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62" r:id="rId6"/>
  </p:sldMasterIdLst>
  <p:notesMasterIdLst>
    <p:notesMasterId r:id="rId25"/>
  </p:notesMasterIdLst>
  <p:handoutMasterIdLst>
    <p:handoutMasterId r:id="rId26"/>
  </p:handoutMasterIdLst>
  <p:sldIdLst>
    <p:sldId id="257" r:id="rId7"/>
    <p:sldId id="647" r:id="rId8"/>
    <p:sldId id="264" r:id="rId9"/>
    <p:sldId id="634" r:id="rId10"/>
    <p:sldId id="635" r:id="rId11"/>
    <p:sldId id="637" r:id="rId12"/>
    <p:sldId id="638" r:id="rId13"/>
    <p:sldId id="639" r:id="rId14"/>
    <p:sldId id="640" r:id="rId15"/>
    <p:sldId id="641" r:id="rId16"/>
    <p:sldId id="649" r:id="rId17"/>
    <p:sldId id="648" r:id="rId18"/>
    <p:sldId id="642" r:id="rId19"/>
    <p:sldId id="643" r:id="rId20"/>
    <p:sldId id="646" r:id="rId21"/>
    <p:sldId id="644" r:id="rId22"/>
    <p:sldId id="645" r:id="rId23"/>
    <p:sldId id="283" r:id="rId2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DCCA8-5F44-A12C-752B-23589691890F}" name="JOHNSON, KARLIE J CIV USAF AFMC 75 FSS/FSRB" initials="KJ" userId="S::karlie.johnson.1@us.af.mil::6a3bbbc0-b2b6-4132-9ca4-f721201cb6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D79"/>
    <a:srgbClr val="673C74"/>
    <a:srgbClr val="FF33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9" autoAdjust="0"/>
  </p:normalViewPr>
  <p:slideViewPr>
    <p:cSldViewPr snapToGrid="0">
      <p:cViewPr varScale="1">
        <p:scale>
          <a:sx n="150" d="100"/>
          <a:sy n="150" d="100"/>
        </p:scale>
        <p:origin x="288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383F5E-37FD-8E43-AD73-1129CFB9A2BF}"/>
              </a:ext>
            </a:extLst>
          </p:cNvPr>
          <p:cNvSpPr>
            <a:spLocks noGrp="1"/>
          </p:cNvSpPr>
          <p:nvPr>
            <p:ph type="hdr" sz="quarter"/>
          </p:nvPr>
        </p:nvSpPr>
        <p:spPr>
          <a:xfrm>
            <a:off x="0" y="8"/>
            <a:ext cx="4028748" cy="351433"/>
          </a:xfrm>
          <a:prstGeom prst="rect">
            <a:avLst/>
          </a:prstGeom>
        </p:spPr>
        <p:txBody>
          <a:bodyPr vert="horz" lIns="88074" tIns="44038" rIns="88074" bIns="44038" rtlCol="0"/>
          <a:lstStyle>
            <a:lvl1pPr algn="l">
              <a:defRPr sz="1200"/>
            </a:lvl1pPr>
          </a:lstStyle>
          <a:p>
            <a:endParaRPr lang="en-US"/>
          </a:p>
        </p:txBody>
      </p:sp>
      <p:sp>
        <p:nvSpPr>
          <p:cNvPr id="3" name="Date Placeholder 2">
            <a:extLst>
              <a:ext uri="{FF2B5EF4-FFF2-40B4-BE49-F238E27FC236}">
                <a16:creationId xmlns:a16="http://schemas.microsoft.com/office/drawing/2014/main" id="{39D6A8A5-3C7D-631A-6AFD-EF86E809B919}"/>
              </a:ext>
            </a:extLst>
          </p:cNvPr>
          <p:cNvSpPr>
            <a:spLocks noGrp="1"/>
          </p:cNvSpPr>
          <p:nvPr>
            <p:ph type="dt" sz="quarter" idx="1"/>
          </p:nvPr>
        </p:nvSpPr>
        <p:spPr>
          <a:xfrm>
            <a:off x="5266115" y="8"/>
            <a:ext cx="4028748" cy="351433"/>
          </a:xfrm>
          <a:prstGeom prst="rect">
            <a:avLst/>
          </a:prstGeom>
        </p:spPr>
        <p:txBody>
          <a:bodyPr vert="horz" lIns="88074" tIns="44038" rIns="88074" bIns="44038" rtlCol="0"/>
          <a:lstStyle>
            <a:lvl1pPr algn="r">
              <a:defRPr sz="1200"/>
            </a:lvl1pPr>
          </a:lstStyle>
          <a:p>
            <a:fld id="{26662E91-98B2-443D-A2A6-B9C523663857}" type="datetimeFigureOut">
              <a:rPr lang="en-US" smtClean="0"/>
              <a:t>4/22/2026</a:t>
            </a:fld>
            <a:endParaRPr lang="en-US"/>
          </a:p>
        </p:txBody>
      </p:sp>
      <p:sp>
        <p:nvSpPr>
          <p:cNvPr id="4" name="Footer Placeholder 3">
            <a:extLst>
              <a:ext uri="{FF2B5EF4-FFF2-40B4-BE49-F238E27FC236}">
                <a16:creationId xmlns:a16="http://schemas.microsoft.com/office/drawing/2014/main" id="{7615C20C-49B0-7380-8932-0394E5198497}"/>
              </a:ext>
            </a:extLst>
          </p:cNvPr>
          <p:cNvSpPr>
            <a:spLocks noGrp="1"/>
          </p:cNvSpPr>
          <p:nvPr>
            <p:ph type="ftr" sz="quarter" idx="2"/>
          </p:nvPr>
        </p:nvSpPr>
        <p:spPr>
          <a:xfrm>
            <a:off x="0" y="6658971"/>
            <a:ext cx="4028748" cy="351432"/>
          </a:xfrm>
          <a:prstGeom prst="rect">
            <a:avLst/>
          </a:prstGeom>
        </p:spPr>
        <p:txBody>
          <a:bodyPr vert="horz" lIns="88074" tIns="44038" rIns="88074" bIns="4403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4EFCFD-3343-77F8-5329-A0CC96A1E42F}"/>
              </a:ext>
            </a:extLst>
          </p:cNvPr>
          <p:cNvSpPr>
            <a:spLocks noGrp="1"/>
          </p:cNvSpPr>
          <p:nvPr>
            <p:ph type="sldNum" sz="quarter" idx="3"/>
          </p:nvPr>
        </p:nvSpPr>
        <p:spPr>
          <a:xfrm>
            <a:off x="5266115" y="6658971"/>
            <a:ext cx="4028748" cy="351432"/>
          </a:xfrm>
          <a:prstGeom prst="rect">
            <a:avLst/>
          </a:prstGeom>
        </p:spPr>
        <p:txBody>
          <a:bodyPr vert="horz" lIns="88074" tIns="44038" rIns="88074" bIns="44038" rtlCol="0" anchor="b"/>
          <a:lstStyle>
            <a:lvl1pPr algn="r">
              <a:defRPr sz="1200"/>
            </a:lvl1pPr>
          </a:lstStyle>
          <a:p>
            <a:fld id="{0F7D4F3C-5514-4F3A-AADD-3B2FC2266B20}" type="slidenum">
              <a:rPr lang="en-US" smtClean="0"/>
              <a:t>‹#›</a:t>
            </a:fld>
            <a:endParaRPr lang="en-US"/>
          </a:p>
        </p:txBody>
      </p:sp>
    </p:spTree>
    <p:extLst>
      <p:ext uri="{BB962C8B-B14F-4D97-AF65-F5344CB8AC3E}">
        <p14:creationId xmlns:p14="http://schemas.microsoft.com/office/powerpoint/2010/main" val="263869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4029282" cy="351957"/>
          </a:xfrm>
          <a:prstGeom prst="rect">
            <a:avLst/>
          </a:prstGeom>
        </p:spPr>
        <p:txBody>
          <a:bodyPr vert="horz" lIns="91319" tIns="45659" rIns="91319" bIns="45659" rtlCol="0"/>
          <a:lstStyle>
            <a:lvl1pPr algn="l">
              <a:defRPr sz="1200"/>
            </a:lvl1pPr>
          </a:lstStyle>
          <a:p>
            <a:endParaRPr lang="en-US"/>
          </a:p>
        </p:txBody>
      </p:sp>
      <p:sp>
        <p:nvSpPr>
          <p:cNvPr id="3" name="Date Placeholder 2"/>
          <p:cNvSpPr>
            <a:spLocks noGrp="1"/>
          </p:cNvSpPr>
          <p:nvPr>
            <p:ph type="dt" idx="1"/>
          </p:nvPr>
        </p:nvSpPr>
        <p:spPr>
          <a:xfrm>
            <a:off x="5265018" y="7"/>
            <a:ext cx="4029282" cy="351957"/>
          </a:xfrm>
          <a:prstGeom prst="rect">
            <a:avLst/>
          </a:prstGeom>
        </p:spPr>
        <p:txBody>
          <a:bodyPr vert="horz" lIns="91319" tIns="45659" rIns="91319" bIns="45659" rtlCol="0"/>
          <a:lstStyle>
            <a:lvl1pPr algn="r">
              <a:defRPr sz="1200"/>
            </a:lvl1pPr>
          </a:lstStyle>
          <a:p>
            <a:fld id="{95413B17-15ED-4DEE-B66E-605DC6BEA719}" type="datetimeFigureOut">
              <a:rPr lang="en-US" smtClean="0"/>
              <a:t>4/22/2026</a:t>
            </a:fld>
            <a:endParaRPr lang="en-US"/>
          </a:p>
        </p:txBody>
      </p:sp>
      <p:sp>
        <p:nvSpPr>
          <p:cNvPr id="4" name="Slide Image Placeholder 3"/>
          <p:cNvSpPr>
            <a:spLocks noGrp="1" noRot="1" noChangeAspect="1"/>
          </p:cNvSpPr>
          <p:nvPr>
            <p:ph type="sldImg" idx="2"/>
          </p:nvPr>
        </p:nvSpPr>
        <p:spPr>
          <a:xfrm>
            <a:off x="365125" y="419100"/>
            <a:ext cx="8566150" cy="4818063"/>
          </a:xfrm>
          <a:prstGeom prst="rect">
            <a:avLst/>
          </a:prstGeom>
          <a:noFill/>
          <a:ln w="12700">
            <a:solidFill>
              <a:prstClr val="black"/>
            </a:solidFill>
          </a:ln>
        </p:spPr>
        <p:txBody>
          <a:bodyPr vert="horz" lIns="91319" tIns="45659" rIns="91319" bIns="45659" rtlCol="0" anchor="ctr"/>
          <a:lstStyle/>
          <a:p>
            <a:endParaRPr lang="en-US"/>
          </a:p>
        </p:txBody>
      </p:sp>
      <p:sp>
        <p:nvSpPr>
          <p:cNvPr id="5" name="Notes Placeholder 4"/>
          <p:cNvSpPr>
            <a:spLocks noGrp="1"/>
          </p:cNvSpPr>
          <p:nvPr>
            <p:ph type="body" sz="quarter" idx="3"/>
          </p:nvPr>
        </p:nvSpPr>
        <p:spPr>
          <a:xfrm>
            <a:off x="496568" y="5456128"/>
            <a:ext cx="8312961" cy="989355"/>
          </a:xfrm>
          <a:prstGeom prst="rect">
            <a:avLst/>
          </a:prstGeom>
        </p:spPr>
        <p:txBody>
          <a:bodyPr vert="horz" lIns="91319" tIns="45659" rIns="91319" bIns="45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6658452"/>
            <a:ext cx="4029282" cy="351957"/>
          </a:xfrm>
          <a:prstGeom prst="rect">
            <a:avLst/>
          </a:prstGeom>
        </p:spPr>
        <p:txBody>
          <a:bodyPr vert="horz" lIns="91319" tIns="45659" rIns="91319" bIns="45659" rtlCol="0" anchor="b"/>
          <a:lstStyle>
            <a:lvl1pPr algn="l">
              <a:defRPr sz="1200"/>
            </a:lvl1pPr>
          </a:lstStyle>
          <a:p>
            <a:endParaRPr lang="en-US"/>
          </a:p>
        </p:txBody>
      </p:sp>
      <p:sp>
        <p:nvSpPr>
          <p:cNvPr id="7" name="Slide Number Placeholder 6"/>
          <p:cNvSpPr>
            <a:spLocks noGrp="1"/>
          </p:cNvSpPr>
          <p:nvPr>
            <p:ph type="sldNum" sz="quarter" idx="5"/>
          </p:nvPr>
        </p:nvSpPr>
        <p:spPr>
          <a:xfrm>
            <a:off x="5265018" y="6658452"/>
            <a:ext cx="4029282" cy="351957"/>
          </a:xfrm>
          <a:prstGeom prst="rect">
            <a:avLst/>
          </a:prstGeom>
        </p:spPr>
        <p:txBody>
          <a:bodyPr vert="horz" lIns="91319" tIns="45659" rIns="91319" bIns="45659" rtlCol="0" anchor="b"/>
          <a:lstStyle>
            <a:lvl1pPr algn="r">
              <a:defRPr sz="1200"/>
            </a:lvl1pPr>
          </a:lstStyle>
          <a:p>
            <a:fld id="{CFD15304-9BBA-46D2-9EE2-30E8828F9820}" type="slidenum">
              <a:rPr lang="en-US" smtClean="0"/>
              <a:t>‹#›</a:t>
            </a:fld>
            <a:endParaRPr lang="en-US"/>
          </a:p>
        </p:txBody>
      </p:sp>
    </p:spTree>
    <p:extLst>
      <p:ext uri="{BB962C8B-B14F-4D97-AF65-F5344CB8AC3E}">
        <p14:creationId xmlns:p14="http://schemas.microsoft.com/office/powerpoint/2010/main" val="43116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17513"/>
            <a:ext cx="8569325" cy="4819650"/>
          </a:xfrm>
        </p:spPr>
        <p:txBody>
          <a:bodyPr/>
          <a:lstStyle/>
          <a:p>
            <a:endParaRPr lang="en-US"/>
          </a:p>
        </p:txBody>
      </p:sp>
      <p:sp>
        <p:nvSpPr>
          <p:cNvPr id="3" name="Notes Placeholder 2"/>
          <p:cNvSpPr>
            <a:spLocks noGrp="1"/>
          </p:cNvSpPr>
          <p:nvPr>
            <p:ph type="body" idx="1"/>
          </p:nvPr>
        </p:nvSpPr>
        <p:spPr/>
        <p:txBody>
          <a:bodyPr/>
          <a:lstStyle/>
          <a:p>
            <a:r>
              <a:rPr lang="en-US" sz="1600"/>
              <a:t>NOTES FOR PRESENTER:</a:t>
            </a:r>
          </a:p>
        </p:txBody>
      </p:sp>
      <p:sp>
        <p:nvSpPr>
          <p:cNvPr id="4" name="Slide Number Placeholder 3"/>
          <p:cNvSpPr>
            <a:spLocks noGrp="1"/>
          </p:cNvSpPr>
          <p:nvPr>
            <p:ph type="sldNum" sz="quarter" idx="5"/>
          </p:nvPr>
        </p:nvSpPr>
        <p:spPr/>
        <p:txBody>
          <a:bodyPr/>
          <a:lstStyle/>
          <a:p>
            <a:fld id="{CFD15304-9BBA-46D2-9EE2-30E8828F9820}" type="slidenum">
              <a:rPr lang="en-US" smtClean="0"/>
              <a:t>1</a:t>
            </a:fld>
            <a:endParaRPr lang="en-US"/>
          </a:p>
        </p:txBody>
      </p:sp>
    </p:spTree>
    <p:extLst>
      <p:ext uri="{BB962C8B-B14F-4D97-AF65-F5344CB8AC3E}">
        <p14:creationId xmlns:p14="http://schemas.microsoft.com/office/powerpoint/2010/main" val="274572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3EBD1-1493-ADC6-3154-C8FB36DF1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7B2B0-E496-C92D-E67A-B6370CAC1AE4}"/>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018D5E73-C137-731E-8A11-3C0F05438B10}"/>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6CA0B764-F1CF-8D54-ADAA-19476BA589E6}"/>
              </a:ext>
            </a:extLst>
          </p:cNvPr>
          <p:cNvSpPr>
            <a:spLocks noGrp="1"/>
          </p:cNvSpPr>
          <p:nvPr>
            <p:ph type="sldNum" sz="quarter" idx="5"/>
          </p:nvPr>
        </p:nvSpPr>
        <p:spPr/>
        <p:txBody>
          <a:bodyPr/>
          <a:lstStyle/>
          <a:p>
            <a:fld id="{CFD15304-9BBA-46D2-9EE2-30E8828F9820}" type="slidenum">
              <a:rPr lang="en-US" smtClean="0"/>
              <a:t>10</a:t>
            </a:fld>
            <a:endParaRPr lang="en-US"/>
          </a:p>
        </p:txBody>
      </p:sp>
    </p:spTree>
    <p:extLst>
      <p:ext uri="{BB962C8B-B14F-4D97-AF65-F5344CB8AC3E}">
        <p14:creationId xmlns:p14="http://schemas.microsoft.com/office/powerpoint/2010/main" val="46447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7308E-822D-0246-28E9-46913D385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34F66-36E1-EF51-F671-136DE58B08B8}"/>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2133F3BE-BF20-3E5F-D368-9299EDAD26B7}"/>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C1BA5C9B-AFE7-8551-F4B8-CFB804C7207A}"/>
              </a:ext>
            </a:extLst>
          </p:cNvPr>
          <p:cNvSpPr>
            <a:spLocks noGrp="1"/>
          </p:cNvSpPr>
          <p:nvPr>
            <p:ph type="sldNum" sz="quarter" idx="5"/>
          </p:nvPr>
        </p:nvSpPr>
        <p:spPr/>
        <p:txBody>
          <a:bodyPr/>
          <a:lstStyle/>
          <a:p>
            <a:fld id="{CFD15304-9BBA-46D2-9EE2-30E8828F9820}" type="slidenum">
              <a:rPr lang="en-US" smtClean="0"/>
              <a:t>11</a:t>
            </a:fld>
            <a:endParaRPr lang="en-US"/>
          </a:p>
        </p:txBody>
      </p:sp>
    </p:spTree>
    <p:extLst>
      <p:ext uri="{BB962C8B-B14F-4D97-AF65-F5344CB8AC3E}">
        <p14:creationId xmlns:p14="http://schemas.microsoft.com/office/powerpoint/2010/main" val="215468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7400-1857-401B-28DE-01C354BCD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0B907-B69C-8335-0BB3-DA337A052D37}"/>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C5A5FAF0-EC27-C84C-79C4-4724D6676CA4}"/>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CFD6582F-99BC-7DA3-D1DB-28BD4D8F1318}"/>
              </a:ext>
            </a:extLst>
          </p:cNvPr>
          <p:cNvSpPr>
            <a:spLocks noGrp="1"/>
          </p:cNvSpPr>
          <p:nvPr>
            <p:ph type="sldNum" sz="quarter" idx="5"/>
          </p:nvPr>
        </p:nvSpPr>
        <p:spPr/>
        <p:txBody>
          <a:bodyPr/>
          <a:lstStyle/>
          <a:p>
            <a:fld id="{CFD15304-9BBA-46D2-9EE2-30E8828F9820}" type="slidenum">
              <a:rPr lang="en-US" smtClean="0"/>
              <a:t>12</a:t>
            </a:fld>
            <a:endParaRPr lang="en-US"/>
          </a:p>
        </p:txBody>
      </p:sp>
    </p:spTree>
    <p:extLst>
      <p:ext uri="{BB962C8B-B14F-4D97-AF65-F5344CB8AC3E}">
        <p14:creationId xmlns:p14="http://schemas.microsoft.com/office/powerpoint/2010/main" val="226052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17D42-4A17-4C8F-06BF-F8425DB32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8AC75-FD6C-DB16-4A4C-68956D825843}"/>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206520AE-795A-2FB7-E4A4-A226C71F234F}"/>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31580B53-57D5-5BB8-9167-DA922E6C0694}"/>
              </a:ext>
            </a:extLst>
          </p:cNvPr>
          <p:cNvSpPr>
            <a:spLocks noGrp="1"/>
          </p:cNvSpPr>
          <p:nvPr>
            <p:ph type="sldNum" sz="quarter" idx="5"/>
          </p:nvPr>
        </p:nvSpPr>
        <p:spPr/>
        <p:txBody>
          <a:bodyPr/>
          <a:lstStyle/>
          <a:p>
            <a:fld id="{CFD15304-9BBA-46D2-9EE2-30E8828F9820}" type="slidenum">
              <a:rPr lang="en-US" smtClean="0"/>
              <a:t>13</a:t>
            </a:fld>
            <a:endParaRPr lang="en-US"/>
          </a:p>
        </p:txBody>
      </p:sp>
    </p:spTree>
    <p:extLst>
      <p:ext uri="{BB962C8B-B14F-4D97-AF65-F5344CB8AC3E}">
        <p14:creationId xmlns:p14="http://schemas.microsoft.com/office/powerpoint/2010/main" val="71727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6DAF9-AB60-EDA3-2E56-17BFDD2AB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86541-CE81-C061-F4AD-700232E950B7}"/>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E5E07A4B-7E76-D09D-4927-0753B4ECD7BC}"/>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4793D359-3A91-3679-7D67-0F9A9F61C7E4}"/>
              </a:ext>
            </a:extLst>
          </p:cNvPr>
          <p:cNvSpPr>
            <a:spLocks noGrp="1"/>
          </p:cNvSpPr>
          <p:nvPr>
            <p:ph type="sldNum" sz="quarter" idx="5"/>
          </p:nvPr>
        </p:nvSpPr>
        <p:spPr/>
        <p:txBody>
          <a:bodyPr/>
          <a:lstStyle/>
          <a:p>
            <a:fld id="{CFD15304-9BBA-46D2-9EE2-30E8828F9820}" type="slidenum">
              <a:rPr lang="en-US" smtClean="0"/>
              <a:t>14</a:t>
            </a:fld>
            <a:endParaRPr lang="en-US"/>
          </a:p>
        </p:txBody>
      </p:sp>
    </p:spTree>
    <p:extLst>
      <p:ext uri="{BB962C8B-B14F-4D97-AF65-F5344CB8AC3E}">
        <p14:creationId xmlns:p14="http://schemas.microsoft.com/office/powerpoint/2010/main" val="61870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DA55-000B-5FD3-21D9-8C0A2BB17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DB6C-87F4-08B7-D010-4AE629495CA0}"/>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D85BBE96-B121-3FEB-25B0-8F2E18646C68}"/>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324F37BB-41C7-7500-0230-4E103E799B00}"/>
              </a:ext>
            </a:extLst>
          </p:cNvPr>
          <p:cNvSpPr>
            <a:spLocks noGrp="1"/>
          </p:cNvSpPr>
          <p:nvPr>
            <p:ph type="sldNum" sz="quarter" idx="5"/>
          </p:nvPr>
        </p:nvSpPr>
        <p:spPr/>
        <p:txBody>
          <a:bodyPr/>
          <a:lstStyle/>
          <a:p>
            <a:fld id="{CFD15304-9BBA-46D2-9EE2-30E8828F9820}" type="slidenum">
              <a:rPr lang="en-US" smtClean="0"/>
              <a:t>15</a:t>
            </a:fld>
            <a:endParaRPr lang="en-US"/>
          </a:p>
        </p:txBody>
      </p:sp>
    </p:spTree>
    <p:extLst>
      <p:ext uri="{BB962C8B-B14F-4D97-AF65-F5344CB8AC3E}">
        <p14:creationId xmlns:p14="http://schemas.microsoft.com/office/powerpoint/2010/main" val="344655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F4F3-EC51-817E-5719-825B7971F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2B1AB-CBE4-EF4D-4741-492EFE5D6A26}"/>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B8176EF3-5BB1-5136-3C5B-90E8C7B6CBA6}"/>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C187AB2D-2320-0C87-E9DE-8AF6E9E43184}"/>
              </a:ext>
            </a:extLst>
          </p:cNvPr>
          <p:cNvSpPr>
            <a:spLocks noGrp="1"/>
          </p:cNvSpPr>
          <p:nvPr>
            <p:ph type="sldNum" sz="quarter" idx="5"/>
          </p:nvPr>
        </p:nvSpPr>
        <p:spPr/>
        <p:txBody>
          <a:bodyPr/>
          <a:lstStyle/>
          <a:p>
            <a:fld id="{CFD15304-9BBA-46D2-9EE2-30E8828F9820}" type="slidenum">
              <a:rPr lang="en-US" smtClean="0"/>
              <a:t>16</a:t>
            </a:fld>
            <a:endParaRPr lang="en-US"/>
          </a:p>
        </p:txBody>
      </p:sp>
    </p:spTree>
    <p:extLst>
      <p:ext uri="{BB962C8B-B14F-4D97-AF65-F5344CB8AC3E}">
        <p14:creationId xmlns:p14="http://schemas.microsoft.com/office/powerpoint/2010/main" val="1295089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95D80-967E-B0ED-64BA-5CEEF0AF8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69B71-ADDB-D236-D135-9FDD7A3B2FBE}"/>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D247BAEF-0F6C-E5DE-E6A3-2D0D7E65D0D2}"/>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719ABE99-7503-2997-9D5F-2E2677F4F492}"/>
              </a:ext>
            </a:extLst>
          </p:cNvPr>
          <p:cNvSpPr>
            <a:spLocks noGrp="1"/>
          </p:cNvSpPr>
          <p:nvPr>
            <p:ph type="sldNum" sz="quarter" idx="5"/>
          </p:nvPr>
        </p:nvSpPr>
        <p:spPr/>
        <p:txBody>
          <a:bodyPr/>
          <a:lstStyle/>
          <a:p>
            <a:fld id="{CFD15304-9BBA-46D2-9EE2-30E8828F9820}" type="slidenum">
              <a:rPr lang="en-US" smtClean="0"/>
              <a:t>17</a:t>
            </a:fld>
            <a:endParaRPr lang="en-US"/>
          </a:p>
        </p:txBody>
      </p:sp>
    </p:spTree>
    <p:extLst>
      <p:ext uri="{BB962C8B-B14F-4D97-AF65-F5344CB8AC3E}">
        <p14:creationId xmlns:p14="http://schemas.microsoft.com/office/powerpoint/2010/main" val="15539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17513"/>
            <a:ext cx="8569325" cy="4819650"/>
          </a:xfrm>
        </p:spPr>
        <p:txBody>
          <a:bodyPr/>
          <a:lstStyle/>
          <a:p>
            <a:endParaRPr lang="en-US"/>
          </a:p>
        </p:txBody>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CFD15304-9BBA-46D2-9EE2-30E8828F9820}" type="slidenum">
              <a:rPr lang="en-US" smtClean="0"/>
              <a:t>18</a:t>
            </a:fld>
            <a:endParaRPr lang="en-US"/>
          </a:p>
        </p:txBody>
      </p:sp>
    </p:spTree>
    <p:extLst>
      <p:ext uri="{BB962C8B-B14F-4D97-AF65-F5344CB8AC3E}">
        <p14:creationId xmlns:p14="http://schemas.microsoft.com/office/powerpoint/2010/main" val="22276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7B9A-A239-762A-CB43-2D62E7AED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B3F03-9C6D-7EB0-0DCF-756C518B642B}"/>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6A6207F8-D262-447C-3E94-FEBE954F0178}"/>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BBEB8A52-4DB1-DA35-16F7-6B53EBF0F9AC}"/>
              </a:ext>
            </a:extLst>
          </p:cNvPr>
          <p:cNvSpPr>
            <a:spLocks noGrp="1"/>
          </p:cNvSpPr>
          <p:nvPr>
            <p:ph type="sldNum" sz="quarter" idx="5"/>
          </p:nvPr>
        </p:nvSpPr>
        <p:spPr/>
        <p:txBody>
          <a:bodyPr/>
          <a:lstStyle/>
          <a:p>
            <a:fld id="{CFD15304-9BBA-46D2-9EE2-30E8828F9820}" type="slidenum">
              <a:rPr lang="en-US" smtClean="0"/>
              <a:t>2</a:t>
            </a:fld>
            <a:endParaRPr lang="en-US"/>
          </a:p>
        </p:txBody>
      </p:sp>
    </p:spTree>
    <p:extLst>
      <p:ext uri="{BB962C8B-B14F-4D97-AF65-F5344CB8AC3E}">
        <p14:creationId xmlns:p14="http://schemas.microsoft.com/office/powerpoint/2010/main" val="243422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17513"/>
            <a:ext cx="8569325" cy="4819650"/>
          </a:xfrm>
        </p:spPr>
        <p:txBody>
          <a:bodyPr/>
          <a:lstStyle/>
          <a:p>
            <a:endParaRPr lang="en-US"/>
          </a:p>
        </p:txBody>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CFD15304-9BBA-46D2-9EE2-30E8828F9820}" type="slidenum">
              <a:rPr lang="en-US" smtClean="0"/>
              <a:t>3</a:t>
            </a:fld>
            <a:endParaRPr lang="en-US"/>
          </a:p>
        </p:txBody>
      </p:sp>
    </p:spTree>
    <p:extLst>
      <p:ext uri="{BB962C8B-B14F-4D97-AF65-F5344CB8AC3E}">
        <p14:creationId xmlns:p14="http://schemas.microsoft.com/office/powerpoint/2010/main" val="362012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CB0B9-9857-C06A-D707-3438AC333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8FED4-1FAC-E205-FA45-C91B4FCBF5D5}"/>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6E1F61C3-6D2F-4C2D-47FC-2ED126BED0E3}"/>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74137DF0-2FAA-E526-2091-7ADBB1C645F5}"/>
              </a:ext>
            </a:extLst>
          </p:cNvPr>
          <p:cNvSpPr>
            <a:spLocks noGrp="1"/>
          </p:cNvSpPr>
          <p:nvPr>
            <p:ph type="sldNum" sz="quarter" idx="5"/>
          </p:nvPr>
        </p:nvSpPr>
        <p:spPr/>
        <p:txBody>
          <a:bodyPr/>
          <a:lstStyle/>
          <a:p>
            <a:fld id="{CFD15304-9BBA-46D2-9EE2-30E8828F9820}" type="slidenum">
              <a:rPr lang="en-US" smtClean="0"/>
              <a:t>4</a:t>
            </a:fld>
            <a:endParaRPr lang="en-US"/>
          </a:p>
        </p:txBody>
      </p:sp>
    </p:spTree>
    <p:extLst>
      <p:ext uri="{BB962C8B-B14F-4D97-AF65-F5344CB8AC3E}">
        <p14:creationId xmlns:p14="http://schemas.microsoft.com/office/powerpoint/2010/main" val="345213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0DDE-E6F1-77C1-DF8A-45D7021A7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EAA6B-8F58-5072-AE05-68372B16F039}"/>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2EC9DC9C-AC75-A74B-E5E4-A809DF835A50}"/>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FB4134C0-7CF9-5ED6-623C-E945F1938A22}"/>
              </a:ext>
            </a:extLst>
          </p:cNvPr>
          <p:cNvSpPr>
            <a:spLocks noGrp="1"/>
          </p:cNvSpPr>
          <p:nvPr>
            <p:ph type="sldNum" sz="quarter" idx="5"/>
          </p:nvPr>
        </p:nvSpPr>
        <p:spPr/>
        <p:txBody>
          <a:bodyPr/>
          <a:lstStyle/>
          <a:p>
            <a:fld id="{CFD15304-9BBA-46D2-9EE2-30E8828F9820}" type="slidenum">
              <a:rPr lang="en-US" smtClean="0"/>
              <a:t>5</a:t>
            </a:fld>
            <a:endParaRPr lang="en-US"/>
          </a:p>
        </p:txBody>
      </p:sp>
    </p:spTree>
    <p:extLst>
      <p:ext uri="{BB962C8B-B14F-4D97-AF65-F5344CB8AC3E}">
        <p14:creationId xmlns:p14="http://schemas.microsoft.com/office/powerpoint/2010/main" val="315303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8D66B-3533-C44C-0E2E-105A3BD66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75209-FC40-B304-CBED-E4FC32EE9C85}"/>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EC577080-C596-4338-174E-E0302D9B2029}"/>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9499D8FA-25D2-B0D1-12A9-90A5177611DB}"/>
              </a:ext>
            </a:extLst>
          </p:cNvPr>
          <p:cNvSpPr>
            <a:spLocks noGrp="1"/>
          </p:cNvSpPr>
          <p:nvPr>
            <p:ph type="sldNum" sz="quarter" idx="5"/>
          </p:nvPr>
        </p:nvSpPr>
        <p:spPr/>
        <p:txBody>
          <a:bodyPr/>
          <a:lstStyle/>
          <a:p>
            <a:fld id="{CFD15304-9BBA-46D2-9EE2-30E8828F9820}" type="slidenum">
              <a:rPr lang="en-US" smtClean="0"/>
              <a:t>6</a:t>
            </a:fld>
            <a:endParaRPr lang="en-US"/>
          </a:p>
        </p:txBody>
      </p:sp>
    </p:spTree>
    <p:extLst>
      <p:ext uri="{BB962C8B-B14F-4D97-AF65-F5344CB8AC3E}">
        <p14:creationId xmlns:p14="http://schemas.microsoft.com/office/powerpoint/2010/main" val="82569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8110-1143-9756-0D0A-B148B1213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73AC6-F103-8F79-58C7-998226356F55}"/>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36DC83A6-C403-92CB-E189-222BCB8A2F10}"/>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4124397D-D29E-6249-E1D0-A8B264F9B64E}"/>
              </a:ext>
            </a:extLst>
          </p:cNvPr>
          <p:cNvSpPr>
            <a:spLocks noGrp="1"/>
          </p:cNvSpPr>
          <p:nvPr>
            <p:ph type="sldNum" sz="quarter" idx="5"/>
          </p:nvPr>
        </p:nvSpPr>
        <p:spPr/>
        <p:txBody>
          <a:bodyPr/>
          <a:lstStyle/>
          <a:p>
            <a:fld id="{CFD15304-9BBA-46D2-9EE2-30E8828F9820}" type="slidenum">
              <a:rPr lang="en-US" smtClean="0"/>
              <a:t>7</a:t>
            </a:fld>
            <a:endParaRPr lang="en-US"/>
          </a:p>
        </p:txBody>
      </p:sp>
    </p:spTree>
    <p:extLst>
      <p:ext uri="{BB962C8B-B14F-4D97-AF65-F5344CB8AC3E}">
        <p14:creationId xmlns:p14="http://schemas.microsoft.com/office/powerpoint/2010/main" val="143225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43DEC-6E5E-1405-0C3D-05F3DA270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7152F-5525-F5DA-CF04-A0412CA23FC1}"/>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6F51F107-9460-8BBC-B598-EA15C8001959}"/>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3343C5EC-A0B1-E7B4-7391-CA27139B9DE9}"/>
              </a:ext>
            </a:extLst>
          </p:cNvPr>
          <p:cNvSpPr>
            <a:spLocks noGrp="1"/>
          </p:cNvSpPr>
          <p:nvPr>
            <p:ph type="sldNum" sz="quarter" idx="5"/>
          </p:nvPr>
        </p:nvSpPr>
        <p:spPr/>
        <p:txBody>
          <a:bodyPr/>
          <a:lstStyle/>
          <a:p>
            <a:fld id="{CFD15304-9BBA-46D2-9EE2-30E8828F9820}" type="slidenum">
              <a:rPr lang="en-US" smtClean="0"/>
              <a:t>8</a:t>
            </a:fld>
            <a:endParaRPr lang="en-US"/>
          </a:p>
        </p:txBody>
      </p:sp>
    </p:spTree>
    <p:extLst>
      <p:ext uri="{BB962C8B-B14F-4D97-AF65-F5344CB8AC3E}">
        <p14:creationId xmlns:p14="http://schemas.microsoft.com/office/powerpoint/2010/main" val="183177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91FE6-418B-E462-451E-2F50B5023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0AC22-180C-ECD4-9D6C-A0E970E289BA}"/>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368C5954-60E1-5DA8-C6EF-C4B83F89A5DC}"/>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993A2160-4F3F-656C-CA0E-4A7C9564961F}"/>
              </a:ext>
            </a:extLst>
          </p:cNvPr>
          <p:cNvSpPr>
            <a:spLocks noGrp="1"/>
          </p:cNvSpPr>
          <p:nvPr>
            <p:ph type="sldNum" sz="quarter" idx="5"/>
          </p:nvPr>
        </p:nvSpPr>
        <p:spPr/>
        <p:txBody>
          <a:bodyPr/>
          <a:lstStyle/>
          <a:p>
            <a:fld id="{CFD15304-9BBA-46D2-9EE2-30E8828F9820}" type="slidenum">
              <a:rPr lang="en-US" smtClean="0"/>
              <a:t>9</a:t>
            </a:fld>
            <a:endParaRPr lang="en-US"/>
          </a:p>
        </p:txBody>
      </p:sp>
    </p:spTree>
    <p:extLst>
      <p:ext uri="{BB962C8B-B14F-4D97-AF65-F5344CB8AC3E}">
        <p14:creationId xmlns:p14="http://schemas.microsoft.com/office/powerpoint/2010/main" val="92287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9828"/>
            <a:ext cx="9144000" cy="2252209"/>
          </a:xfrm>
          <a:prstGeom prst="rect">
            <a:avLst/>
          </a:prstGeo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Tree>
    <p:extLst>
      <p:ext uri="{BB962C8B-B14F-4D97-AF65-F5344CB8AC3E}">
        <p14:creationId xmlns:p14="http://schemas.microsoft.com/office/powerpoint/2010/main" val="42492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4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F4B0B1E5-4601-40FD-93C6-810223A514D5}" type="slidenum">
              <a:rPr lang="en-US"/>
              <a:pPr>
                <a:defRPr/>
              </a:pPr>
              <a:t>‹#›</a:t>
            </a:fld>
            <a:endParaRPr lang="en-US"/>
          </a:p>
        </p:txBody>
      </p:sp>
    </p:spTree>
    <p:extLst>
      <p:ext uri="{BB962C8B-B14F-4D97-AF65-F5344CB8AC3E}">
        <p14:creationId xmlns:p14="http://schemas.microsoft.com/office/powerpoint/2010/main" val="233758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7ED3306-29F1-4E6E-BA13-8ACD1C56B579}" type="slidenum">
              <a:rPr lang="en-US"/>
              <a:pPr>
                <a:defRPr/>
              </a:pPr>
              <a:t>‹#›</a:t>
            </a:fld>
            <a:endParaRPr lang="en-US"/>
          </a:p>
        </p:txBody>
      </p:sp>
    </p:spTree>
    <p:extLst>
      <p:ext uri="{BB962C8B-B14F-4D97-AF65-F5344CB8AC3E}">
        <p14:creationId xmlns:p14="http://schemas.microsoft.com/office/powerpoint/2010/main" val="197120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614ED45-47DD-4494-8CB5-3E8C1EF7C10C}" type="slidenum">
              <a:rPr lang="en-US"/>
              <a:pPr>
                <a:defRPr/>
              </a:pPr>
              <a:t>‹#›</a:t>
            </a:fld>
            <a:endParaRPr lang="en-US"/>
          </a:p>
        </p:txBody>
      </p:sp>
    </p:spTree>
    <p:extLst>
      <p:ext uri="{BB962C8B-B14F-4D97-AF65-F5344CB8AC3E}">
        <p14:creationId xmlns:p14="http://schemas.microsoft.com/office/powerpoint/2010/main" val="188641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r>
              <a:rPr lang="en-US"/>
              <a:t>Click to edit Master title style</a:t>
            </a:r>
          </a:p>
        </p:txBody>
      </p:sp>
      <p:sp>
        <p:nvSpPr>
          <p:cNvPr id="3" name="Table Placeholder 2"/>
          <p:cNvSpPr>
            <a:spLocks noGrp="1"/>
          </p:cNvSpPr>
          <p:nvPr>
            <p:ph type="tbl" idx="1"/>
          </p:nvPr>
        </p:nvSpPr>
        <p:spPr>
          <a:xfrm>
            <a:off x="2057401" y="1200151"/>
            <a:ext cx="9793817" cy="4392613"/>
          </a:xfrm>
        </p:spPr>
        <p:txBody>
          <a:bodyPr/>
          <a:lstStyle/>
          <a:p>
            <a:pPr lvl="0"/>
            <a:endParaRPr lang="en-US" noProof="0"/>
          </a:p>
        </p:txBody>
      </p:sp>
      <p:sp>
        <p:nvSpPr>
          <p:cNvPr id="4" name="Rectangle 6"/>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6A86E6A-7B12-4CA1-B587-50E43BD9901E}" type="slidenum">
              <a:rPr lang="en-US"/>
              <a:pPr>
                <a:defRPr/>
              </a:pPr>
              <a:t>‹#›</a:t>
            </a:fld>
            <a:endParaRPr lang="en-US"/>
          </a:p>
        </p:txBody>
      </p:sp>
    </p:spTree>
    <p:extLst>
      <p:ext uri="{BB962C8B-B14F-4D97-AF65-F5344CB8AC3E}">
        <p14:creationId xmlns:p14="http://schemas.microsoft.com/office/powerpoint/2010/main" val="989829516"/>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91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1584"/>
            <a:ext cx="12192000" cy="847728"/>
          </a:xfrm>
          <a:prstGeom prst="rect">
            <a:avLst/>
          </a:prstGeom>
        </p:spPr>
        <p:txBody>
          <a:bodyPr/>
          <a:lstStyle>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Tree>
    <p:extLst>
      <p:ext uri="{BB962C8B-B14F-4D97-AF65-F5344CB8AC3E}">
        <p14:creationId xmlns:p14="http://schemas.microsoft.com/office/powerpoint/2010/main" val="304806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04342"/>
            <a:ext cx="5181600" cy="4736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04342"/>
            <a:ext cx="5181600" cy="4736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
        <p:nvSpPr>
          <p:cNvPr id="11" name="Title 1"/>
          <p:cNvSpPr>
            <a:spLocks noGrp="1"/>
          </p:cNvSpPr>
          <p:nvPr>
            <p:ph type="title"/>
          </p:nvPr>
        </p:nvSpPr>
        <p:spPr>
          <a:xfrm>
            <a:off x="0" y="321584"/>
            <a:ext cx="12192000" cy="847728"/>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63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Rectangle 8"/>
          <p:cNvSpPr>
            <a:spLocks noChangeArrowheads="1"/>
          </p:cNvSpPr>
          <p:nvPr/>
        </p:nvSpPr>
        <p:spPr bwMode="auto">
          <a:xfrm flipV="1">
            <a:off x="0" y="6452171"/>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
        <p:nvSpPr>
          <p:cNvPr id="9" name="Title 1"/>
          <p:cNvSpPr>
            <a:spLocks noGrp="1"/>
          </p:cNvSpPr>
          <p:nvPr>
            <p:ph type="title"/>
          </p:nvPr>
        </p:nvSpPr>
        <p:spPr>
          <a:xfrm>
            <a:off x="0" y="321584"/>
            <a:ext cx="12192000" cy="847728"/>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1FF3D5BB-9A09-2FD2-088C-7E18F40E7719}"/>
              </a:ext>
            </a:extLst>
          </p:cNvPr>
          <p:cNvSpPr>
            <a:spLocks noGrp="1"/>
          </p:cNvSpPr>
          <p:nvPr>
            <p:ph type="ftr" sz="quarter" idx="10"/>
          </p:nvPr>
        </p:nvSpPr>
        <p:spPr>
          <a:xfrm>
            <a:off x="4038600" y="6400800"/>
            <a:ext cx="4114800" cy="365125"/>
          </a:xfrm>
          <a:prstGeom prst="rect">
            <a:avLst/>
          </a:prstGeom>
        </p:spPr>
        <p:txBody>
          <a:bodyPr/>
          <a:lstStyle/>
          <a:p>
            <a:endParaRPr lang="en-US"/>
          </a:p>
        </p:txBody>
      </p:sp>
    </p:spTree>
    <p:extLst>
      <p:ext uri="{BB962C8B-B14F-4D97-AF65-F5344CB8AC3E}">
        <p14:creationId xmlns:p14="http://schemas.microsoft.com/office/powerpoint/2010/main" val="15535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66"/>
          <p:cNvSpPr>
            <a:spLocks noGrp="1" noChangeArrowheads="1"/>
          </p:cNvSpPr>
          <p:nvPr>
            <p:ph type="ctrTitle" sz="quarter" hasCustomPrompt="1"/>
          </p:nvPr>
        </p:nvSpPr>
        <p:spPr>
          <a:xfrm>
            <a:off x="5715000" y="2133600"/>
            <a:ext cx="5994400" cy="533400"/>
          </a:xfrm>
          <a:prstGeom prst="rect">
            <a:avLst/>
          </a:prstGeom>
        </p:spPr>
        <p:txBody>
          <a:bodyPr/>
          <a:lstStyle>
            <a:lvl1pPr algn="r" eaLnBrk="0" hangingPunct="0">
              <a:defRPr sz="4400"/>
            </a:lvl1pPr>
          </a:lstStyle>
          <a:p>
            <a:pPr algn="r" eaLnBrk="0" hangingPunct="0"/>
            <a:r>
              <a:rPr lang="en-US" sz="2800" b="1">
                <a:solidFill>
                  <a:srgbClr val="151C77"/>
                </a:solidFill>
                <a:latin typeface="Arial" pitchFamily="34" charset="0"/>
                <a:cs typeface="Arial" pitchFamily="34" charset="0"/>
              </a:rPr>
              <a:t>Brief Title</a:t>
            </a:r>
            <a:endParaRPr lang="en-US" sz="2800" b="1">
              <a:solidFill>
                <a:srgbClr val="002060"/>
              </a:solidFill>
              <a:latin typeface="Times New Roman" pitchFamily="18" charset="0"/>
            </a:endParaRPr>
          </a:p>
        </p:txBody>
      </p:sp>
      <p:sp>
        <p:nvSpPr>
          <p:cNvPr id="9" name="Rectangle 67"/>
          <p:cNvSpPr>
            <a:spLocks noGrp="1" noChangeArrowheads="1"/>
          </p:cNvSpPr>
          <p:nvPr>
            <p:ph type="subTitle" sz="quarter" idx="1" hasCustomPrompt="1"/>
          </p:nvPr>
        </p:nvSpPr>
        <p:spPr>
          <a:xfrm>
            <a:off x="5664200" y="5105400"/>
            <a:ext cx="5994400" cy="1143000"/>
          </a:xfrm>
          <a:prstGeom prst="rect">
            <a:avLst/>
          </a:prstGeom>
        </p:spPr>
        <p:txBody>
          <a:bodyPr/>
          <a:lstStyle>
            <a:lvl1pPr marL="0" indent="0" algn="ctr">
              <a:buFont typeface="Wingdings" pitchFamily="2" charset="2"/>
              <a:buNone/>
              <a:defRPr sz="1500"/>
            </a:lvl1pPr>
          </a:lstStyle>
          <a:p>
            <a:pPr algn="r"/>
            <a:r>
              <a:rPr lang="en-US" altLang="en-US" sz="1600" b="1"/>
              <a:t>Rank, Name</a:t>
            </a:r>
          </a:p>
          <a:p>
            <a:pPr algn="r"/>
            <a:r>
              <a:rPr lang="en-US" altLang="en-US" sz="1600" b="1"/>
              <a:t>Office Symbol</a:t>
            </a:r>
          </a:p>
          <a:p>
            <a:pPr algn="r"/>
            <a:r>
              <a:rPr lang="en-US" altLang="en-US" sz="1600" b="1"/>
              <a:t>Date of Briefing</a:t>
            </a:r>
          </a:p>
          <a:p>
            <a:pPr algn="r"/>
            <a:r>
              <a:rPr lang="en-US" altLang="en-US" sz="1600" b="1"/>
              <a:t>Version #</a:t>
            </a:r>
            <a:endParaRPr lang="en-US" altLang="en-US" sz="1600"/>
          </a:p>
        </p:txBody>
      </p:sp>
    </p:spTree>
    <p:extLst>
      <p:ext uri="{BB962C8B-B14F-4D97-AF65-F5344CB8AC3E}">
        <p14:creationId xmlns:p14="http://schemas.microsoft.com/office/powerpoint/2010/main" val="11710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2533" y="127003"/>
            <a:ext cx="8991600" cy="1020763"/>
          </a:xfrm>
          <a:prstGeom prst="rect">
            <a:avLst/>
          </a:prstGeom>
        </p:spPr>
        <p:txBody>
          <a:bodyPr/>
          <a:lstStyle/>
          <a:p>
            <a:r>
              <a:rPr lang="en-US"/>
              <a:t>Click to edit Master title style</a:t>
            </a:r>
          </a:p>
        </p:txBody>
      </p:sp>
      <p:sp>
        <p:nvSpPr>
          <p:cNvPr id="5" name="TextBox 4"/>
          <p:cNvSpPr txBox="1"/>
          <p:nvPr userDrawn="1"/>
        </p:nvSpPr>
        <p:spPr>
          <a:xfrm>
            <a:off x="158337" y="6488668"/>
            <a:ext cx="11988800" cy="369332"/>
          </a:xfrm>
          <a:prstGeom prst="rect">
            <a:avLst/>
          </a:prstGeom>
          <a:noFill/>
        </p:spPr>
        <p:txBody>
          <a:bodyPr wrap="square" rtlCol="0">
            <a:spAutoFit/>
          </a:bodyPr>
          <a:lstStyle/>
          <a:p>
            <a:pPr algn="ctr"/>
            <a:r>
              <a:rPr lang="en-US">
                <a:solidFill>
                  <a:schemeClr val="accent1">
                    <a:lumMod val="75000"/>
                  </a:schemeClr>
                </a:solidFill>
              </a:rPr>
              <a:t>Count</a:t>
            </a:r>
            <a:r>
              <a:rPr lang="en-US" baseline="0">
                <a:solidFill>
                  <a:schemeClr val="accent1">
                    <a:lumMod val="75000"/>
                  </a:schemeClr>
                </a:solidFill>
              </a:rPr>
              <a:t> on Us!</a:t>
            </a:r>
            <a:endParaRPr lang="en-US">
              <a:solidFill>
                <a:schemeClr val="accent1">
                  <a:lumMod val="75000"/>
                </a:schemeClr>
              </a:solidFill>
            </a:endParaRPr>
          </a:p>
        </p:txBody>
      </p:sp>
      <p:sp>
        <p:nvSpPr>
          <p:cNvPr id="3" name="Rectangle 2"/>
          <p:cNvSpPr/>
          <p:nvPr userDrawn="1"/>
        </p:nvSpPr>
        <p:spPr bwMode="auto">
          <a:xfrm>
            <a:off x="-203200" y="-180109"/>
            <a:ext cx="12903200" cy="7010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42497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1492" y="49213"/>
            <a:ext cx="95250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6320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06400" y="1447800"/>
            <a:ext cx="56896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641601" y="127005"/>
            <a:ext cx="8248651" cy="1020763"/>
          </a:xfrm>
          <a:prstGeom prst="rect">
            <a:avLst/>
          </a:prstGeom>
        </p:spPr>
        <p:txBody>
          <a:bodyPr/>
          <a:lstStyle/>
          <a:p>
            <a:r>
              <a:rPr lang="en-US"/>
              <a:t>Click to edit Master title style</a:t>
            </a:r>
          </a:p>
        </p:txBody>
      </p:sp>
      <p:sp>
        <p:nvSpPr>
          <p:cNvPr id="4" name="Content Placeholder 3"/>
          <p:cNvSpPr>
            <a:spLocks noGrp="1"/>
          </p:cNvSpPr>
          <p:nvPr>
            <p:ph sz="quarter" idx="2"/>
          </p:nvPr>
        </p:nvSpPr>
        <p:spPr>
          <a:xfrm>
            <a:off x="6299200" y="1447800"/>
            <a:ext cx="5689600" cy="2324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99200" y="3924300"/>
            <a:ext cx="5689600" cy="2324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7"/>
          <p:cNvSpPr>
            <a:spLocks noGrp="1" noChangeArrowheads="1"/>
          </p:cNvSpPr>
          <p:nvPr>
            <p:ph type="dt" sz="half" idx="10"/>
          </p:nvPr>
        </p:nvSpPr>
        <p:spPr>
          <a:xfrm>
            <a:off x="406400" y="6477000"/>
            <a:ext cx="2540000" cy="338138"/>
          </a:xfrm>
          <a:prstGeom prst="rect">
            <a:avLst/>
          </a:prstGeom>
          <a:ln/>
        </p:spPr>
        <p:txBody>
          <a:bodyPr/>
          <a:lstStyle>
            <a:lvl1pPr>
              <a:defRPr/>
            </a:lvl1pPr>
          </a:lstStyle>
          <a:p>
            <a:pPr>
              <a:defRPr/>
            </a:pPr>
            <a:endParaRPr lang="en-US">
              <a:solidFill>
                <a:srgbClr val="000000"/>
              </a:solidFill>
            </a:endParaRPr>
          </a:p>
        </p:txBody>
      </p:sp>
      <p:sp>
        <p:nvSpPr>
          <p:cNvPr id="7" name="Rectangle 68"/>
          <p:cNvSpPr>
            <a:spLocks noGrp="1" noChangeArrowheads="1"/>
          </p:cNvSpPr>
          <p:nvPr>
            <p:ph type="ftr" sz="quarter" idx="11"/>
          </p:nvPr>
        </p:nvSpPr>
        <p:spPr>
          <a:xfrm>
            <a:off x="0" y="6413938"/>
            <a:ext cx="12192000" cy="381000"/>
          </a:xfrm>
          <a:prstGeom prst="rect">
            <a:avLst/>
          </a:prstGeom>
          <a:ln/>
        </p:spPr>
        <p:txBody>
          <a:bodyPr/>
          <a:lstStyle>
            <a:lvl1pPr>
              <a:defRPr/>
            </a:lvl1pPr>
          </a:lstStyle>
          <a:p>
            <a:pPr>
              <a:defRPr/>
            </a:pPr>
            <a:endParaRPr lang="en-US">
              <a:solidFill>
                <a:srgbClr val="000000"/>
              </a:solidFill>
            </a:endParaRPr>
          </a:p>
        </p:txBody>
      </p:sp>
      <p:sp>
        <p:nvSpPr>
          <p:cNvPr id="8" name="Rectangle 69"/>
          <p:cNvSpPr>
            <a:spLocks noGrp="1" noChangeArrowheads="1"/>
          </p:cNvSpPr>
          <p:nvPr>
            <p:ph type="sldNum" sz="quarter" idx="12"/>
          </p:nvPr>
        </p:nvSpPr>
        <p:spPr>
          <a:xfrm>
            <a:off x="9652000" y="6519862"/>
            <a:ext cx="2540000" cy="338138"/>
          </a:xfrm>
          <a:prstGeom prst="rect">
            <a:avLst/>
          </a:prstGeom>
          <a:ln/>
        </p:spPr>
        <p:txBody>
          <a:bodyPr/>
          <a:lstStyle>
            <a:lvl1pPr>
              <a:defRPr/>
            </a:lvl1pPr>
          </a:lstStyle>
          <a:p>
            <a:pPr>
              <a:defRPr/>
            </a:pPr>
            <a:fld id="{424EBAF3-2F20-44D3-8D40-EE540BD47D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66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3"/>
          <p:cNvSpPr txBox="1">
            <a:spLocks noChangeArrowheads="1"/>
          </p:cNvSpPr>
          <p:nvPr/>
        </p:nvSpPr>
        <p:spPr bwMode="auto">
          <a:xfrm>
            <a:off x="1693333" y="1233491"/>
            <a:ext cx="8737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500" b="1" i="1">
                <a:solidFill>
                  <a:srgbClr val="000000"/>
                </a:solidFill>
                <a:latin typeface="Century Schoolbook" panose="02040604050505020304"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3" descr="afsymbo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8802" y="3698875"/>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3667888" y="500065"/>
            <a:ext cx="47884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2700" b="1" i="1">
                <a:solidFill>
                  <a:srgbClr val="000000"/>
                </a:solidFill>
              </a:rPr>
              <a:t>Headquarters U.S. Air Force</a:t>
            </a:r>
          </a:p>
        </p:txBody>
      </p:sp>
      <p:sp>
        <p:nvSpPr>
          <p:cNvPr id="50191" name="Rectangle 15"/>
          <p:cNvSpPr>
            <a:spLocks noGrp="1" noChangeArrowheads="1"/>
          </p:cNvSpPr>
          <p:nvPr>
            <p:ph type="ctrTitle"/>
          </p:nvPr>
        </p:nvSpPr>
        <p:spPr>
          <a:xfrm>
            <a:off x="368302" y="1962150"/>
            <a:ext cx="11315700" cy="1600200"/>
          </a:xfrm>
          <a:prstGeom prst="rect">
            <a:avLst/>
          </a:prstGeom>
        </p:spPr>
        <p:txBody>
          <a:bodyPr/>
          <a:lstStyle>
            <a:lvl1pPr>
              <a:defRPr sz="3300" i="0"/>
            </a:lvl1pPr>
          </a:lstStyle>
          <a:p>
            <a:r>
              <a:rPr lang="en-US"/>
              <a:t>Click to edit Master title style</a:t>
            </a:r>
          </a:p>
        </p:txBody>
      </p:sp>
      <p:sp>
        <p:nvSpPr>
          <p:cNvPr id="8" name="Rectangle 6"/>
          <p:cNvSpPr>
            <a:spLocks noGrp="1" noChangeArrowheads="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9" name="Rectangle 7"/>
          <p:cNvSpPr>
            <a:spLocks noGrp="1" noChangeArrowheads="1"/>
          </p:cNvSpPr>
          <p:nvPr>
            <p:ph type="sldNum" sz="quarter" idx="11"/>
          </p:nvPr>
        </p:nvSpPr>
        <p:spPr>
          <a:xfrm>
            <a:off x="9652000" y="6519862"/>
            <a:ext cx="2540000" cy="338138"/>
          </a:xfrm>
          <a:prstGeom prst="rect">
            <a:avLst/>
          </a:prstGeom>
        </p:spPr>
        <p:txBody>
          <a:bodyPr/>
          <a:lstStyle>
            <a:lvl1pPr>
              <a:defRPr/>
            </a:lvl1pPr>
          </a:lstStyle>
          <a:p>
            <a:pPr>
              <a:defRPr/>
            </a:pPr>
            <a:fld id="{1170F73D-84EB-4D92-89C5-7AC6F7CEFE64}"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4154515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83708"/>
            <a:ext cx="10515600" cy="46932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txBox="1">
            <a:spLocks/>
          </p:cNvSpPr>
          <p:nvPr/>
        </p:nvSpPr>
        <p:spPr>
          <a:xfrm>
            <a:off x="4038600" y="6438730"/>
            <a:ext cx="4114800" cy="365125"/>
          </a:xfrm>
          <a:prstGeom prst="rect">
            <a:avLst/>
          </a:prstGeom>
        </p:spPr>
        <p:txBody>
          <a:bodyPr/>
          <a:lstStyle>
            <a:defPPr>
              <a:defRPr lang="en-US"/>
            </a:defPPr>
            <a:lvl1pPr marL="0" algn="l" defTabSz="914400" rtl="0" eaLnBrk="1" latinLnBrk="0" hangingPunct="1">
              <a:defRPr sz="1800" kern="1200">
                <a:solidFill>
                  <a:srgbClr val="0070C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a:t>Count On Us</a:t>
            </a:r>
            <a:endParaRPr lang="en-US"/>
          </a:p>
        </p:txBody>
      </p:sp>
      <p:sp>
        <p:nvSpPr>
          <p:cNvPr id="8" name="Slide Number Placeholder 5"/>
          <p:cNvSpPr txBox="1">
            <a:spLocks/>
          </p:cNvSpPr>
          <p:nvPr/>
        </p:nvSpPr>
        <p:spPr>
          <a:xfrm>
            <a:off x="8610600" y="645520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07A41D2-F9B5-4A97-BA9D-D1912B5A07B9}" type="slidenum">
              <a:rPr lang="en-US" smtClean="0">
                <a:latin typeface="+mn-lt"/>
              </a:rPr>
              <a:pPr algn="r"/>
              <a:t>‹#›</a:t>
            </a:fld>
            <a:endParaRPr lang="en-US">
              <a:latin typeface="+mn-lt"/>
            </a:endParaRPr>
          </a:p>
        </p:txBody>
      </p:sp>
      <p:sp>
        <p:nvSpPr>
          <p:cNvPr id="9" name="Rectangle 7"/>
          <p:cNvSpPr>
            <a:spLocks noChangeArrowheads="1"/>
          </p:cNvSpPr>
          <p:nvPr/>
        </p:nvSpPr>
        <p:spPr bwMode="auto">
          <a:xfrm>
            <a:off x="2641041" y="1234379"/>
            <a:ext cx="6794500" cy="74613"/>
          </a:xfrm>
          <a:prstGeom prst="rect">
            <a:avLst/>
          </a:prstGeom>
          <a:gradFill rotWithShape="0">
            <a:gsLst>
              <a:gs pos="0">
                <a:schemeClr val="accent1">
                  <a:gamma/>
                  <a:tint val="0"/>
                  <a:invGamma/>
                </a:schemeClr>
              </a:gs>
              <a:gs pos="50000">
                <a:schemeClr val="accent1"/>
              </a:gs>
              <a:gs pos="100000">
                <a:schemeClr val="accent1">
                  <a:gamma/>
                  <a:tint val="0"/>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
        <p:nvSpPr>
          <p:cNvPr id="10" name="Text Box 9"/>
          <p:cNvSpPr txBox="1">
            <a:spLocks noChangeArrowheads="1"/>
          </p:cNvSpPr>
          <p:nvPr/>
        </p:nvSpPr>
        <p:spPr bwMode="auto">
          <a:xfrm>
            <a:off x="9182705" y="1140377"/>
            <a:ext cx="2667186" cy="253916"/>
          </a:xfrm>
          <a:prstGeom prst="rect">
            <a:avLst/>
          </a:prstGeom>
          <a:noFill/>
          <a:ln w="9525">
            <a:noFill/>
            <a:miter lim="800000"/>
            <a:headEnd/>
            <a:tailEnd/>
          </a:ln>
          <a:effectLst/>
        </p:spPr>
        <p:txBody>
          <a:bodyPr wrap="square">
            <a:spAutoFit/>
          </a:bodyPr>
          <a:lstStyle/>
          <a:p>
            <a:pPr algn="l" eaLnBrk="0" hangingPunct="0">
              <a:defRPr/>
            </a:pPr>
            <a:r>
              <a:rPr lang="en-US" sz="1050" b="1" i="1">
                <a:solidFill>
                  <a:srgbClr val="0066CC"/>
                </a:solidFill>
                <a:latin typeface="+mn-lt"/>
              </a:rPr>
              <a:t>75TH  FORCE</a:t>
            </a:r>
            <a:r>
              <a:rPr lang="en-US" sz="1050" b="1" i="1" baseline="0">
                <a:solidFill>
                  <a:srgbClr val="0066CC"/>
                </a:solidFill>
                <a:latin typeface="+mn-lt"/>
              </a:rPr>
              <a:t> SUPPORT SQUADRON</a:t>
            </a:r>
            <a:endParaRPr lang="en-US" sz="1050" b="1" i="1">
              <a:solidFill>
                <a:srgbClr val="0066CC"/>
              </a:solidFill>
              <a:latin typeface="+mn-lt"/>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7709" y="103516"/>
            <a:ext cx="992182" cy="1118582"/>
          </a:xfrm>
          <a:prstGeom prst="rect">
            <a:avLst/>
          </a:prstGeom>
        </p:spPr>
      </p:pic>
      <p:sp>
        <p:nvSpPr>
          <p:cNvPr id="13"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pic>
        <p:nvPicPr>
          <p:cNvPr id="5" name="Picture 4" descr="A picture containing clipart&#10;&#10;Description automatically generated">
            <a:extLst>
              <a:ext uri="{FF2B5EF4-FFF2-40B4-BE49-F238E27FC236}">
                <a16:creationId xmlns:a16="http://schemas.microsoft.com/office/drawing/2014/main" id="{08D02D3E-6822-2533-477A-9F24B95C842D}"/>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933" y="114168"/>
            <a:ext cx="1180534" cy="1097277"/>
          </a:xfrm>
          <a:prstGeom prst="rect">
            <a:avLst/>
          </a:prstGeom>
        </p:spPr>
      </p:pic>
    </p:spTree>
    <p:extLst>
      <p:ext uri="{BB962C8B-B14F-4D97-AF65-F5344CB8AC3E}">
        <p14:creationId xmlns:p14="http://schemas.microsoft.com/office/powerpoint/2010/main" val="35170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0000FF"/>
        </a:buClr>
        <a:buSzPct val="120000"/>
        <a:buFont typeface="Wingdings" panose="05000000000000000000" pitchFamily="2" charset="2"/>
        <a:buChar char="§"/>
        <a:defRPr sz="2800" b="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C00000"/>
        </a:buClr>
        <a:buSzPct val="11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Font typeface="Wingdings" panose="05000000000000000000" pitchFamily="2" charset="2"/>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b="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321" name="Rectangle 73"/>
          <p:cNvSpPr>
            <a:spLocks noChangeArrowheads="1"/>
          </p:cNvSpPr>
          <p:nvPr userDrawn="1"/>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lIns="68576" tIns="34288" rIns="68576" bIns="34288" anchor="ctr"/>
          <a:lstStyle/>
          <a:p>
            <a:pPr>
              <a:defRPr/>
            </a:pPr>
            <a:endParaRPr lang="en-US">
              <a:solidFill>
                <a:srgbClr val="000000"/>
              </a:solidFill>
            </a:endParaRPr>
          </a:p>
        </p:txBody>
      </p:sp>
      <p:pic>
        <p:nvPicPr>
          <p:cNvPr id="6" name="Picture 5"/>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304799" y="3657600"/>
            <a:ext cx="2671763" cy="2590800"/>
          </a:xfrm>
          <a:prstGeom prst="rect">
            <a:avLst/>
          </a:prstGeom>
          <a:effectLst>
            <a:softEdge rad="0"/>
          </a:effectLst>
        </p:spPr>
      </p:pic>
      <p:sp>
        <p:nvSpPr>
          <p:cNvPr id="9" name="TextBox 8"/>
          <p:cNvSpPr txBox="1"/>
          <p:nvPr userDrawn="1"/>
        </p:nvSpPr>
        <p:spPr>
          <a:xfrm>
            <a:off x="158337" y="6488668"/>
            <a:ext cx="11988800" cy="369332"/>
          </a:xfrm>
          <a:prstGeom prst="rect">
            <a:avLst/>
          </a:prstGeom>
          <a:noFill/>
        </p:spPr>
        <p:txBody>
          <a:bodyPr wrap="square" rtlCol="0">
            <a:spAutoFit/>
          </a:bodyPr>
          <a:lstStyle/>
          <a:p>
            <a:pPr algn="ctr"/>
            <a:r>
              <a:rPr lang="en-US" i="1">
                <a:solidFill>
                  <a:schemeClr val="accent1">
                    <a:lumMod val="75000"/>
                  </a:schemeClr>
                </a:solidFill>
              </a:rPr>
              <a:t>Adaptive – Innovative - Reliable</a:t>
            </a:r>
          </a:p>
        </p:txBody>
      </p:sp>
      <p:sp>
        <p:nvSpPr>
          <p:cNvPr id="8" name="Rectangle 73"/>
          <p:cNvSpPr>
            <a:spLocks noChangeArrowheads="1"/>
          </p:cNvSpPr>
          <p:nvPr userDrawn="1"/>
        </p:nvSpPr>
        <p:spPr bwMode="auto">
          <a:xfrm flipV="1">
            <a:off x="0" y="12192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lIns="68576" tIns="34288" rIns="68576" bIns="34288" anchor="ctr"/>
          <a:lstStyle/>
          <a:p>
            <a:pPr>
              <a:defRPr/>
            </a:pPr>
            <a:endParaRPr lang="en-US">
              <a:solidFill>
                <a:srgbClr val="000000"/>
              </a:solidFill>
            </a:endParaRPr>
          </a:p>
        </p:txBody>
      </p:sp>
      <p:sp>
        <p:nvSpPr>
          <p:cNvPr id="10" name="TextBox 9"/>
          <p:cNvSpPr txBox="1"/>
          <p:nvPr userDrawn="1"/>
        </p:nvSpPr>
        <p:spPr>
          <a:xfrm>
            <a:off x="-1" y="6581001"/>
            <a:ext cx="3229337" cy="276999"/>
          </a:xfrm>
          <a:prstGeom prst="rect">
            <a:avLst/>
          </a:prstGeom>
          <a:noFill/>
        </p:spPr>
        <p:txBody>
          <a:bodyPr wrap="square" rtlCol="0">
            <a:spAutoFit/>
          </a:bodyPr>
          <a:lstStyle/>
          <a:p>
            <a:pPr algn="l" fontAlgn="auto">
              <a:spcBef>
                <a:spcPts val="0"/>
              </a:spcBef>
              <a:spcAft>
                <a:spcPts val="0"/>
              </a:spcAft>
            </a:pPr>
            <a:r>
              <a:rPr lang="en-US" sz="1200" b="1">
                <a:solidFill>
                  <a:srgbClr val="00B050"/>
                </a:solidFill>
                <a:latin typeface="Arial"/>
              </a:rPr>
              <a:t>UNCLASSIFIED</a:t>
            </a:r>
          </a:p>
        </p:txBody>
      </p:sp>
    </p:spTree>
    <p:extLst>
      <p:ext uri="{BB962C8B-B14F-4D97-AF65-F5344CB8AC3E}">
        <p14:creationId xmlns:p14="http://schemas.microsoft.com/office/powerpoint/2010/main" val="326046295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42880" algn="l" rtl="0" fontAlgn="base">
        <a:lnSpc>
          <a:spcPct val="85000"/>
        </a:lnSpc>
        <a:spcBef>
          <a:spcPct val="0"/>
        </a:spcBef>
        <a:spcAft>
          <a:spcPct val="0"/>
        </a:spcAft>
        <a:defRPr sz="2700" b="1">
          <a:solidFill>
            <a:schemeClr val="tx2"/>
          </a:solidFill>
          <a:latin typeface="Arial" charset="0"/>
        </a:defRPr>
      </a:lvl6pPr>
      <a:lvl7pPr marL="685759" algn="l" rtl="0" fontAlgn="base">
        <a:lnSpc>
          <a:spcPct val="85000"/>
        </a:lnSpc>
        <a:spcBef>
          <a:spcPct val="0"/>
        </a:spcBef>
        <a:spcAft>
          <a:spcPct val="0"/>
        </a:spcAft>
        <a:defRPr sz="2700" b="1">
          <a:solidFill>
            <a:schemeClr val="tx2"/>
          </a:solidFill>
          <a:latin typeface="Arial" charset="0"/>
        </a:defRPr>
      </a:lvl7pPr>
      <a:lvl8pPr marL="1028639" algn="l" rtl="0" fontAlgn="base">
        <a:lnSpc>
          <a:spcPct val="85000"/>
        </a:lnSpc>
        <a:spcBef>
          <a:spcPct val="0"/>
        </a:spcBef>
        <a:spcAft>
          <a:spcPct val="0"/>
        </a:spcAft>
        <a:defRPr sz="2700" b="1">
          <a:solidFill>
            <a:schemeClr val="tx2"/>
          </a:solidFill>
          <a:latin typeface="Arial" charset="0"/>
        </a:defRPr>
      </a:lvl8pPr>
      <a:lvl9pPr marL="1371518" algn="l" rtl="0" fontAlgn="base">
        <a:lnSpc>
          <a:spcPct val="85000"/>
        </a:lnSpc>
        <a:spcBef>
          <a:spcPct val="0"/>
        </a:spcBef>
        <a:spcAft>
          <a:spcPct val="0"/>
        </a:spcAft>
        <a:defRPr sz="2700" b="1">
          <a:solidFill>
            <a:schemeClr val="tx2"/>
          </a:solidFill>
          <a:latin typeface="Arial" charset="0"/>
        </a:defRPr>
      </a:lvl9pPr>
    </p:titleStyle>
    <p:bodyStyle>
      <a:lvl1pPr marL="167879" indent="-167879" algn="l" rtl="0" eaLnBrk="0" fontAlgn="base" hangingPunct="0">
        <a:lnSpc>
          <a:spcPct val="90000"/>
        </a:lnSpc>
        <a:spcBef>
          <a:spcPct val="20000"/>
        </a:spcBef>
        <a:spcAft>
          <a:spcPct val="0"/>
        </a:spcAft>
        <a:buClr>
          <a:schemeClr val="accent1"/>
        </a:buClr>
        <a:buSzPct val="75000"/>
        <a:buFont typeface="Wingdings" pitchFamily="2" charset="2"/>
        <a:buChar char="n"/>
        <a:defRPr sz="1950" b="1">
          <a:solidFill>
            <a:schemeClr val="tx1"/>
          </a:solidFill>
          <a:latin typeface="+mn-lt"/>
          <a:ea typeface="+mn-ea"/>
          <a:cs typeface="+mn-cs"/>
        </a:defRPr>
      </a:lvl1pPr>
      <a:lvl2pPr marL="506016" indent="-170260" algn="l" rtl="0" eaLnBrk="0" fontAlgn="base" hangingPunct="0">
        <a:lnSpc>
          <a:spcPct val="90000"/>
        </a:lnSpc>
        <a:spcBef>
          <a:spcPct val="20000"/>
        </a:spcBef>
        <a:spcAft>
          <a:spcPct val="0"/>
        </a:spcAft>
        <a:buClr>
          <a:schemeClr val="accent2"/>
        </a:buClr>
        <a:buSzPct val="70000"/>
        <a:buFont typeface="Wingdings" pitchFamily="2" charset="2"/>
        <a:buChar char="n"/>
        <a:defRPr sz="1800" b="1">
          <a:solidFill>
            <a:schemeClr val="tx1"/>
          </a:solidFill>
          <a:latin typeface="+mn-lt"/>
        </a:defRPr>
      </a:lvl2pPr>
      <a:lvl3pPr marL="728663" indent="-89297" algn="l" rtl="0" eaLnBrk="0" fontAlgn="base" hangingPunct="0">
        <a:lnSpc>
          <a:spcPct val="90000"/>
        </a:lnSpc>
        <a:spcBef>
          <a:spcPct val="20000"/>
        </a:spcBef>
        <a:spcAft>
          <a:spcPct val="0"/>
        </a:spcAft>
        <a:buClr>
          <a:schemeClr val="tx2"/>
        </a:buClr>
        <a:buChar char="•"/>
        <a:defRPr sz="1500" b="1">
          <a:solidFill>
            <a:schemeClr val="tx1"/>
          </a:solidFill>
          <a:latin typeface="+mn-lt"/>
        </a:defRPr>
      </a:lvl3pPr>
      <a:lvl4pPr marL="1158479" indent="-129779" algn="l" rtl="0" eaLnBrk="0" fontAlgn="base" hangingPunct="0">
        <a:lnSpc>
          <a:spcPct val="90000"/>
        </a:lnSpc>
        <a:spcBef>
          <a:spcPct val="20000"/>
        </a:spcBef>
        <a:spcAft>
          <a:spcPct val="0"/>
        </a:spcAft>
        <a:buClr>
          <a:schemeClr val="hlink"/>
        </a:buClr>
        <a:buChar char="•"/>
        <a:defRPr sz="1500" b="1">
          <a:solidFill>
            <a:schemeClr val="tx1"/>
          </a:solidFill>
          <a:latin typeface="+mn-lt"/>
        </a:defRPr>
      </a:lvl4pPr>
      <a:lvl5pPr marL="1458516" indent="-86916" algn="l" rtl="0" eaLnBrk="0" fontAlgn="base" hangingPunct="0">
        <a:lnSpc>
          <a:spcPct val="90000"/>
        </a:lnSpc>
        <a:spcBef>
          <a:spcPct val="20000"/>
        </a:spcBef>
        <a:spcAft>
          <a:spcPct val="0"/>
        </a:spcAft>
        <a:buClr>
          <a:schemeClr val="tx1"/>
        </a:buClr>
        <a:buSzPct val="85000"/>
        <a:buChar char="•"/>
        <a:defRPr sz="1500" b="1">
          <a:solidFill>
            <a:schemeClr val="tx1"/>
          </a:solidFill>
          <a:latin typeface="+mn-lt"/>
        </a:defRPr>
      </a:lvl5pPr>
      <a:lvl6pPr marL="1802498"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6pPr>
      <a:lvl7pPr marL="2145378"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7pPr>
      <a:lvl8pPr marL="2488256"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8pPr>
      <a:lvl9pPr marL="2831136"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9pPr>
    </p:bodyStyle>
    <p:otherStyle>
      <a:defPPr>
        <a:defRPr lang="en-US"/>
      </a:defPPr>
      <a:lvl1pPr marL="0" algn="l" defTabSz="685759" rtl="0" eaLnBrk="1" latinLnBrk="0" hangingPunct="1">
        <a:defRPr sz="1350" kern="1200">
          <a:solidFill>
            <a:schemeClr val="tx1"/>
          </a:solidFill>
          <a:latin typeface="+mn-lt"/>
          <a:ea typeface="+mn-ea"/>
          <a:cs typeface="+mn-cs"/>
        </a:defRPr>
      </a:lvl1pPr>
      <a:lvl2pPr marL="342880" algn="l" defTabSz="685759" rtl="0" eaLnBrk="1" latinLnBrk="0" hangingPunct="1">
        <a:defRPr sz="1350" kern="1200">
          <a:solidFill>
            <a:schemeClr val="tx1"/>
          </a:solidFill>
          <a:latin typeface="+mn-lt"/>
          <a:ea typeface="+mn-ea"/>
          <a:cs typeface="+mn-cs"/>
        </a:defRPr>
      </a:lvl2pPr>
      <a:lvl3pPr marL="685759" algn="l" defTabSz="685759" rtl="0" eaLnBrk="1" latinLnBrk="0" hangingPunct="1">
        <a:defRPr sz="1350" kern="1200">
          <a:solidFill>
            <a:schemeClr val="tx1"/>
          </a:solidFill>
          <a:latin typeface="+mn-lt"/>
          <a:ea typeface="+mn-ea"/>
          <a:cs typeface="+mn-cs"/>
        </a:defRPr>
      </a:lvl3pPr>
      <a:lvl4pPr marL="1028639" algn="l" defTabSz="685759" rtl="0" eaLnBrk="1" latinLnBrk="0" hangingPunct="1">
        <a:defRPr sz="1350" kern="1200">
          <a:solidFill>
            <a:schemeClr val="tx1"/>
          </a:solidFill>
          <a:latin typeface="+mn-lt"/>
          <a:ea typeface="+mn-ea"/>
          <a:cs typeface="+mn-cs"/>
        </a:defRPr>
      </a:lvl4pPr>
      <a:lvl5pPr marL="1371518" algn="l" defTabSz="685759" rtl="0" eaLnBrk="1" latinLnBrk="0" hangingPunct="1">
        <a:defRPr sz="1350" kern="1200">
          <a:solidFill>
            <a:schemeClr val="tx1"/>
          </a:solidFill>
          <a:latin typeface="+mn-lt"/>
          <a:ea typeface="+mn-ea"/>
          <a:cs typeface="+mn-cs"/>
        </a:defRPr>
      </a:lvl5pPr>
      <a:lvl6pPr marL="1714397" algn="l" defTabSz="685759" rtl="0" eaLnBrk="1" latinLnBrk="0" hangingPunct="1">
        <a:defRPr sz="1350" kern="1200">
          <a:solidFill>
            <a:schemeClr val="tx1"/>
          </a:solidFill>
          <a:latin typeface="+mn-lt"/>
          <a:ea typeface="+mn-ea"/>
          <a:cs typeface="+mn-cs"/>
        </a:defRPr>
      </a:lvl6pPr>
      <a:lvl7pPr marL="2057276" algn="l" defTabSz="685759" rtl="0" eaLnBrk="1" latinLnBrk="0" hangingPunct="1">
        <a:defRPr sz="1350" kern="1200">
          <a:solidFill>
            <a:schemeClr val="tx1"/>
          </a:solidFill>
          <a:latin typeface="+mn-lt"/>
          <a:ea typeface="+mn-ea"/>
          <a:cs typeface="+mn-cs"/>
        </a:defRPr>
      </a:lvl7pPr>
      <a:lvl8pPr marL="2400156" algn="l" defTabSz="685759" rtl="0" eaLnBrk="1" latinLnBrk="0" hangingPunct="1">
        <a:defRPr sz="1350" kern="1200">
          <a:solidFill>
            <a:schemeClr val="tx1"/>
          </a:solidFill>
          <a:latin typeface="+mn-lt"/>
          <a:ea typeface="+mn-ea"/>
          <a:cs typeface="+mn-cs"/>
        </a:defRPr>
      </a:lvl8pPr>
      <a:lvl9pPr marL="2743036" algn="l" defTabSz="6857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9347200" y="651986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88E16BE-9852-4E3D-BD06-F160B18C30C6}" type="slidenum">
              <a:rPr lang="en-US"/>
              <a:pPr>
                <a:defRPr/>
              </a:pPr>
              <a:t>‹#›</a:t>
            </a:fld>
            <a:endParaRPr lang="en-US"/>
          </a:p>
        </p:txBody>
      </p:sp>
      <p:sp>
        <p:nvSpPr>
          <p:cNvPr id="2051" name="Rectangle 13"/>
          <p:cNvSpPr>
            <a:spLocks noGrp="1" noChangeArrowheads="1"/>
          </p:cNvSpPr>
          <p:nvPr>
            <p:ph type="title"/>
          </p:nvPr>
        </p:nvSpPr>
        <p:spPr bwMode="auto">
          <a:xfrm>
            <a:off x="2364511" y="76200"/>
            <a:ext cx="7578821"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719" name="Line 23"/>
          <p:cNvSpPr>
            <a:spLocks noChangeShapeType="1"/>
          </p:cNvSpPr>
          <p:nvPr userDrawn="1"/>
        </p:nvSpPr>
        <p:spPr bwMode="auto">
          <a:xfrm>
            <a:off x="0" y="1079500"/>
            <a:ext cx="11176000" cy="0"/>
          </a:xfrm>
          <a:prstGeom prst="line">
            <a:avLst/>
          </a:prstGeom>
          <a:noFill/>
          <a:ln w="57150">
            <a:solidFill>
              <a:srgbClr val="000099"/>
            </a:solidFill>
            <a:round/>
            <a:headEnd/>
            <a:tailEnd/>
          </a:ln>
          <a:effectLst/>
        </p:spPr>
        <p:txBody>
          <a:bodyPr wrap="none" anchor="ctr"/>
          <a:lstStyle/>
          <a:p>
            <a:pPr>
              <a:defRPr/>
            </a:pPr>
            <a:endParaRPr lang="en-US" sz="1800"/>
          </a:p>
        </p:txBody>
      </p:sp>
      <p:sp>
        <p:nvSpPr>
          <p:cNvPr id="2054" name="Rectangle 3"/>
          <p:cNvSpPr>
            <a:spLocks noGrp="1" noChangeArrowheads="1"/>
          </p:cNvSpPr>
          <p:nvPr>
            <p:ph type="body" idx="1"/>
          </p:nvPr>
        </p:nvSpPr>
        <p:spPr bwMode="auto">
          <a:xfrm>
            <a:off x="508000" y="1216025"/>
            <a:ext cx="11379200" cy="5221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6" descr="afsym"/>
          <p:cNvPicPr>
            <a:picLocks noChangeAspect="1" noChangeArrowheads="1"/>
          </p:cNvPicPr>
          <p:nvPr userDrawn="1"/>
        </p:nvPicPr>
        <p:blipFill>
          <a:blip r:embed="rId7" cstate="print"/>
          <a:srcRect b="30769"/>
          <a:stretch>
            <a:fillRect/>
          </a:stretch>
        </p:blipFill>
        <p:spPr bwMode="auto">
          <a:xfrm>
            <a:off x="0" y="101604"/>
            <a:ext cx="1524000" cy="762000"/>
          </a:xfrm>
          <a:prstGeom prst="rect">
            <a:avLst/>
          </a:prstGeom>
          <a:noFill/>
        </p:spPr>
      </p:pic>
      <p:sp>
        <p:nvSpPr>
          <p:cNvPr id="11" name="WordArt 17"/>
          <p:cNvSpPr>
            <a:spLocks noChangeArrowheads="1" noChangeShapeType="1" noTextEdit="1"/>
          </p:cNvSpPr>
          <p:nvPr userDrawn="1"/>
        </p:nvSpPr>
        <p:spPr bwMode="auto">
          <a:xfrm>
            <a:off x="11177676" y="982179"/>
            <a:ext cx="1016000" cy="166687"/>
          </a:xfrm>
          <a:prstGeom prst="rect">
            <a:avLst/>
          </a:prstGeom>
          <a:noFill/>
        </p:spPr>
        <p:txBody>
          <a:bodyPr wrap="none" fromWordArt="1">
            <a:prstTxWarp prst="textPlain">
              <a:avLst>
                <a:gd name="adj" fmla="val 50625"/>
              </a:avLst>
            </a:prstTxWarp>
          </a:bodyPr>
          <a:lstStyle/>
          <a:p>
            <a:pPr>
              <a:buNone/>
            </a:pPr>
            <a:r>
              <a:rPr lang="en-US" sz="3600" i="0" kern="10">
                <a:ln w="19050">
                  <a:noFill/>
                  <a:round/>
                  <a:headEnd/>
                  <a:tailEnd/>
                </a:ln>
                <a:solidFill>
                  <a:srgbClr val="000099"/>
                </a:solidFill>
                <a:effectLst/>
                <a:latin typeface="Arial Black"/>
              </a:rPr>
              <a:t>412 TW</a:t>
            </a: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71333" y="176280"/>
            <a:ext cx="1215867" cy="612648"/>
          </a:xfrm>
          <a:prstGeom prst="rect">
            <a:avLst/>
          </a:prstGeom>
        </p:spPr>
      </p:pic>
    </p:spTree>
    <p:extLst>
      <p:ext uri="{BB962C8B-B14F-4D97-AF65-F5344CB8AC3E}">
        <p14:creationId xmlns:p14="http://schemas.microsoft.com/office/powerpoint/2010/main" val="24275683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Arial" charset="0"/>
        </a:defRPr>
      </a:lvl2pPr>
      <a:lvl3pPr algn="r" rtl="0" eaLnBrk="0" fontAlgn="base" hangingPunct="0">
        <a:spcBef>
          <a:spcPct val="0"/>
        </a:spcBef>
        <a:spcAft>
          <a:spcPct val="0"/>
        </a:spcAft>
        <a:defRPr sz="3600" b="1">
          <a:solidFill>
            <a:schemeClr val="tx2"/>
          </a:solidFill>
          <a:latin typeface="Arial" charset="0"/>
        </a:defRPr>
      </a:lvl3pPr>
      <a:lvl4pPr algn="r" rtl="0" eaLnBrk="0" fontAlgn="base" hangingPunct="0">
        <a:spcBef>
          <a:spcPct val="0"/>
        </a:spcBef>
        <a:spcAft>
          <a:spcPct val="0"/>
        </a:spcAft>
        <a:defRPr sz="3600" b="1">
          <a:solidFill>
            <a:schemeClr val="tx2"/>
          </a:solidFill>
          <a:latin typeface="Arial" charset="0"/>
        </a:defRPr>
      </a:lvl4pPr>
      <a:lvl5pPr algn="r" rtl="0" eaLnBrk="0" fontAlgn="base" hangingPunct="0">
        <a:spcBef>
          <a:spcPct val="0"/>
        </a:spcBef>
        <a:spcAft>
          <a:spcPct val="0"/>
        </a:spcAft>
        <a:defRPr sz="3600" b="1">
          <a:solidFill>
            <a:schemeClr val="tx2"/>
          </a:solidFill>
          <a:latin typeface="Arial" charset="0"/>
        </a:defRPr>
      </a:lvl5pPr>
      <a:lvl6pPr marL="457200" algn="r" rtl="0" fontAlgn="base">
        <a:spcBef>
          <a:spcPct val="0"/>
        </a:spcBef>
        <a:spcAft>
          <a:spcPct val="0"/>
        </a:spcAft>
        <a:defRPr sz="3600" b="1">
          <a:solidFill>
            <a:schemeClr val="tx2"/>
          </a:solidFill>
          <a:latin typeface="Arial" charset="0"/>
        </a:defRPr>
      </a:lvl6pPr>
      <a:lvl7pPr marL="914400" algn="r" rtl="0" fontAlgn="base">
        <a:spcBef>
          <a:spcPct val="0"/>
        </a:spcBef>
        <a:spcAft>
          <a:spcPct val="0"/>
        </a:spcAft>
        <a:defRPr sz="3600" b="1">
          <a:solidFill>
            <a:schemeClr val="tx2"/>
          </a:solidFill>
          <a:latin typeface="Arial" charset="0"/>
        </a:defRPr>
      </a:lvl7pPr>
      <a:lvl8pPr marL="1371600" algn="r" rtl="0" fontAlgn="base">
        <a:spcBef>
          <a:spcPct val="0"/>
        </a:spcBef>
        <a:spcAft>
          <a:spcPct val="0"/>
        </a:spcAft>
        <a:defRPr sz="3600" b="1">
          <a:solidFill>
            <a:schemeClr val="tx2"/>
          </a:solidFill>
          <a:latin typeface="Arial" charset="0"/>
        </a:defRPr>
      </a:lvl8pPr>
      <a:lvl9pPr marL="1828800" algn="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ohanne.bercher.1@us.af.m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75FSS.SMW.Requests@us.af.mi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75FSS.Private.Orgs@us.af.mi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75FSS.Private.Orgs@us.af.mi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950" y="1984788"/>
            <a:ext cx="7465796" cy="811152"/>
          </a:xfrm>
        </p:spPr>
        <p:txBody>
          <a:bodyPr lIns="91440" tIns="45720" rIns="91440" bIns="45720" anchor="t"/>
          <a:lstStyle/>
          <a:p>
            <a:r>
              <a:rPr lang="en-US" dirty="0">
                <a:solidFill>
                  <a:srgbClr val="150D79"/>
                </a:solidFill>
                <a:latin typeface="Arial"/>
                <a:cs typeface="Arial"/>
              </a:rPr>
              <a:t>Unit Affiliated Unofficial Activities (UA)</a:t>
            </a:r>
            <a:br>
              <a:rPr lang="en-US" dirty="0">
                <a:solidFill>
                  <a:srgbClr val="150D79"/>
                </a:solidFill>
                <a:latin typeface="Arial"/>
                <a:cs typeface="Arial"/>
              </a:rPr>
            </a:br>
            <a:br>
              <a:rPr lang="en-US" dirty="0">
                <a:solidFill>
                  <a:srgbClr val="150D79"/>
                </a:solidFill>
                <a:latin typeface="Arial"/>
                <a:cs typeface="Arial"/>
              </a:rPr>
            </a:br>
            <a:r>
              <a:rPr lang="en-US" sz="3200" dirty="0">
                <a:solidFill>
                  <a:srgbClr val="150D79"/>
                </a:solidFill>
                <a:latin typeface="Arial"/>
                <a:cs typeface="Arial"/>
              </a:rPr>
              <a:t>Rules, Regulations and Best Practices</a:t>
            </a:r>
            <a:endParaRPr lang="en-US" dirty="0">
              <a:solidFill>
                <a:srgbClr val="150D79"/>
              </a:solidFill>
              <a:latin typeface="Arial"/>
              <a:cs typeface="Arial"/>
            </a:endParaRPr>
          </a:p>
        </p:txBody>
      </p:sp>
      <p:sp>
        <p:nvSpPr>
          <p:cNvPr id="4" name="TextBox 3"/>
          <p:cNvSpPr txBox="1"/>
          <p:nvPr/>
        </p:nvSpPr>
        <p:spPr>
          <a:xfrm>
            <a:off x="7904848" y="4873212"/>
            <a:ext cx="4178808" cy="1569660"/>
          </a:xfrm>
          <a:prstGeom prst="rect">
            <a:avLst/>
          </a:prstGeom>
          <a:noFill/>
        </p:spPr>
        <p:txBody>
          <a:bodyPr wrap="square" lIns="91440" tIns="45720" rIns="91440" bIns="45720" rtlCol="0" anchor="t">
            <a:spAutoFit/>
          </a:bodyPr>
          <a:lstStyle/>
          <a:p>
            <a:pPr algn="r"/>
            <a:r>
              <a:rPr lang="en-US" sz="2400" b="1" dirty="0">
                <a:latin typeface="Arial"/>
                <a:cs typeface="Arial"/>
              </a:rPr>
              <a:t>Karlie Johnson</a:t>
            </a:r>
          </a:p>
          <a:p>
            <a:pPr algn="r"/>
            <a:r>
              <a:rPr lang="en-US" sz="2400" b="1" dirty="0">
                <a:latin typeface="Arial"/>
                <a:cs typeface="Arial"/>
              </a:rPr>
              <a:t>75 FSS/FSRB</a:t>
            </a:r>
          </a:p>
          <a:p>
            <a:pPr algn="r"/>
            <a:r>
              <a:rPr lang="en-US" sz="2400" b="1" dirty="0">
                <a:latin typeface="Arial"/>
                <a:cs typeface="Arial"/>
              </a:rPr>
              <a:t>30 Mar 26</a:t>
            </a:r>
          </a:p>
          <a:p>
            <a:pPr algn="r"/>
            <a:r>
              <a:rPr lang="en-US" sz="2400" b="1" dirty="0">
                <a:latin typeface="Arial"/>
                <a:cs typeface="Arial"/>
              </a:rPr>
              <a:t>IAW DAFI 34-106</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2" y="1404362"/>
            <a:ext cx="4119282" cy="4644060"/>
          </a:xfrm>
          <a:prstGeom prst="rect">
            <a:avLst/>
          </a:prstGeom>
        </p:spPr>
      </p:pic>
      <p:sp>
        <p:nvSpPr>
          <p:cNvPr id="6" name="TextBox 5"/>
          <p:cNvSpPr txBox="1"/>
          <p:nvPr/>
        </p:nvSpPr>
        <p:spPr>
          <a:xfrm>
            <a:off x="2176272" y="356616"/>
            <a:ext cx="8202168" cy="769441"/>
          </a:xfrm>
          <a:prstGeom prst="rect">
            <a:avLst/>
          </a:prstGeom>
          <a:noFill/>
        </p:spPr>
        <p:txBody>
          <a:bodyPr wrap="square" rtlCol="0">
            <a:spAutoFit/>
          </a:bodyPr>
          <a:lstStyle/>
          <a:p>
            <a:r>
              <a:rPr lang="en-US" sz="4400" b="1" i="1">
                <a:solidFill>
                  <a:srgbClr val="010485"/>
                </a:solidFill>
                <a:latin typeface="Arial" panose="020B0604020202020204" pitchFamily="34" charset="0"/>
                <a:cs typeface="Arial" panose="020B0604020202020204" pitchFamily="34" charset="0"/>
              </a:rPr>
              <a:t>75th Force Support Squadron</a:t>
            </a:r>
          </a:p>
        </p:txBody>
      </p:sp>
    </p:spTree>
    <p:extLst>
      <p:ext uri="{BB962C8B-B14F-4D97-AF65-F5344CB8AC3E}">
        <p14:creationId xmlns:p14="http://schemas.microsoft.com/office/powerpoint/2010/main" val="380696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5667-869D-15B5-DCBB-228DC9676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0611D-8506-C8D9-F3DC-9D9008DB79BB}"/>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Prohibited Activities: Gambling &amp; Raffles</a:t>
            </a:r>
          </a:p>
        </p:txBody>
      </p:sp>
      <p:sp>
        <p:nvSpPr>
          <p:cNvPr id="5" name="Content Placeholder 4">
            <a:extLst>
              <a:ext uri="{FF2B5EF4-FFF2-40B4-BE49-F238E27FC236}">
                <a16:creationId xmlns:a16="http://schemas.microsoft.com/office/drawing/2014/main" id="{523B0D37-AEDC-453D-DEF2-7B4CB8987CA1}"/>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b="1" dirty="0"/>
              <a:t>Guidance:</a:t>
            </a:r>
            <a:r>
              <a:rPr lang="en-US" sz="2400" dirty="0"/>
              <a:t> Regulations require adherence to Federal, State, and local laws.</a:t>
            </a:r>
          </a:p>
          <a:p>
            <a:pPr>
              <a:buClrTx/>
              <a:buFont typeface="Arial" panose="020B0604020202020204" pitchFamily="34" charset="0"/>
              <a:buChar char="•"/>
            </a:pPr>
            <a:r>
              <a:rPr lang="en-US" sz="2400" b="1" dirty="0"/>
              <a:t>Joint Ethics Regulation (JER): </a:t>
            </a:r>
            <a:r>
              <a:rPr lang="en-US" sz="2400" dirty="0"/>
              <a:t>Prohibits "gambling on-duty or on Federal premises."</a:t>
            </a:r>
          </a:p>
          <a:p>
            <a:pPr>
              <a:buClrTx/>
              <a:buFont typeface="Arial" panose="020B0604020202020204" pitchFamily="34" charset="0"/>
              <a:buChar char="•"/>
            </a:pPr>
            <a:r>
              <a:rPr lang="en-US" sz="2400" b="1" dirty="0"/>
              <a:t>Utah State Law: </a:t>
            </a:r>
            <a:r>
              <a:rPr lang="en-US" sz="2400" dirty="0"/>
              <a:t>Considers raffles a form of illegal gambling. Therefore, raffles are strictly prohibited.</a:t>
            </a:r>
          </a:p>
          <a:p>
            <a:pPr>
              <a:buClrTx/>
              <a:buFont typeface="Arial" panose="020B0604020202020204" pitchFamily="34" charset="0"/>
              <a:buChar char="•"/>
            </a:pPr>
            <a:r>
              <a:rPr lang="en-US" sz="2400" b="1" dirty="0"/>
              <a:t>The Legal Alternative: Free Giveaway/Drawing</a:t>
            </a:r>
          </a:p>
          <a:p>
            <a:pPr lvl="1">
              <a:buClrTx/>
              <a:buFont typeface="Arial" panose="020B0604020202020204" pitchFamily="34" charset="0"/>
              <a:buChar char="•"/>
            </a:pPr>
            <a:r>
              <a:rPr lang="en-US" sz="2000" dirty="0"/>
              <a:t>To be legal, a drawing must be a true giveaway, not a lottery.</a:t>
            </a:r>
          </a:p>
          <a:p>
            <a:pPr lvl="1">
              <a:buClrTx/>
              <a:buFont typeface="Arial" panose="020B0604020202020204" pitchFamily="34" charset="0"/>
              <a:buChar char="•"/>
            </a:pPr>
            <a:r>
              <a:rPr lang="en-US" sz="2000" dirty="0"/>
              <a:t>Entry must be 100% free. No purchase, donation, or "consideration" can be required to get a ticket.</a:t>
            </a:r>
          </a:p>
          <a:p>
            <a:pPr lvl="1">
              <a:buClrTx/>
              <a:buFont typeface="Arial" panose="020B0604020202020204" pitchFamily="34" charset="0"/>
              <a:buChar char="•"/>
            </a:pPr>
            <a:r>
              <a:rPr lang="en-US" sz="2000" dirty="0"/>
              <a:t>Everyone must be given the same number of entries (e.g., one per person).</a:t>
            </a:r>
            <a:br>
              <a:rPr lang="en-US" dirty="0"/>
            </a:br>
            <a:br>
              <a:rPr lang="en-US" dirty="0"/>
            </a:br>
            <a:endParaRPr lang="en-US" dirty="0"/>
          </a:p>
        </p:txBody>
      </p:sp>
    </p:spTree>
    <p:extLst>
      <p:ext uri="{BB962C8B-B14F-4D97-AF65-F5344CB8AC3E}">
        <p14:creationId xmlns:p14="http://schemas.microsoft.com/office/powerpoint/2010/main" val="273485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CCB68-A3AF-AE2C-3F85-F86215E0D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F4164-E0B6-4EB9-8A30-95458D47F13B}"/>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Auctions</a:t>
            </a:r>
          </a:p>
        </p:txBody>
      </p:sp>
      <p:sp>
        <p:nvSpPr>
          <p:cNvPr id="5" name="Content Placeholder 4">
            <a:extLst>
              <a:ext uri="{FF2B5EF4-FFF2-40B4-BE49-F238E27FC236}">
                <a16:creationId xmlns:a16="http://schemas.microsoft.com/office/drawing/2014/main" id="{80B929E3-5444-C517-CE73-E9408565F130}"/>
              </a:ext>
            </a:extLst>
          </p:cNvPr>
          <p:cNvSpPr>
            <a:spLocks noGrp="1"/>
          </p:cNvSpPr>
          <p:nvPr>
            <p:ph idx="1"/>
          </p:nvPr>
        </p:nvSpPr>
        <p:spPr>
          <a:xfrm>
            <a:off x="756938" y="1481265"/>
            <a:ext cx="10678124" cy="4693255"/>
          </a:xfrm>
        </p:spPr>
        <p:txBody>
          <a:bodyPr vert="horz" lIns="91440" tIns="45720" rIns="91440" bIns="45720" rtlCol="0" anchor="t">
            <a:normAutofit/>
          </a:bodyPr>
          <a:lstStyle/>
          <a:p>
            <a:pPr>
              <a:buClrTx/>
              <a:buFont typeface="Arial" panose="020B0604020202020204" pitchFamily="34" charset="0"/>
              <a:buChar char="•"/>
            </a:pPr>
            <a:r>
              <a:rPr lang="en-US" sz="2000" dirty="0"/>
              <a:t>While raffles are a prohibited game of chance, the regulations provide a clear and approved alternative for offering items of value: Auctions.</a:t>
            </a:r>
          </a:p>
          <a:p>
            <a:pPr>
              <a:buClrTx/>
              <a:buFont typeface="Arial" panose="020B0604020202020204" pitchFamily="34" charset="0"/>
              <a:buChar char="•"/>
            </a:pPr>
            <a:r>
              <a:rPr lang="en-US" sz="2000" dirty="0"/>
              <a:t>DAFI 34-106, Paragraph 5.10.1. “Auctions (including silent auctions) are not considered game of chance. If a portion of the auction proceeds go to the Private Organization, then the auction will count towards the organizational limit of not more than three fundraising events per calendar quarter per paragraph 5.8.2."</a:t>
            </a:r>
          </a:p>
          <a:p>
            <a:pPr>
              <a:buClrTx/>
              <a:buFont typeface="Arial" panose="020B0604020202020204" pitchFamily="34" charset="0"/>
              <a:buChar char="•"/>
            </a:pPr>
            <a:r>
              <a:rPr lang="en-US" sz="2000" b="1" dirty="0"/>
              <a:t>How This Applies to You: </a:t>
            </a:r>
          </a:p>
          <a:p>
            <a:pPr lvl="1">
              <a:buClrTx/>
              <a:buFont typeface="Arial" panose="020B0604020202020204" pitchFamily="34" charset="0"/>
              <a:buChar char="•"/>
            </a:pPr>
            <a:r>
              <a:rPr lang="en-US" sz="1600" dirty="0"/>
              <a:t>An auction is a legal alternative to a raffle because it is based on the highest bid, not random chance. It is considered a fundraiser and counts as one of your three permitted events per quarter.</a:t>
            </a:r>
          </a:p>
          <a:p>
            <a:pPr>
              <a:buClrTx/>
              <a:buFont typeface="Arial" panose="020B0604020202020204" pitchFamily="34" charset="0"/>
              <a:buChar char="•"/>
            </a:pPr>
            <a:r>
              <a:rPr lang="en-US" sz="2000" dirty="0"/>
              <a:t>The required approval depends on the audience:</a:t>
            </a:r>
          </a:p>
          <a:p>
            <a:pPr lvl="1">
              <a:buClrTx/>
              <a:buFont typeface="Arial" panose="020B0604020202020204" pitchFamily="34" charset="0"/>
              <a:buChar char="•"/>
            </a:pPr>
            <a:r>
              <a:rPr lang="en-US" sz="1800" dirty="0"/>
              <a:t>Internal Auction (UA "For Us, By Us"): Approved by the Unit Commander/Civilian Leader.</a:t>
            </a:r>
          </a:p>
          <a:p>
            <a:pPr lvl="1">
              <a:buClrTx/>
              <a:buFont typeface="Arial" panose="020B0604020202020204" pitchFamily="34" charset="0"/>
              <a:buChar char="•"/>
            </a:pPr>
            <a:r>
              <a:rPr lang="en-US" sz="1800" dirty="0"/>
              <a:t>External Auction (PO or UA open to the base): Approved by the 75 FSS/CC. A fundraiser request must be submitted to the 75 FSS workflow email for approval.</a:t>
            </a:r>
          </a:p>
        </p:txBody>
      </p:sp>
    </p:spTree>
    <p:extLst>
      <p:ext uri="{BB962C8B-B14F-4D97-AF65-F5344CB8AC3E}">
        <p14:creationId xmlns:p14="http://schemas.microsoft.com/office/powerpoint/2010/main" val="92976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42A9E-89BB-0CE0-880B-276B41D63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E29D0-5768-6C2F-069F-0A41D22BC1B6}"/>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Holiday Parties</a:t>
            </a:r>
          </a:p>
        </p:txBody>
      </p:sp>
      <p:sp>
        <p:nvSpPr>
          <p:cNvPr id="5" name="Content Placeholder 4">
            <a:extLst>
              <a:ext uri="{FF2B5EF4-FFF2-40B4-BE49-F238E27FC236}">
                <a16:creationId xmlns:a16="http://schemas.microsoft.com/office/drawing/2014/main" id="{D51B8FCA-7B7B-DA3C-BDCD-55DEDEF2A95E}"/>
              </a:ext>
            </a:extLst>
          </p:cNvPr>
          <p:cNvSpPr>
            <a:spLocks noGrp="1"/>
          </p:cNvSpPr>
          <p:nvPr>
            <p:ph idx="1"/>
          </p:nvPr>
        </p:nvSpPr>
        <p:spPr>
          <a:xfrm>
            <a:off x="756938" y="1481265"/>
            <a:ext cx="10678124" cy="4693255"/>
          </a:xfrm>
        </p:spPr>
        <p:txBody>
          <a:bodyPr vert="horz" lIns="91440" tIns="45720" rIns="91440" bIns="45720" rtlCol="0" anchor="t">
            <a:normAutofit fontScale="70000" lnSpcReduction="20000"/>
          </a:bodyPr>
          <a:lstStyle/>
          <a:p>
            <a:pPr>
              <a:buClrTx/>
              <a:buFont typeface="Arial" panose="020B0604020202020204" pitchFamily="34" charset="0"/>
              <a:buChar char="•"/>
            </a:pPr>
            <a:r>
              <a:rPr lang="en-US" dirty="0"/>
              <a:t>Holiday parties are the most common UA activity and must follow all the rules we've discussed.</a:t>
            </a:r>
          </a:p>
          <a:p>
            <a:pPr>
              <a:buClrTx/>
              <a:buFont typeface="Arial" panose="020B0604020202020204" pitchFamily="34" charset="0"/>
              <a:buChar char="•"/>
            </a:pPr>
            <a:r>
              <a:rPr lang="en-US" dirty="0"/>
              <a:t>Funding:</a:t>
            </a:r>
          </a:p>
          <a:p>
            <a:pPr lvl="1">
              <a:buClrTx/>
              <a:buFont typeface="Arial" panose="020B0604020202020204" pitchFamily="34" charset="0"/>
              <a:buChar char="•"/>
            </a:pPr>
            <a:r>
              <a:rPr lang="en-US" dirty="0"/>
              <a:t>Appropriated Funds (O&amp;M) are not permitted under any circumstances to support holiday parties. </a:t>
            </a:r>
          </a:p>
          <a:p>
            <a:pPr lvl="1">
              <a:buClrTx/>
              <a:buFont typeface="Arial" panose="020B0604020202020204" pitchFamily="34" charset="0"/>
              <a:buChar char="•"/>
            </a:pPr>
            <a:r>
              <a:rPr lang="en-US" dirty="0"/>
              <a:t>Funds to support holiday parties must either come from: ticket price, fundraising (FUBU/PO).</a:t>
            </a:r>
          </a:p>
          <a:p>
            <a:pPr>
              <a:buClrTx/>
              <a:buFont typeface="Arial" panose="020B0604020202020204" pitchFamily="34" charset="0"/>
              <a:buChar char="•"/>
            </a:pPr>
            <a:r>
              <a:rPr lang="en-US" dirty="0"/>
              <a:t>Asking Venues for Discounts:</a:t>
            </a:r>
          </a:p>
          <a:p>
            <a:pPr lvl="1">
              <a:buClrTx/>
              <a:buFont typeface="Arial" panose="020B0604020202020204" pitchFamily="34" charset="0"/>
              <a:buChar char="•"/>
            </a:pPr>
            <a:r>
              <a:rPr lang="en-US" dirty="0"/>
              <a:t>You may always ask venues if you can hold a party. You may </a:t>
            </a:r>
            <a:r>
              <a:rPr lang="en-US" b="1" u="sng" dirty="0"/>
              <a:t>NOT</a:t>
            </a:r>
            <a:r>
              <a:rPr lang="en-US" dirty="0"/>
              <a:t> ask for discounts or for any other special considerations. You MAY accept a discounted price if the discount is part if the venue usually provides discounts for military. It needs to be offered; you cannot ask for it.</a:t>
            </a:r>
          </a:p>
          <a:p>
            <a:pPr>
              <a:buClrTx/>
              <a:buFont typeface="Arial" panose="020B0604020202020204" pitchFamily="34" charset="0"/>
              <a:buChar char="•"/>
            </a:pPr>
            <a:r>
              <a:rPr lang="en-US" dirty="0"/>
              <a:t>Raffles vs. Door Prizes:</a:t>
            </a:r>
          </a:p>
          <a:p>
            <a:pPr lvl="1">
              <a:buClrTx/>
              <a:buFont typeface="Arial" panose="020B0604020202020204" pitchFamily="34" charset="0"/>
              <a:buChar char="•"/>
            </a:pPr>
            <a:r>
              <a:rPr lang="en-US" dirty="0"/>
              <a:t>Raffling is a form of gambling and is strictly prohibited. Giveaway prizes in which participants paid a fee as part of their ticket price is also considered a raffle and is also strictly prohibited. The alternative is not to charge any fee and to equally distribute prizes.</a:t>
            </a:r>
          </a:p>
          <a:p>
            <a:pPr>
              <a:buClrTx/>
              <a:buFont typeface="Arial" panose="020B0604020202020204" pitchFamily="34" charset="0"/>
              <a:buChar char="•"/>
            </a:pPr>
            <a:r>
              <a:rPr lang="en-US" dirty="0"/>
              <a:t>Alcohol Policy:</a:t>
            </a:r>
          </a:p>
          <a:p>
            <a:pPr lvl="1">
              <a:buClrTx/>
              <a:buFont typeface="Arial" panose="020B0604020202020204" pitchFamily="34" charset="0"/>
              <a:buChar char="•"/>
            </a:pPr>
            <a:r>
              <a:rPr lang="en-US" dirty="0"/>
              <a:t>FSS is the source for selling and serving alcohol. Alcoholic beverages may be consumed and shared among members of a legal age...in a potluck fashion at a PO social event. This must be during off-duty hours, and the Commander must have a safety plan in place. (AFI 34-219, </a:t>
            </a:r>
            <a:r>
              <a:rPr lang="en-US" i="1" dirty="0"/>
              <a:t>Alcoholic Beverage Program</a:t>
            </a:r>
            <a:r>
              <a:rPr lang="en-US" dirty="0"/>
              <a:t>.)</a:t>
            </a:r>
          </a:p>
        </p:txBody>
      </p:sp>
    </p:spTree>
    <p:extLst>
      <p:ext uri="{BB962C8B-B14F-4D97-AF65-F5344CB8AC3E}">
        <p14:creationId xmlns:p14="http://schemas.microsoft.com/office/powerpoint/2010/main" val="396458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3DD29-4A65-7CD9-9E01-65370255A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7FC4F-9EB3-29F4-3925-FD1CBF07BFAF}"/>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Special Rule: Food Fundraisers</a:t>
            </a:r>
          </a:p>
        </p:txBody>
      </p:sp>
      <p:sp>
        <p:nvSpPr>
          <p:cNvPr id="5" name="Content Placeholder 4">
            <a:extLst>
              <a:ext uri="{FF2B5EF4-FFF2-40B4-BE49-F238E27FC236}">
                <a16:creationId xmlns:a16="http://schemas.microsoft.com/office/drawing/2014/main" id="{AF4757CF-48D1-5BE9-2622-B70EA9275DE4}"/>
              </a:ext>
            </a:extLst>
          </p:cNvPr>
          <p:cNvSpPr>
            <a:spLocks noGrp="1"/>
          </p:cNvSpPr>
          <p:nvPr>
            <p:ph idx="1"/>
          </p:nvPr>
        </p:nvSpPr>
        <p:spPr>
          <a:xfrm>
            <a:off x="674388" y="1462215"/>
            <a:ext cx="10958812" cy="4693255"/>
          </a:xfrm>
        </p:spPr>
        <p:txBody>
          <a:bodyPr vert="horz" lIns="91440" tIns="45720" rIns="91440" bIns="45720" rtlCol="0" anchor="t">
            <a:normAutofit/>
          </a:bodyPr>
          <a:lstStyle/>
          <a:p>
            <a:pPr>
              <a:buClrTx/>
              <a:buFont typeface="Arial" panose="020B0604020202020204" pitchFamily="34" charset="0"/>
              <a:buChar char="•"/>
            </a:pPr>
            <a:r>
              <a:rPr lang="en-US" sz="2400" dirty="0"/>
              <a:t>The rules for food depend entirely on the target audience.</a:t>
            </a:r>
          </a:p>
          <a:p>
            <a:pPr>
              <a:buClrTx/>
              <a:buFont typeface="Arial" panose="020B0604020202020204" pitchFamily="34" charset="0"/>
              <a:buChar char="•"/>
            </a:pPr>
            <a:r>
              <a:rPr lang="en-US" sz="2400" b="1" dirty="0"/>
              <a:t>Internal (UA "For Us, By Us" only):</a:t>
            </a:r>
          </a:p>
          <a:p>
            <a:pPr lvl="1">
              <a:buClrTx/>
              <a:buFont typeface="Arial" panose="020B0604020202020204" pitchFamily="34" charset="0"/>
              <a:buChar char="•"/>
            </a:pPr>
            <a:r>
              <a:rPr lang="en-US" sz="2000" dirty="0"/>
              <a:t>Treated as a private event (like an office potluck). Home-prepared foods are generally allowed.</a:t>
            </a:r>
          </a:p>
          <a:p>
            <a:pPr lvl="1">
              <a:buClrTx/>
              <a:buFont typeface="Arial" panose="020B0604020202020204" pitchFamily="34" charset="0"/>
              <a:buChar char="•"/>
            </a:pPr>
            <a:r>
              <a:rPr lang="en-US" sz="2000" dirty="0"/>
              <a:t>You do not need a Public Health permit, but safe food handling is always recommended.</a:t>
            </a:r>
          </a:p>
          <a:p>
            <a:pPr>
              <a:buClrTx/>
              <a:buFont typeface="Arial" panose="020B0604020202020204" pitchFamily="34" charset="0"/>
              <a:buChar char="•"/>
            </a:pPr>
            <a:r>
              <a:rPr lang="en-US" sz="2400" b="1" dirty="0"/>
              <a:t>External (Base-Wide or Open to Public):</a:t>
            </a:r>
          </a:p>
          <a:p>
            <a:pPr lvl="1">
              <a:buClrTx/>
              <a:buFont typeface="Arial" panose="020B0604020202020204" pitchFamily="34" charset="0"/>
              <a:buChar char="•"/>
            </a:pPr>
            <a:r>
              <a:rPr lang="en-US" sz="2000" dirty="0"/>
              <a:t>This is a public food sale requiring a permit.</a:t>
            </a:r>
          </a:p>
          <a:p>
            <a:pPr lvl="1">
              <a:buClrTx/>
              <a:buFont typeface="Arial" panose="020B0604020202020204" pitchFamily="34" charset="0"/>
              <a:buChar char="•"/>
            </a:pPr>
            <a:r>
              <a:rPr lang="en-US" sz="2000" dirty="0"/>
              <a:t>MUST get FSS/CC approval for the fundraiser.</a:t>
            </a:r>
          </a:p>
          <a:p>
            <a:pPr lvl="1">
              <a:buClrTx/>
              <a:buFont typeface="Arial" panose="020B0604020202020204" pitchFamily="34" charset="0"/>
              <a:buChar char="•"/>
            </a:pPr>
            <a:r>
              <a:rPr lang="en-US" sz="2000" dirty="0"/>
              <a:t>MUST complete the "Temporary Food Booth Application" and receive approval from Public Health Flight.</a:t>
            </a:r>
          </a:p>
          <a:p>
            <a:pPr lvl="1">
              <a:buClrTx/>
              <a:buFont typeface="Arial" panose="020B0604020202020204" pitchFamily="34" charset="0"/>
              <a:buChar char="•"/>
            </a:pPr>
            <a:r>
              <a:rPr lang="en-US" sz="2000" dirty="0"/>
              <a:t>Strict rules apply, including the prohibition of home-prepared foods.</a:t>
            </a:r>
            <a:br>
              <a:rPr lang="en-US" dirty="0"/>
            </a:br>
            <a:endParaRPr lang="en-US" dirty="0"/>
          </a:p>
        </p:txBody>
      </p:sp>
    </p:spTree>
    <p:extLst>
      <p:ext uri="{BB962C8B-B14F-4D97-AF65-F5344CB8AC3E}">
        <p14:creationId xmlns:p14="http://schemas.microsoft.com/office/powerpoint/2010/main" val="213877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72B4-5B66-C26D-BD5C-A10177825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E1207-CC82-2C2B-9E2E-9E55F396FD32}"/>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Public Health: Key Requirements</a:t>
            </a:r>
          </a:p>
        </p:txBody>
      </p:sp>
      <p:sp>
        <p:nvSpPr>
          <p:cNvPr id="5" name="Content Placeholder 4">
            <a:extLst>
              <a:ext uri="{FF2B5EF4-FFF2-40B4-BE49-F238E27FC236}">
                <a16:creationId xmlns:a16="http://schemas.microsoft.com/office/drawing/2014/main" id="{A1D1BDDE-B245-4C43-4B49-5BEC687636E3}"/>
              </a:ext>
            </a:extLst>
          </p:cNvPr>
          <p:cNvSpPr>
            <a:spLocks noGrp="1"/>
          </p:cNvSpPr>
          <p:nvPr>
            <p:ph idx="1"/>
          </p:nvPr>
        </p:nvSpPr>
        <p:spPr>
          <a:xfrm>
            <a:off x="756938" y="1474915"/>
            <a:ext cx="10678124" cy="4693255"/>
          </a:xfrm>
        </p:spPr>
        <p:txBody>
          <a:bodyPr vert="horz" lIns="91440" tIns="45720" rIns="91440" bIns="45720" rtlCol="0" anchor="t">
            <a:normAutofit lnSpcReduction="10000"/>
          </a:bodyPr>
          <a:lstStyle/>
          <a:p>
            <a:pPr>
              <a:buClrTx/>
              <a:buFont typeface="Arial" panose="020B0604020202020204" pitchFamily="34" charset="0"/>
              <a:buChar char="•"/>
            </a:pPr>
            <a:r>
              <a:rPr lang="en-US" sz="2600" dirty="0"/>
              <a:t>For any food fundraiser open to the public, the following rules from the </a:t>
            </a:r>
            <a:r>
              <a:rPr lang="en-US" sz="2600" i="1" dirty="0"/>
              <a:t>Temporary Food Booth Guidelines</a:t>
            </a:r>
            <a:r>
              <a:rPr lang="en-US" sz="2600" dirty="0"/>
              <a:t> are mandatory:</a:t>
            </a:r>
          </a:p>
          <a:p>
            <a:pPr>
              <a:buClrTx/>
              <a:buFont typeface="Arial" panose="020B0604020202020204" pitchFamily="34" charset="0"/>
              <a:buChar char="•"/>
            </a:pPr>
            <a:r>
              <a:rPr lang="en-US" sz="2600" dirty="0"/>
              <a:t>Food Source: "All foods must be approved by Public Health. Home canned and home prepared foods, ice made at home, unpasteurized (raw) milk/cheese products, ruminant meats, or storage of foods at private homes are not allowed."</a:t>
            </a:r>
          </a:p>
          <a:p>
            <a:pPr>
              <a:buClrTx/>
              <a:buFont typeface="Arial" panose="020B0604020202020204" pitchFamily="34" charset="0"/>
              <a:buChar char="•"/>
            </a:pPr>
            <a:r>
              <a:rPr lang="en-US" sz="2600" dirty="0"/>
              <a:t>Temperatures: Hot foods ≥ 135°F; Cold foods ≤ 41°F.</a:t>
            </a:r>
          </a:p>
          <a:p>
            <a:pPr>
              <a:buClrTx/>
              <a:buFont typeface="Arial" panose="020B0604020202020204" pitchFamily="34" charset="0"/>
              <a:buChar char="•"/>
            </a:pPr>
            <a:r>
              <a:rPr lang="en-US" sz="2600" dirty="0"/>
              <a:t>Personal Hygiene: "Workers shall NOT WORK if they have one or more of the following: diarrhea, fever, vomiting, jaundice, or has pustule lesions, boils or infected wounds on the hands, wrists, or exposed portions of the arms."</a:t>
            </a:r>
            <a:br>
              <a:rPr lang="en-US" dirty="0"/>
            </a:br>
            <a:endParaRPr lang="en-US" dirty="0"/>
          </a:p>
        </p:txBody>
      </p:sp>
    </p:spTree>
    <p:extLst>
      <p:ext uri="{BB962C8B-B14F-4D97-AF65-F5344CB8AC3E}">
        <p14:creationId xmlns:p14="http://schemas.microsoft.com/office/powerpoint/2010/main" val="205930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57614-AF19-5BFE-BAB8-29180456B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77292-7C37-89C7-87D6-69D7207AC11C}"/>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Miscellaneous &amp; Related Topics</a:t>
            </a:r>
          </a:p>
        </p:txBody>
      </p:sp>
      <p:sp>
        <p:nvSpPr>
          <p:cNvPr id="5" name="Content Placeholder 4">
            <a:extLst>
              <a:ext uri="{FF2B5EF4-FFF2-40B4-BE49-F238E27FC236}">
                <a16:creationId xmlns:a16="http://schemas.microsoft.com/office/drawing/2014/main" id="{EF0F6F96-58B7-1DE6-3525-6BB8952E5C1A}"/>
              </a:ext>
            </a:extLst>
          </p:cNvPr>
          <p:cNvSpPr>
            <a:spLocks noGrp="1"/>
          </p:cNvSpPr>
          <p:nvPr>
            <p:ph idx="1"/>
          </p:nvPr>
        </p:nvSpPr>
        <p:spPr>
          <a:xfrm>
            <a:off x="502294" y="1513015"/>
            <a:ext cx="11187412" cy="4693255"/>
          </a:xfrm>
        </p:spPr>
        <p:txBody>
          <a:bodyPr vert="horz" lIns="91440" tIns="45720" rIns="91440" bIns="45720" rtlCol="0" anchor="t">
            <a:normAutofit fontScale="77500" lnSpcReduction="20000"/>
          </a:bodyPr>
          <a:lstStyle/>
          <a:p>
            <a:pPr>
              <a:buClrTx/>
              <a:buFont typeface="Arial" panose="020B0604020202020204" pitchFamily="34" charset="0"/>
              <a:buChar char="•"/>
            </a:pPr>
            <a:r>
              <a:rPr lang="en-US" sz="2400" b="1" dirty="0"/>
              <a:t>$1,000 Limit Waiver (DAFI 34-106): </a:t>
            </a:r>
            <a:r>
              <a:rPr lang="en-US" sz="2400" dirty="0"/>
              <a:t>The Installation Commander (delegated to FSS/CC) may grant a temporary waiver (up to 6 months) for a UA to exceed the $1,000 asset limit for a specific purpose, such as saving for a large holiday party.</a:t>
            </a:r>
          </a:p>
          <a:p>
            <a:pPr>
              <a:buClrTx/>
              <a:buFont typeface="Arial" panose="020B0604020202020204" pitchFamily="34" charset="0"/>
              <a:buChar char="•"/>
            </a:pPr>
            <a:r>
              <a:rPr lang="en-US" sz="2400" b="1" dirty="0"/>
              <a:t>Prohibited Use of Funds: </a:t>
            </a:r>
            <a:r>
              <a:rPr lang="en-US" sz="2400" dirty="0"/>
              <a:t>UA funds are for the collective benefit of the unit. They must not be used for items that should be paid for with official funds (e.g., office supplies, equipment) or for the personal enrichment of individual members.</a:t>
            </a:r>
          </a:p>
          <a:p>
            <a:pPr>
              <a:buClrTx/>
              <a:buFont typeface="Arial" panose="020B0604020202020204" pitchFamily="34" charset="0"/>
              <a:buChar char="•"/>
            </a:pPr>
            <a:r>
              <a:rPr lang="en-US" sz="2400" b="1" dirty="0"/>
              <a:t>Dissolution of a UA: </a:t>
            </a:r>
            <a:r>
              <a:rPr lang="en-US" sz="2400" dirty="0"/>
              <a:t>If a UA disbands, any remaining funds must be spent or transferred to another morale-enhancing activity or organization (e.g., another UA, a PO). Funds cannot be distributed to individual members.</a:t>
            </a:r>
          </a:p>
          <a:p>
            <a:pPr>
              <a:buClrTx/>
              <a:buFont typeface="Arial" panose="020B0604020202020204" pitchFamily="34" charset="0"/>
              <a:buChar char="•"/>
            </a:pPr>
            <a:r>
              <a:rPr lang="en-US" sz="2400" b="1" dirty="0"/>
              <a:t>$10 Gift Rule vs. Fundraising (AFI 36-3101): </a:t>
            </a:r>
            <a:r>
              <a:rPr lang="en-US" sz="2400" dirty="0"/>
              <a:t>The rule limiting solicitations to $10 applies to </a:t>
            </a:r>
            <a:r>
              <a:rPr lang="en-US" sz="2400" i="1" dirty="0"/>
              <a:t>personal gifts</a:t>
            </a:r>
            <a:r>
              <a:rPr lang="en-US" sz="2400" dirty="0"/>
              <a:t> (e.g., for a farewell). It does not apply to voluntary contributions to a UA fund.</a:t>
            </a:r>
          </a:p>
          <a:p>
            <a:pPr>
              <a:buClrTx/>
              <a:buFont typeface="Arial" panose="020B0604020202020204" pitchFamily="34" charset="0"/>
              <a:buChar char="•"/>
            </a:pPr>
            <a:r>
              <a:rPr lang="en-US" sz="2400" b="1" dirty="0"/>
              <a:t>UNITE Program: </a:t>
            </a:r>
            <a:r>
              <a:rPr lang="en-US" sz="2400" dirty="0"/>
              <a:t>This is an </a:t>
            </a:r>
            <a:r>
              <a:rPr lang="en-US" sz="2400" i="1" dirty="0"/>
              <a:t>official</a:t>
            </a:r>
            <a:r>
              <a:rPr lang="en-US" sz="2400" dirty="0"/>
              <a:t> program where FSS provides appropriated funds directly to units for morale and cohesion events. This is separate from UA funds and is a great resource for unit activities. UNITE Events CANNOT be combined with a holiday party. For more information, contact the UNITE Program POC at </a:t>
            </a:r>
            <a:r>
              <a:rPr lang="en-US" sz="2400" dirty="0">
                <a:hlinkClick r:id="rId3"/>
              </a:rPr>
              <a:t>johanne.bercher.1@us.af.mil</a:t>
            </a:r>
            <a:r>
              <a:rPr lang="en-US" sz="2400" dirty="0"/>
              <a:t>.</a:t>
            </a:r>
          </a:p>
          <a:p>
            <a:pPr>
              <a:buClrTx/>
              <a:buFont typeface="Arial" panose="020B0604020202020204" pitchFamily="34" charset="0"/>
              <a:buChar char="•"/>
            </a:pPr>
            <a:r>
              <a:rPr lang="en-US" sz="2400" b="1" dirty="0"/>
              <a:t>Retirements/Memorials:</a:t>
            </a:r>
            <a:r>
              <a:rPr lang="en-US" sz="2400" dirty="0"/>
              <a:t> Special Morale &amp; Welfare (SMW) funds or other official funds are the proper source for items like flowers for memorials for deceased employees or light refreshments for retirement events. To request SMW funds, submit requests to </a:t>
            </a:r>
            <a:r>
              <a:rPr lang="en-US" sz="2400" dirty="0">
                <a:hlinkClick r:id="rId4"/>
              </a:rPr>
              <a:t>75FSS.SMW.Requests@us.af.mil</a:t>
            </a:r>
            <a:r>
              <a:rPr lang="en-US" sz="2400" dirty="0"/>
              <a:t>.</a:t>
            </a:r>
            <a:br>
              <a:rPr lang="en-US" dirty="0"/>
            </a:br>
            <a:endParaRPr lang="en-US" dirty="0"/>
          </a:p>
        </p:txBody>
      </p:sp>
    </p:spTree>
    <p:extLst>
      <p:ext uri="{BB962C8B-B14F-4D97-AF65-F5344CB8AC3E}">
        <p14:creationId xmlns:p14="http://schemas.microsoft.com/office/powerpoint/2010/main" val="215913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CA0D-3DE8-DAED-8968-058929A56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41D09-9DC3-2616-C3B8-B5427471DFB3}"/>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Summary &amp; Key Takeaways</a:t>
            </a:r>
          </a:p>
        </p:txBody>
      </p:sp>
      <p:sp>
        <p:nvSpPr>
          <p:cNvPr id="5" name="Content Placeholder 4">
            <a:extLst>
              <a:ext uri="{FF2B5EF4-FFF2-40B4-BE49-F238E27FC236}">
                <a16:creationId xmlns:a16="http://schemas.microsoft.com/office/drawing/2014/main" id="{77614906-7B7F-CA8F-A765-5F56F04FC190}"/>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b="1" dirty="0"/>
              <a:t>Keep it "For Us, By Us." </a:t>
            </a:r>
            <a:r>
              <a:rPr lang="en-US" sz="2400" dirty="0"/>
              <a:t>This is the foundational principle of a UA.</a:t>
            </a:r>
          </a:p>
          <a:p>
            <a:pPr>
              <a:buClrTx/>
              <a:buFont typeface="Arial" panose="020B0604020202020204" pitchFamily="34" charset="0"/>
              <a:buChar char="•"/>
            </a:pPr>
            <a:r>
              <a:rPr lang="en-US" sz="2400" b="1" dirty="0"/>
              <a:t>Mind the Cap. </a:t>
            </a:r>
            <a:r>
              <a:rPr lang="en-US" sz="2400" dirty="0"/>
              <a:t>Do not exceed the $1,000 average monthly asset limit (DAFI 34-106).</a:t>
            </a:r>
          </a:p>
          <a:p>
            <a:pPr>
              <a:buClrTx/>
              <a:buFont typeface="Arial" panose="020B0604020202020204" pitchFamily="34" charset="0"/>
              <a:buChar char="•"/>
            </a:pPr>
            <a:r>
              <a:rPr lang="en-US" sz="2400" b="1" dirty="0"/>
              <a:t>No Raffles. </a:t>
            </a:r>
            <a:r>
              <a:rPr lang="en-US" sz="2400" dirty="0"/>
              <a:t>They are illegal gambling in Utah. Use 100% free giveaways as the only legal alternative.</a:t>
            </a:r>
          </a:p>
          <a:p>
            <a:pPr>
              <a:buClrTx/>
              <a:buFont typeface="Arial" panose="020B0604020202020204" pitchFamily="34" charset="0"/>
              <a:buChar char="•"/>
            </a:pPr>
            <a:r>
              <a:rPr lang="en-US" sz="2400" b="1" dirty="0"/>
              <a:t>Fundraising is Occasional. </a:t>
            </a:r>
            <a:r>
              <a:rPr lang="en-US" sz="2400" dirty="0"/>
              <a:t>All groups are limited to 3 fundraisers per quarter (AFI 36-3101).</a:t>
            </a:r>
          </a:p>
          <a:p>
            <a:pPr>
              <a:buClrTx/>
              <a:buFont typeface="Arial" panose="020B0604020202020204" pitchFamily="34" charset="0"/>
              <a:buChar char="•"/>
            </a:pPr>
            <a:r>
              <a:rPr lang="en-US" sz="2400" b="1" dirty="0"/>
              <a:t>Food Rules Change with Audience</a:t>
            </a:r>
            <a:r>
              <a:rPr lang="en-US" sz="2400" dirty="0"/>
              <a:t>. Internal potlucks are different from external food sales, which require a Public Health permit and have strict rules.</a:t>
            </a:r>
          </a:p>
          <a:p>
            <a:pPr>
              <a:buClrTx/>
              <a:buFont typeface="Arial" panose="020B0604020202020204" pitchFamily="34" charset="0"/>
              <a:buChar char="•"/>
            </a:pPr>
            <a:r>
              <a:rPr lang="en-US" sz="2400" b="1" dirty="0"/>
              <a:t>Commanders Approve and Oversee</a:t>
            </a:r>
            <a:r>
              <a:rPr lang="en-US" sz="2400" dirty="0"/>
              <a:t>. Leadership is key to compliance.</a:t>
            </a:r>
            <a:br>
              <a:rPr lang="en-US" dirty="0"/>
            </a:br>
            <a:endParaRPr lang="en-US" dirty="0"/>
          </a:p>
        </p:txBody>
      </p:sp>
    </p:spTree>
    <p:extLst>
      <p:ext uri="{BB962C8B-B14F-4D97-AF65-F5344CB8AC3E}">
        <p14:creationId xmlns:p14="http://schemas.microsoft.com/office/powerpoint/2010/main" val="3685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FBDE-9681-204B-7160-32595D949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0BB55-071E-66D8-3891-2EDD31E3F96F}"/>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References</a:t>
            </a:r>
          </a:p>
        </p:txBody>
      </p:sp>
      <p:sp>
        <p:nvSpPr>
          <p:cNvPr id="5" name="Content Placeholder 4">
            <a:extLst>
              <a:ext uri="{FF2B5EF4-FFF2-40B4-BE49-F238E27FC236}">
                <a16:creationId xmlns:a16="http://schemas.microsoft.com/office/drawing/2014/main" id="{6611DEA9-C1A5-1217-1D40-E74A548310A8}"/>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dirty="0"/>
              <a:t>Governing Regulations:</a:t>
            </a:r>
          </a:p>
          <a:p>
            <a:pPr lvl="1">
              <a:buClrTx/>
              <a:buFont typeface="Arial" panose="020B0604020202020204" pitchFamily="34" charset="0"/>
              <a:buChar char="•"/>
            </a:pPr>
            <a:r>
              <a:rPr lang="en-US" sz="2000" dirty="0"/>
              <a:t>DAFI 34-106, </a:t>
            </a:r>
            <a:r>
              <a:rPr lang="en-US" sz="2000" i="1" dirty="0"/>
              <a:t>Air Force Private Organizations Program</a:t>
            </a:r>
            <a:endParaRPr lang="en-US" sz="2000" dirty="0"/>
          </a:p>
          <a:p>
            <a:pPr lvl="1">
              <a:buClrTx/>
              <a:buFont typeface="Arial" panose="020B0604020202020204" pitchFamily="34" charset="0"/>
              <a:buChar char="•"/>
            </a:pPr>
            <a:r>
              <a:rPr lang="en-US" sz="2000" dirty="0"/>
              <a:t>AFI 36-3101, </a:t>
            </a:r>
            <a:r>
              <a:rPr lang="en-US" sz="2000" i="1" dirty="0"/>
              <a:t>Fundraising</a:t>
            </a:r>
            <a:endParaRPr lang="en-US" sz="2000" dirty="0"/>
          </a:p>
          <a:p>
            <a:pPr lvl="1">
              <a:buClrTx/>
              <a:buFont typeface="Arial" panose="020B0604020202020204" pitchFamily="34" charset="0"/>
              <a:buChar char="•"/>
            </a:pPr>
            <a:r>
              <a:rPr lang="en-US" sz="2000" dirty="0"/>
              <a:t>DoD 5500.07-R, </a:t>
            </a:r>
            <a:r>
              <a:rPr lang="en-US" sz="2000" i="1" dirty="0"/>
              <a:t>Joint Ethics Regulation (JER)</a:t>
            </a:r>
          </a:p>
          <a:p>
            <a:pPr lvl="1">
              <a:buClrTx/>
              <a:buFont typeface="Arial" panose="020B0604020202020204" pitchFamily="34" charset="0"/>
              <a:buChar char="•"/>
            </a:pPr>
            <a:r>
              <a:rPr lang="en-US" sz="2000" dirty="0"/>
              <a:t>AFI 34-219, </a:t>
            </a:r>
            <a:r>
              <a:rPr lang="en-US" sz="2000" i="1" dirty="0"/>
              <a:t>Alcoholic Beverage Program</a:t>
            </a:r>
            <a:r>
              <a:rPr lang="en-US" sz="2000" dirty="0"/>
              <a:t>. </a:t>
            </a:r>
            <a:r>
              <a:rPr lang="en-US" sz="2000" i="1" dirty="0"/>
              <a:t>(Related to Alcohol at Holiday Parties)</a:t>
            </a:r>
          </a:p>
          <a:p>
            <a:pPr>
              <a:buClrTx/>
              <a:buFont typeface="Arial" panose="020B0604020202020204" pitchFamily="34" charset="0"/>
              <a:buChar char="•"/>
            </a:pPr>
            <a:r>
              <a:rPr lang="en-US" sz="2400" dirty="0"/>
              <a:t>Local Guidance &amp; Forms:</a:t>
            </a:r>
          </a:p>
          <a:p>
            <a:pPr lvl="1">
              <a:buClrTx/>
              <a:buFont typeface="Arial" panose="020B0604020202020204" pitchFamily="34" charset="0"/>
              <a:buChar char="•"/>
            </a:pPr>
            <a:r>
              <a:rPr lang="en-US" sz="2000" dirty="0"/>
              <a:t>Temporary Food Booth Guidelines &amp; Application</a:t>
            </a:r>
          </a:p>
          <a:p>
            <a:pPr lvl="1">
              <a:buClrTx/>
              <a:buFont typeface="Arial" panose="020B0604020202020204" pitchFamily="34" charset="0"/>
              <a:buChar char="•"/>
            </a:pPr>
            <a:r>
              <a:rPr lang="en-US" sz="2000" dirty="0"/>
              <a:t>Public Health Food Handlers Training</a:t>
            </a:r>
          </a:p>
          <a:p>
            <a:pPr>
              <a:buClrTx/>
              <a:buFont typeface="Arial" panose="020B0604020202020204" pitchFamily="34" charset="0"/>
              <a:buChar char="•"/>
            </a:pPr>
            <a:r>
              <a:rPr lang="en-US" sz="2400" dirty="0"/>
              <a:t>Primary Point of Contact:</a:t>
            </a:r>
          </a:p>
          <a:p>
            <a:pPr lvl="1">
              <a:buClrTx/>
              <a:buFont typeface="Arial" panose="020B0604020202020204" pitchFamily="34" charset="0"/>
              <a:buChar char="•"/>
            </a:pPr>
            <a:r>
              <a:rPr lang="en-US" sz="2000" dirty="0"/>
              <a:t>For questions or to submit fundraiser requests for events outside your unit, contact the 75 FSS Private Orgs team via </a:t>
            </a:r>
            <a:r>
              <a:rPr lang="en-US" sz="2000" dirty="0">
                <a:hlinkClick r:id="rId3"/>
              </a:rPr>
              <a:t>75FSS.Private.Orgs@us.af.mil</a:t>
            </a:r>
            <a:r>
              <a:rPr lang="en-US" sz="2000" dirty="0"/>
              <a:t>.</a:t>
            </a:r>
            <a:br>
              <a:rPr lang="en-US" dirty="0"/>
            </a:br>
            <a:endParaRPr lang="en-US" dirty="0"/>
          </a:p>
        </p:txBody>
      </p:sp>
    </p:spTree>
    <p:extLst>
      <p:ext uri="{BB962C8B-B14F-4D97-AF65-F5344CB8AC3E}">
        <p14:creationId xmlns:p14="http://schemas.microsoft.com/office/powerpoint/2010/main" val="245190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3B8AB-3DAF-A752-2FF8-2814823C2BF2}"/>
              </a:ext>
            </a:extLst>
          </p:cNvPr>
          <p:cNvSpPr>
            <a:spLocks noGrp="1"/>
          </p:cNvSpPr>
          <p:nvPr>
            <p:ph idx="1"/>
          </p:nvPr>
        </p:nvSpPr>
        <p:spPr/>
        <p:txBody>
          <a:bodyPr>
            <a:normAutofit/>
          </a:bodyPr>
          <a:lstStyle/>
          <a:p>
            <a:pPr marL="0" indent="0" algn="ctr">
              <a:buNone/>
            </a:pPr>
            <a:endParaRPr lang="en-US" sz="4800" b="1">
              <a:latin typeface="Times New Roman" panose="02020603050405020304" pitchFamily="18" charset="0"/>
              <a:cs typeface="Times New Roman" panose="02020603050405020304" pitchFamily="18" charset="0"/>
            </a:endParaRPr>
          </a:p>
          <a:p>
            <a:pPr marL="0" indent="0" algn="ctr">
              <a:buNone/>
            </a:pPr>
            <a:endParaRPr lang="en-US" sz="4800" b="1">
              <a:latin typeface="Times New Roman" panose="02020603050405020304" pitchFamily="18" charset="0"/>
              <a:cs typeface="Times New Roman" panose="02020603050405020304" pitchFamily="18" charset="0"/>
            </a:endParaRPr>
          </a:p>
          <a:p>
            <a:pPr marL="0" indent="0" algn="ctr">
              <a:buNone/>
            </a:pPr>
            <a:r>
              <a:rPr lang="en-US" sz="4800" b="1">
                <a:solidFill>
                  <a:srgbClr val="150D79"/>
                </a:solidFill>
              </a:rPr>
              <a:t>QUESTIONS?</a:t>
            </a:r>
          </a:p>
        </p:txBody>
      </p:sp>
    </p:spTree>
    <p:extLst>
      <p:ext uri="{BB962C8B-B14F-4D97-AF65-F5344CB8AC3E}">
        <p14:creationId xmlns:p14="http://schemas.microsoft.com/office/powerpoint/2010/main" val="252885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B112D-D0F5-C820-70EB-DD6E75A6D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0C3EF-230B-06A0-096B-5EA89B319F2C}"/>
              </a:ext>
            </a:extLst>
          </p:cNvPr>
          <p:cNvSpPr>
            <a:spLocks noGrp="1"/>
          </p:cNvSpPr>
          <p:nvPr>
            <p:ph type="title"/>
          </p:nvPr>
        </p:nvSpPr>
        <p:spPr/>
        <p:txBody>
          <a:bodyPr lIns="91440" tIns="45720" rIns="91440" bIns="45720" anchor="t"/>
          <a:lstStyle/>
          <a:p>
            <a:r>
              <a:rPr lang="en-US" sz="4000" i="1" dirty="0">
                <a:solidFill>
                  <a:srgbClr val="150D79"/>
                </a:solidFill>
                <a:latin typeface="Arial"/>
                <a:cs typeface="Arial"/>
              </a:rPr>
              <a:t>Purpose &amp; Intent</a:t>
            </a:r>
          </a:p>
        </p:txBody>
      </p:sp>
      <p:sp>
        <p:nvSpPr>
          <p:cNvPr id="5" name="Content Placeholder 4">
            <a:extLst>
              <a:ext uri="{FF2B5EF4-FFF2-40B4-BE49-F238E27FC236}">
                <a16:creationId xmlns:a16="http://schemas.microsoft.com/office/drawing/2014/main" id="{AB79F0CA-515B-78D8-DBE0-7C6193643D8D}"/>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b="1" dirty="0"/>
              <a:t>To Educate</a:t>
            </a:r>
            <a:r>
              <a:rPr lang="en-US" dirty="0"/>
              <a:t>: To provide unit leadership, commanders, and UA points of contact with a clear understanding of the regulations and best practices governing Unit Affiliated Unofficial Activities.</a:t>
            </a:r>
          </a:p>
          <a:p>
            <a:pPr>
              <a:buClrTx/>
              <a:buFont typeface="Arial" panose="020B0604020202020204" pitchFamily="34" charset="0"/>
              <a:buChar char="•"/>
            </a:pPr>
            <a:r>
              <a:rPr lang="en-US" b="1" dirty="0"/>
              <a:t>To Empower</a:t>
            </a:r>
            <a:r>
              <a:rPr lang="en-US" dirty="0"/>
              <a:t>: To empower you to confidently operate your UA, manage funds correctly, and support unit morale while staying compliant and avoiding common pitfalls.</a:t>
            </a:r>
          </a:p>
          <a:p>
            <a:pPr>
              <a:buClrTx/>
              <a:buFont typeface="Arial" panose="020B0604020202020204" pitchFamily="34" charset="0"/>
              <a:buChar char="•"/>
            </a:pPr>
            <a:r>
              <a:rPr lang="en-US" b="1" dirty="0"/>
              <a:t>To Serve as a Reference: </a:t>
            </a:r>
            <a:r>
              <a:rPr lang="en-US" dirty="0"/>
              <a:t>This presentation is detailed by design. It is intended to be a comprehensive guide that you can use as a "desk-side" reference.</a:t>
            </a:r>
          </a:p>
        </p:txBody>
      </p:sp>
    </p:spTree>
    <p:extLst>
      <p:ext uri="{BB962C8B-B14F-4D97-AF65-F5344CB8AC3E}">
        <p14:creationId xmlns:p14="http://schemas.microsoft.com/office/powerpoint/2010/main" val="111236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sz="4000" i="1" dirty="0">
                <a:solidFill>
                  <a:srgbClr val="150D79"/>
                </a:solidFill>
                <a:latin typeface="Arial"/>
                <a:cs typeface="Arial"/>
              </a:rPr>
              <a:t>Agenda</a:t>
            </a:r>
          </a:p>
        </p:txBody>
      </p:sp>
      <p:sp>
        <p:nvSpPr>
          <p:cNvPr id="5" name="Content Placeholder 4">
            <a:extLst>
              <a:ext uri="{FF2B5EF4-FFF2-40B4-BE49-F238E27FC236}">
                <a16:creationId xmlns:a16="http://schemas.microsoft.com/office/drawing/2014/main" id="{5BDBD551-BC92-992D-49B4-76F922804E61}"/>
              </a:ext>
            </a:extLst>
          </p:cNvPr>
          <p:cNvSpPr>
            <a:spLocks noGrp="1"/>
          </p:cNvSpPr>
          <p:nvPr>
            <p:ph idx="1"/>
          </p:nvPr>
        </p:nvSpPr>
        <p:spPr>
          <a:xfrm>
            <a:off x="756938" y="1474915"/>
            <a:ext cx="10678124" cy="4693255"/>
          </a:xfrm>
        </p:spPr>
        <p:txBody>
          <a:bodyPr vert="horz" lIns="91440" tIns="45720" rIns="91440" bIns="45720" rtlCol="0" anchor="t">
            <a:normAutofit fontScale="77500" lnSpcReduction="20000"/>
          </a:bodyPr>
          <a:lstStyle/>
          <a:p>
            <a:pPr>
              <a:buClrTx/>
              <a:buFont typeface="Arial" panose="020B0604020202020204" pitchFamily="34" charset="0"/>
              <a:buChar char="•"/>
            </a:pPr>
            <a:r>
              <a:rPr lang="en-US" dirty="0"/>
              <a:t>Commander's Responsibilities</a:t>
            </a:r>
          </a:p>
          <a:p>
            <a:pPr>
              <a:buClrTx/>
              <a:buFont typeface="Arial" panose="020B0604020202020204" pitchFamily="34" charset="0"/>
              <a:buChar char="•"/>
            </a:pPr>
            <a:r>
              <a:rPr lang="en-US" dirty="0"/>
              <a:t>Defining Unit Affiliated Activities (UAs)</a:t>
            </a:r>
          </a:p>
          <a:p>
            <a:pPr>
              <a:buClrTx/>
              <a:buFont typeface="Arial" panose="020B0604020202020204" pitchFamily="34" charset="0"/>
              <a:buChar char="•"/>
            </a:pPr>
            <a:r>
              <a:rPr lang="en-US" dirty="0"/>
              <a:t>When a UA Must Become a PO</a:t>
            </a:r>
          </a:p>
          <a:p>
            <a:pPr>
              <a:buClrTx/>
              <a:buFont typeface="Arial" panose="020B0604020202020204" pitchFamily="34" charset="0"/>
              <a:buChar char="•"/>
            </a:pPr>
            <a:r>
              <a:rPr lang="en-US" dirty="0"/>
              <a:t>UA vs. Private Organization (PO): At a Glance</a:t>
            </a:r>
          </a:p>
          <a:p>
            <a:pPr>
              <a:buClrTx/>
              <a:buFont typeface="Arial" panose="020B0604020202020204" pitchFamily="34" charset="0"/>
              <a:buChar char="•"/>
            </a:pPr>
            <a:r>
              <a:rPr lang="en-US" dirty="0"/>
              <a:t>Fundraising: The "For Us, By Us" Rule</a:t>
            </a:r>
          </a:p>
          <a:p>
            <a:pPr>
              <a:buClrTx/>
              <a:buFont typeface="Arial" panose="020B0604020202020204" pitchFamily="34" charset="0"/>
              <a:buChar char="•"/>
            </a:pPr>
            <a:r>
              <a:rPr lang="en-US" dirty="0"/>
              <a:t>Fundraising: Workplace, Frequency &amp; Limits</a:t>
            </a:r>
          </a:p>
          <a:p>
            <a:pPr>
              <a:buClrTx/>
              <a:buFont typeface="Arial" panose="020B0604020202020204" pitchFamily="34" charset="0"/>
              <a:buChar char="•"/>
            </a:pPr>
            <a:r>
              <a:rPr lang="en-US" dirty="0"/>
              <a:t>Prohibited Activities: Gambling &amp; Raffles</a:t>
            </a:r>
          </a:p>
          <a:p>
            <a:pPr>
              <a:buClrTx/>
              <a:buFont typeface="Arial" panose="020B0604020202020204" pitchFamily="34" charset="0"/>
              <a:buChar char="•"/>
            </a:pPr>
            <a:r>
              <a:rPr lang="en-US" dirty="0"/>
              <a:t>Special Rules: Food Fundraisers</a:t>
            </a:r>
          </a:p>
          <a:p>
            <a:pPr>
              <a:buClrTx/>
              <a:buFont typeface="Arial" panose="020B0604020202020204" pitchFamily="34" charset="0"/>
              <a:buChar char="•"/>
            </a:pPr>
            <a:r>
              <a:rPr lang="en-US" dirty="0"/>
              <a:t>Holiday Party &amp; Auctions</a:t>
            </a:r>
          </a:p>
          <a:p>
            <a:pPr>
              <a:buClrTx/>
              <a:buFont typeface="Arial" panose="020B0604020202020204" pitchFamily="34" charset="0"/>
              <a:buChar char="•"/>
            </a:pPr>
            <a:r>
              <a:rPr lang="en-US" dirty="0"/>
              <a:t>Public Health: Key Requirements</a:t>
            </a:r>
          </a:p>
          <a:p>
            <a:pPr>
              <a:buClrTx/>
              <a:buFont typeface="Arial" panose="020B0604020202020204" pitchFamily="34" charset="0"/>
              <a:buChar char="•"/>
            </a:pPr>
            <a:r>
              <a:rPr lang="en-US" dirty="0"/>
              <a:t>Misc &amp; Related Topics</a:t>
            </a:r>
          </a:p>
          <a:p>
            <a:pPr>
              <a:buClrTx/>
              <a:buFont typeface="Arial" panose="020B0604020202020204" pitchFamily="34" charset="0"/>
              <a:buChar char="•"/>
            </a:pPr>
            <a:r>
              <a:rPr lang="en-US" dirty="0"/>
              <a:t>Summary &amp; Key Takeaways</a:t>
            </a:r>
          </a:p>
          <a:p>
            <a:pPr>
              <a:buClrTx/>
              <a:buFont typeface="Arial" panose="020B0604020202020204" pitchFamily="34" charset="0"/>
              <a:buChar char="•"/>
            </a:pPr>
            <a:r>
              <a:rPr lang="en-US" dirty="0"/>
              <a:t>References for More Information</a:t>
            </a:r>
          </a:p>
        </p:txBody>
      </p:sp>
    </p:spTree>
    <p:extLst>
      <p:ext uri="{BB962C8B-B14F-4D97-AF65-F5344CB8AC3E}">
        <p14:creationId xmlns:p14="http://schemas.microsoft.com/office/powerpoint/2010/main" val="306731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90BCB-8A7C-3BC3-A1B0-B72377E7B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A6697-D7C0-F263-1ADB-48C20DEC8357}"/>
              </a:ext>
            </a:extLst>
          </p:cNvPr>
          <p:cNvSpPr>
            <a:spLocks noGrp="1"/>
          </p:cNvSpPr>
          <p:nvPr>
            <p:ph type="title"/>
          </p:nvPr>
        </p:nvSpPr>
        <p:spPr/>
        <p:txBody>
          <a:bodyPr lIns="91440" tIns="45720" rIns="91440" bIns="45720" anchor="t"/>
          <a:lstStyle/>
          <a:p>
            <a:r>
              <a:rPr lang="en-US" sz="3200" i="1" dirty="0">
                <a:solidFill>
                  <a:srgbClr val="150D79"/>
                </a:solidFill>
                <a:latin typeface="Arial"/>
                <a:cs typeface="Arial"/>
              </a:rPr>
              <a:t>Commander/Civilian Leader’s </a:t>
            </a:r>
            <a:br>
              <a:rPr lang="en-US" sz="3200" i="1" dirty="0">
                <a:solidFill>
                  <a:srgbClr val="150D79"/>
                </a:solidFill>
                <a:latin typeface="Arial"/>
                <a:cs typeface="Arial"/>
              </a:rPr>
            </a:br>
            <a:r>
              <a:rPr lang="en-US" sz="3200" i="1" dirty="0">
                <a:solidFill>
                  <a:srgbClr val="150D79"/>
                </a:solidFill>
                <a:latin typeface="Arial"/>
                <a:cs typeface="Arial"/>
              </a:rPr>
              <a:t>Responsibility</a:t>
            </a:r>
          </a:p>
        </p:txBody>
      </p:sp>
      <p:sp>
        <p:nvSpPr>
          <p:cNvPr id="5" name="Content Placeholder 4">
            <a:extLst>
              <a:ext uri="{FF2B5EF4-FFF2-40B4-BE49-F238E27FC236}">
                <a16:creationId xmlns:a16="http://schemas.microsoft.com/office/drawing/2014/main" id="{B0139611-641A-4CE8-66DE-BBF58522E97C}"/>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dirty="0"/>
              <a:t>Commanders are the approval and oversight authority for UAs within their unit.</a:t>
            </a:r>
          </a:p>
          <a:p>
            <a:pPr>
              <a:buClrTx/>
              <a:buFont typeface="Arial" panose="020B0604020202020204" pitchFamily="34" charset="0"/>
              <a:buChar char="•"/>
            </a:pPr>
            <a:r>
              <a:rPr lang="en-US" sz="2400" b="1" dirty="0"/>
              <a:t>Approve/Disapprove</a:t>
            </a:r>
          </a:p>
          <a:p>
            <a:pPr lvl="1">
              <a:buClrTx/>
              <a:buFont typeface="Arial" panose="020B0604020202020204" pitchFamily="34" charset="0"/>
              <a:buChar char="•"/>
            </a:pPr>
            <a:r>
              <a:rPr lang="en-US" sz="2000" dirty="0"/>
              <a:t>All internal "For Us, By Us" fundraisers. Consult FSS or ABW/JA with questions/concerns.</a:t>
            </a:r>
          </a:p>
          <a:p>
            <a:pPr lvl="1">
              <a:buClrTx/>
              <a:buFont typeface="Arial" panose="020B0604020202020204" pitchFamily="34" charset="0"/>
              <a:buChar char="•"/>
            </a:pPr>
            <a:r>
              <a:rPr lang="en-US" sz="2000" dirty="0"/>
              <a:t>External fundraisers require FSS/CC approval submitted to </a:t>
            </a:r>
            <a:r>
              <a:rPr lang="en-US" sz="2000" dirty="0">
                <a:hlinkClick r:id="rId3"/>
              </a:rPr>
              <a:t>75FSS.Private.Orgs@us.af.mil</a:t>
            </a:r>
            <a:r>
              <a:rPr lang="en-US" sz="2000" dirty="0"/>
              <a:t>.</a:t>
            </a:r>
          </a:p>
          <a:p>
            <a:pPr>
              <a:buClrTx/>
              <a:buFont typeface="Arial" panose="020B0604020202020204" pitchFamily="34" charset="0"/>
              <a:buChar char="•"/>
            </a:pPr>
            <a:r>
              <a:rPr lang="en-US" sz="2400" b="1" dirty="0"/>
              <a:t>Financial Oversight (IAW DAFI 34-106):</a:t>
            </a:r>
          </a:p>
          <a:p>
            <a:pPr lvl="1">
              <a:buClrTx/>
              <a:buFont typeface="Arial" panose="020B0604020202020204" pitchFamily="34" charset="0"/>
              <a:buChar char="•"/>
            </a:pPr>
            <a:r>
              <a:rPr lang="en-US" sz="2000" dirty="0"/>
              <a:t>Ensure a minimum two-person cash accountability system is used.</a:t>
            </a:r>
          </a:p>
          <a:p>
            <a:pPr lvl="1">
              <a:buClrTx/>
              <a:buFont typeface="Arial" panose="020B0604020202020204" pitchFamily="34" charset="0"/>
              <a:buChar char="•"/>
            </a:pPr>
            <a:r>
              <a:rPr lang="en-US" sz="2000" dirty="0"/>
              <a:t>Receive and review a financial report from the UA at least annually.</a:t>
            </a:r>
          </a:p>
          <a:p>
            <a:pPr lvl="1">
              <a:buClrTx/>
              <a:buFont typeface="Arial" panose="020B0604020202020204" pitchFamily="34" charset="0"/>
              <a:buChar char="•"/>
            </a:pPr>
            <a:r>
              <a:rPr lang="en-US" sz="2000" dirty="0"/>
              <a:t>Ensure the UA's average monthly assets do not exceed $1,000 over a three-month period.</a:t>
            </a:r>
          </a:p>
          <a:p>
            <a:pPr>
              <a:buClrTx/>
              <a:buFont typeface="Arial" panose="020B0604020202020204" pitchFamily="34" charset="0"/>
              <a:buChar char="•"/>
            </a:pPr>
            <a:r>
              <a:rPr lang="en-US" sz="2400" b="1" dirty="0"/>
              <a:t>Best Practice (IAW DAFI 34-106): </a:t>
            </a:r>
            <a:r>
              <a:rPr lang="en-US" sz="2400" dirty="0"/>
              <a:t>Commanders should determine if a UA should become a PO and "consider whether UAs should be required to follow the financial and liability requirements applicable to </a:t>
            </a:r>
            <a:r>
              <a:rPr lang="en-US" sz="2400" dirty="0" err="1"/>
              <a:t>POs.</a:t>
            </a:r>
            <a:r>
              <a:rPr lang="en-US" sz="2400" dirty="0"/>
              <a:t>"</a:t>
            </a:r>
          </a:p>
        </p:txBody>
      </p:sp>
    </p:spTree>
    <p:extLst>
      <p:ext uri="{BB962C8B-B14F-4D97-AF65-F5344CB8AC3E}">
        <p14:creationId xmlns:p14="http://schemas.microsoft.com/office/powerpoint/2010/main" val="287949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2FB6-50BA-1ECC-3FD9-2260539A3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04A3E-0AF6-DFB0-7688-12FA4CB739DF}"/>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What is a Unit Affiliated Activity (UA)?</a:t>
            </a:r>
          </a:p>
        </p:txBody>
      </p:sp>
      <p:sp>
        <p:nvSpPr>
          <p:cNvPr id="5" name="Content Placeholder 4">
            <a:extLst>
              <a:ext uri="{FF2B5EF4-FFF2-40B4-BE49-F238E27FC236}">
                <a16:creationId xmlns:a16="http://schemas.microsoft.com/office/drawing/2014/main" id="{D64976C0-9705-B6EF-5239-380E5C235400}"/>
              </a:ext>
            </a:extLst>
          </p:cNvPr>
          <p:cNvSpPr>
            <a:spLocks noGrp="1"/>
          </p:cNvSpPr>
          <p:nvPr>
            <p:ph idx="1"/>
          </p:nvPr>
        </p:nvSpPr>
        <p:spPr>
          <a:xfrm>
            <a:off x="699788" y="1481265"/>
            <a:ext cx="10678124" cy="4693255"/>
          </a:xfrm>
        </p:spPr>
        <p:txBody>
          <a:bodyPr vert="horz" lIns="91440" tIns="45720" rIns="91440" bIns="45720" rtlCol="0" anchor="t">
            <a:normAutofit fontScale="92500" lnSpcReduction="20000"/>
          </a:bodyPr>
          <a:lstStyle/>
          <a:p>
            <a:pPr>
              <a:buClrTx/>
              <a:buFont typeface="Arial" panose="020B0604020202020204" pitchFamily="34" charset="0"/>
              <a:buChar char="•"/>
            </a:pPr>
            <a:r>
              <a:rPr lang="en-US" sz="2400" b="1" dirty="0"/>
              <a:t>Definition (IAW DAFI 34-106): </a:t>
            </a:r>
            <a:r>
              <a:rPr lang="en-US" sz="2400" dirty="0"/>
              <a:t>"UAs are small groups of DoD personnel (including military members, and DoD civilians, and NAFIs when acting in their official capacity), that are not officially established as a PO under this DAFI or required to be so established."</a:t>
            </a:r>
          </a:p>
          <a:p>
            <a:pPr>
              <a:buClrTx/>
              <a:buFont typeface="Arial" panose="020B0604020202020204" pitchFamily="34" charset="0"/>
              <a:buChar char="•"/>
            </a:pPr>
            <a:r>
              <a:rPr lang="en-US" sz="2400" b="1" dirty="0"/>
              <a:t>Common Names: </a:t>
            </a:r>
            <a:r>
              <a:rPr lang="en-US" sz="2400" dirty="0"/>
              <a:t>These groups are often called Booster Clubs, Morale Committees, Party Funds, Slush Funds, or Sunshine Funds, </a:t>
            </a:r>
            <a:r>
              <a:rPr lang="en-US" sz="2400" dirty="0" err="1"/>
              <a:t>Snacko</a:t>
            </a:r>
            <a:r>
              <a:rPr lang="en-US" sz="2400" dirty="0"/>
              <a:t>/</a:t>
            </a:r>
            <a:r>
              <a:rPr lang="en-US" sz="2400" dirty="0" err="1"/>
              <a:t>SnackBar</a:t>
            </a:r>
            <a:r>
              <a:rPr lang="en-US" sz="2400" dirty="0"/>
              <a:t>.</a:t>
            </a:r>
          </a:p>
          <a:p>
            <a:pPr>
              <a:buClrTx/>
              <a:buFont typeface="Arial" panose="020B0604020202020204" pitchFamily="34" charset="0"/>
              <a:buChar char="•"/>
            </a:pPr>
            <a:r>
              <a:rPr lang="en-US" sz="2400" b="1" dirty="0"/>
              <a:t>Core Principle: "For Us, By Us"</a:t>
            </a:r>
          </a:p>
          <a:p>
            <a:pPr lvl="1">
              <a:buClrTx/>
              <a:buFont typeface="Arial" panose="020B0604020202020204" pitchFamily="34" charset="0"/>
              <a:buChar char="•"/>
            </a:pPr>
            <a:r>
              <a:rPr lang="en-US" sz="2100" dirty="0"/>
              <a:t>Activities are for the benefit of the unit members themselves.</a:t>
            </a:r>
          </a:p>
          <a:p>
            <a:pPr lvl="1">
              <a:buClrTx/>
              <a:buFont typeface="Arial" panose="020B0604020202020204" pitchFamily="34" charset="0"/>
              <a:buChar char="•"/>
            </a:pPr>
            <a:r>
              <a:rPr lang="en-US" sz="2100" dirty="0"/>
              <a:t>Participation and contributions must be entirely voluntary.</a:t>
            </a:r>
            <a:endParaRPr lang="en-US" sz="2100" b="1" dirty="0"/>
          </a:p>
          <a:p>
            <a:pPr>
              <a:buClrTx/>
              <a:buFont typeface="Arial" panose="020B0604020202020204" pitchFamily="34" charset="0"/>
              <a:buChar char="•"/>
            </a:pPr>
            <a:r>
              <a:rPr lang="en-US" sz="2400" b="1" dirty="0"/>
              <a:t>Organizational Scope:</a:t>
            </a:r>
          </a:p>
          <a:p>
            <a:pPr lvl="1">
              <a:buClrTx/>
              <a:buFont typeface="Arial" panose="020B0604020202020204" pitchFamily="34" charset="0"/>
              <a:buChar char="•"/>
            </a:pPr>
            <a:r>
              <a:rPr lang="en-US" sz="2100" dirty="0"/>
              <a:t>Group-Level UAs: A UA may be established at the Group level, to include members from all subordinate squadrons. It reports to the Group Commander, who should ensure funds are managed and used equitably across the organization.</a:t>
            </a:r>
          </a:p>
          <a:p>
            <a:pPr lvl="1">
              <a:buClrTx/>
              <a:buFont typeface="Arial" panose="020B0604020202020204" pitchFamily="34" charset="0"/>
              <a:buChar char="•"/>
            </a:pPr>
            <a:r>
              <a:rPr lang="en-US" sz="2100" dirty="0"/>
              <a:t>Multi-Unit Groups: A group composed of members from </a:t>
            </a:r>
            <a:r>
              <a:rPr lang="en-US" sz="2100" i="1" dirty="0"/>
              <a:t>different, unrelated</a:t>
            </a:r>
            <a:r>
              <a:rPr lang="en-US" sz="2100" dirty="0"/>
              <a:t> organizations (e.g., a base-wide volleyball team) must become a Private Organization (PO).</a:t>
            </a:r>
            <a:br>
              <a:rPr lang="en-US" dirty="0"/>
            </a:br>
            <a:endParaRPr lang="en-US" dirty="0"/>
          </a:p>
        </p:txBody>
      </p:sp>
    </p:spTree>
    <p:extLst>
      <p:ext uri="{BB962C8B-B14F-4D97-AF65-F5344CB8AC3E}">
        <p14:creationId xmlns:p14="http://schemas.microsoft.com/office/powerpoint/2010/main" val="133868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3E7D-0917-B217-81E4-25D609FCB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EB671-313D-A824-D9A6-E2AEEDCAF5D2}"/>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When a UA Must Become a Private Org (PO)</a:t>
            </a:r>
          </a:p>
        </p:txBody>
      </p:sp>
      <p:sp>
        <p:nvSpPr>
          <p:cNvPr id="5" name="Content Placeholder 4">
            <a:extLst>
              <a:ext uri="{FF2B5EF4-FFF2-40B4-BE49-F238E27FC236}">
                <a16:creationId xmlns:a16="http://schemas.microsoft.com/office/drawing/2014/main" id="{D1E0E14E-EE65-9C0D-3AF9-1CE597C14BE8}"/>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dirty="0"/>
              <a:t>A UA must formalize as a PO when its scope or assets grow beyond established limits. This is a formal process requiring coordination with the FSS.</a:t>
            </a:r>
          </a:p>
          <a:p>
            <a:pPr>
              <a:buClrTx/>
              <a:buFont typeface="Arial" panose="020B0604020202020204" pitchFamily="34" charset="0"/>
              <a:buChar char="•"/>
            </a:pPr>
            <a:r>
              <a:rPr lang="en-US" sz="2400" b="1" dirty="0"/>
              <a:t>Key Triggers for Becoming a PO (IAW DAFI 34-106):</a:t>
            </a:r>
          </a:p>
          <a:p>
            <a:pPr lvl="1">
              <a:buClrTx/>
              <a:buFont typeface="Arial" panose="020B0604020202020204" pitchFamily="34" charset="0"/>
              <a:buChar char="•"/>
            </a:pPr>
            <a:r>
              <a:rPr lang="en-US" sz="2000" b="1" dirty="0"/>
              <a:t>Financial Threshold: </a:t>
            </a:r>
            <a:r>
              <a:rPr lang="en-US" sz="2000" dirty="0"/>
              <a:t>Exceeding average monthly assets of $1,000 over a three-month period.</a:t>
            </a:r>
          </a:p>
          <a:p>
            <a:pPr lvl="1">
              <a:buClrTx/>
              <a:buFont typeface="Arial" panose="020B0604020202020204" pitchFamily="34" charset="0"/>
              <a:buChar char="•"/>
            </a:pPr>
            <a:r>
              <a:rPr lang="en-US" sz="2000" b="1" dirty="0"/>
              <a:t>External Fundraising: </a:t>
            </a:r>
            <a:r>
              <a:rPr lang="en-US" sz="2000" dirty="0"/>
              <a:t>Desiring to solicit donations or conduct sales to an audience broader than the UA's own members.</a:t>
            </a:r>
          </a:p>
          <a:p>
            <a:pPr>
              <a:buClrTx/>
              <a:buFont typeface="Arial" panose="020B0604020202020204" pitchFamily="34" charset="0"/>
              <a:buChar char="•"/>
            </a:pPr>
            <a:r>
              <a:rPr lang="en-US" sz="2400" b="1" dirty="0"/>
              <a:t>JA Recommendation: </a:t>
            </a:r>
            <a:r>
              <a:rPr lang="en-US" sz="2400" dirty="0"/>
              <a:t>75 ABW/JA recommends that any group intending to fundraise outside its own unit should formally establish as a PO. </a:t>
            </a:r>
          </a:p>
        </p:txBody>
      </p:sp>
    </p:spTree>
    <p:extLst>
      <p:ext uri="{BB962C8B-B14F-4D97-AF65-F5344CB8AC3E}">
        <p14:creationId xmlns:p14="http://schemas.microsoft.com/office/powerpoint/2010/main" val="162453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900E3-4848-EBA5-B925-856A3D9C4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87D83-FBDE-27E0-FE8F-835A613EF7E4}"/>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UA vs. PO: Key Differences</a:t>
            </a:r>
          </a:p>
        </p:txBody>
      </p:sp>
      <p:graphicFrame>
        <p:nvGraphicFramePr>
          <p:cNvPr id="3" name="Table 2">
            <a:extLst>
              <a:ext uri="{FF2B5EF4-FFF2-40B4-BE49-F238E27FC236}">
                <a16:creationId xmlns:a16="http://schemas.microsoft.com/office/drawing/2014/main" id="{E08B6EF9-BF37-DC3A-28B1-CBBFF166584C}"/>
              </a:ext>
            </a:extLst>
          </p:cNvPr>
          <p:cNvGraphicFramePr>
            <a:graphicFrameLocks noGrp="1"/>
          </p:cNvGraphicFramePr>
          <p:nvPr>
            <p:extLst>
              <p:ext uri="{D42A27DB-BD31-4B8C-83A1-F6EECF244321}">
                <p14:modId xmlns:p14="http://schemas.microsoft.com/office/powerpoint/2010/main" val="3972345470"/>
              </p:ext>
            </p:extLst>
          </p:nvPr>
        </p:nvGraphicFramePr>
        <p:xfrm>
          <a:off x="843756" y="1810662"/>
          <a:ext cx="10504488" cy="3633753"/>
        </p:xfrm>
        <a:graphic>
          <a:graphicData uri="http://schemas.openxmlformats.org/drawingml/2006/table">
            <a:tbl>
              <a:tblPr>
                <a:tableStyleId>{2D5ABB26-0587-4C30-8999-92F81FD0307C}</a:tableStyleId>
              </a:tblPr>
              <a:tblGrid>
                <a:gridCol w="1372394">
                  <a:extLst>
                    <a:ext uri="{9D8B030D-6E8A-4147-A177-3AD203B41FA5}">
                      <a16:colId xmlns:a16="http://schemas.microsoft.com/office/drawing/2014/main" val="2890063530"/>
                    </a:ext>
                  </a:extLst>
                </a:gridCol>
                <a:gridCol w="3581374">
                  <a:extLst>
                    <a:ext uri="{9D8B030D-6E8A-4147-A177-3AD203B41FA5}">
                      <a16:colId xmlns:a16="http://schemas.microsoft.com/office/drawing/2014/main" val="2042783547"/>
                    </a:ext>
                  </a:extLst>
                </a:gridCol>
                <a:gridCol w="5550720">
                  <a:extLst>
                    <a:ext uri="{9D8B030D-6E8A-4147-A177-3AD203B41FA5}">
                      <a16:colId xmlns:a16="http://schemas.microsoft.com/office/drawing/2014/main" val="2014198974"/>
                    </a:ext>
                  </a:extLst>
                </a:gridCol>
              </a:tblGrid>
              <a:tr h="393913">
                <a:tc>
                  <a:txBody>
                    <a:bodyPr/>
                    <a:lstStyle/>
                    <a:p>
                      <a:pPr algn="l" fontAlgn="t">
                        <a:buNone/>
                      </a:pPr>
                      <a:r>
                        <a:rPr lang="en-US" sz="1500" b="1" dirty="0">
                          <a:solidFill>
                            <a:srgbClr val="1F1F1F"/>
                          </a:solidFill>
                          <a:effectLst/>
                        </a:rPr>
                        <a:t>Feature</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b="1" dirty="0">
                          <a:solidFill>
                            <a:srgbClr val="1F1F1F"/>
                          </a:solidFill>
                          <a:effectLst/>
                        </a:rPr>
                        <a:t>Unit Affiliated (UA)</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b="1" dirty="0">
                          <a:solidFill>
                            <a:srgbClr val="1F1F1F"/>
                          </a:solidFill>
                          <a:effectLst/>
                        </a:rPr>
                        <a:t>Private Organization (PO)</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59817"/>
                  </a:ext>
                </a:extLst>
              </a:tr>
              <a:tr h="376474">
                <a:tc>
                  <a:txBody>
                    <a:bodyPr/>
                    <a:lstStyle/>
                    <a:p>
                      <a:pPr algn="l" fontAlgn="t">
                        <a:buNone/>
                      </a:pPr>
                      <a:r>
                        <a:rPr lang="en-US" sz="1500" b="0">
                          <a:solidFill>
                            <a:srgbClr val="1F1F1F"/>
                          </a:solidFill>
                          <a:effectLst/>
                        </a:rPr>
                        <a:t>Scope</a:t>
                      </a:r>
                      <a:endParaRPr lang="en-US" sz="1500">
                        <a:solidFill>
                          <a:srgbClr val="1F1F1F"/>
                        </a:solidFill>
                        <a:effectLst/>
                      </a:endParaRP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"For Us, By Us" (Internal to the unit)</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Can include a broader base membership</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858325"/>
                  </a:ext>
                </a:extLst>
              </a:tr>
              <a:tr h="617669">
                <a:tc>
                  <a:txBody>
                    <a:bodyPr/>
                    <a:lstStyle/>
                    <a:p>
                      <a:pPr algn="l" fontAlgn="t">
                        <a:buNone/>
                      </a:pPr>
                      <a:r>
                        <a:rPr lang="en-US" sz="1500" b="0">
                          <a:solidFill>
                            <a:srgbClr val="1F1F1F"/>
                          </a:solidFill>
                          <a:effectLst/>
                        </a:rPr>
                        <a:t>Fundraising</a:t>
                      </a:r>
                      <a:endParaRPr lang="en-US" sz="1500">
                        <a:solidFill>
                          <a:srgbClr val="1F1F1F"/>
                        </a:solidFill>
                        <a:effectLst/>
                      </a:endParaRP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Internal members only</a:t>
                      </a:r>
                    </a:p>
                    <a:p>
                      <a:pPr algn="l" fontAlgn="t">
                        <a:buNone/>
                      </a:pPr>
                      <a:r>
                        <a:rPr lang="en-US" sz="1500" dirty="0">
                          <a:solidFill>
                            <a:srgbClr val="1F1F1F"/>
                          </a:solidFill>
                          <a:effectLst/>
                        </a:rPr>
                        <a:t>NO off-base fundraising or solicitation</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Can fundraise externally (base-wide) with FSS/CC approval</a:t>
                      </a:r>
                    </a:p>
                    <a:p>
                      <a:pPr algn="l" fontAlgn="t">
                        <a:buNone/>
                      </a:pPr>
                      <a:r>
                        <a:rPr lang="en-US" sz="1500" dirty="0">
                          <a:solidFill>
                            <a:srgbClr val="1F1F1F"/>
                          </a:solidFill>
                          <a:effectLst/>
                        </a:rPr>
                        <a:t>Off-base fundraising or solicitation is permitted, with strict 'unofficial capacity' rules</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415121"/>
                  </a:ext>
                </a:extLst>
              </a:tr>
              <a:tr h="617669">
                <a:tc>
                  <a:txBody>
                    <a:bodyPr/>
                    <a:lstStyle/>
                    <a:p>
                      <a:pPr algn="l" fontAlgn="t">
                        <a:buNone/>
                      </a:pPr>
                      <a:r>
                        <a:rPr lang="en-US" sz="1500" b="0">
                          <a:solidFill>
                            <a:srgbClr val="1F1F1F"/>
                          </a:solidFill>
                          <a:effectLst/>
                        </a:rPr>
                        <a:t>Asset Limit</a:t>
                      </a:r>
                      <a:endParaRPr lang="en-US" sz="1500">
                        <a:solidFill>
                          <a:srgbClr val="1F1F1F"/>
                        </a:solidFill>
                        <a:effectLst/>
                      </a:endParaRP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a:solidFill>
                            <a:srgbClr val="1F1F1F"/>
                          </a:solidFill>
                          <a:effectLst/>
                        </a:rPr>
                        <a:t>&lt; $1,000 average monthly assets</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Can exceed $1,000 in assets</a:t>
                      </a:r>
                    </a:p>
                    <a:p>
                      <a:pPr algn="l" fontAlgn="t">
                        <a:buNone/>
                      </a:pPr>
                      <a:r>
                        <a:rPr lang="en-US" sz="1500" i="1" dirty="0">
                          <a:solidFill>
                            <a:srgbClr val="1F1F1F"/>
                          </a:solidFill>
                          <a:effectLst/>
                        </a:rPr>
                        <a:t>Additional Audit Requirements Apply</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1050632"/>
                  </a:ext>
                </a:extLst>
              </a:tr>
              <a:tr h="617669">
                <a:tc>
                  <a:txBody>
                    <a:bodyPr/>
                    <a:lstStyle/>
                    <a:p>
                      <a:pPr algn="l" fontAlgn="t">
                        <a:buNone/>
                      </a:pPr>
                      <a:r>
                        <a:rPr lang="en-US" sz="1500" b="0">
                          <a:solidFill>
                            <a:srgbClr val="1F1F1F"/>
                          </a:solidFill>
                          <a:effectLst/>
                        </a:rPr>
                        <a:t>Oversight</a:t>
                      </a:r>
                      <a:endParaRPr lang="en-US" sz="1500">
                        <a:solidFill>
                          <a:srgbClr val="1F1F1F"/>
                        </a:solidFill>
                        <a:effectLst/>
                      </a:endParaRP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Unit Commander</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Formal constitution, by-laws, and FSS oversight, Installation/MSG Commander Approval to Operate Required</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311277"/>
                  </a:ext>
                </a:extLst>
              </a:tr>
              <a:tr h="772943">
                <a:tc>
                  <a:txBody>
                    <a:bodyPr/>
                    <a:lstStyle/>
                    <a:p>
                      <a:pPr algn="l" fontAlgn="t">
                        <a:buNone/>
                      </a:pPr>
                      <a:r>
                        <a:rPr lang="en-US" sz="1500" b="0">
                          <a:solidFill>
                            <a:srgbClr val="1F1F1F"/>
                          </a:solidFill>
                          <a:effectLst/>
                        </a:rPr>
                        <a:t>Liability</a:t>
                      </a:r>
                      <a:endParaRPr lang="en-US" sz="1500">
                        <a:solidFill>
                          <a:srgbClr val="1F1F1F"/>
                        </a:solidFill>
                        <a:effectLst/>
                      </a:endParaRP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Rests with individual members; the Government is not liable for UA activities</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buNone/>
                      </a:pPr>
                      <a:r>
                        <a:rPr lang="en-US" sz="1500" dirty="0">
                          <a:solidFill>
                            <a:srgbClr val="1F1F1F"/>
                          </a:solidFill>
                          <a:effectLst/>
                        </a:rPr>
                        <a:t>Higher; formal structure is established to manage liability, which requires either liability insurance or a waiver of liability requirements</a:t>
                      </a:r>
                    </a:p>
                  </a:txBody>
                  <a:tcPr marL="64107" marR="64107" marT="64107" marB="641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6010874"/>
                  </a:ext>
                </a:extLst>
              </a:tr>
            </a:tbl>
          </a:graphicData>
        </a:graphic>
      </p:graphicFrame>
    </p:spTree>
    <p:extLst>
      <p:ext uri="{BB962C8B-B14F-4D97-AF65-F5344CB8AC3E}">
        <p14:creationId xmlns:p14="http://schemas.microsoft.com/office/powerpoint/2010/main" val="112572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8AA8-D3F0-D933-77D0-025E71830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AE8B5-C694-6120-733F-A6ED48F9647B}"/>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The "For Us, By Us" Rule</a:t>
            </a:r>
          </a:p>
        </p:txBody>
      </p:sp>
      <p:sp>
        <p:nvSpPr>
          <p:cNvPr id="5" name="Content Placeholder 4">
            <a:extLst>
              <a:ext uri="{FF2B5EF4-FFF2-40B4-BE49-F238E27FC236}">
                <a16:creationId xmlns:a16="http://schemas.microsoft.com/office/drawing/2014/main" id="{303AFEA3-312D-43FA-929A-A1B7E5927B25}"/>
              </a:ext>
            </a:extLst>
          </p:cNvPr>
          <p:cNvSpPr>
            <a:spLocks noGrp="1"/>
          </p:cNvSpPr>
          <p:nvPr>
            <p:ph idx="1"/>
          </p:nvPr>
        </p:nvSpPr>
        <p:spPr>
          <a:xfrm>
            <a:off x="756938" y="1474915"/>
            <a:ext cx="10678124" cy="4693255"/>
          </a:xfrm>
        </p:spPr>
        <p:txBody>
          <a:bodyPr vert="horz" lIns="91440" tIns="45720" rIns="91440" bIns="45720" rtlCol="0" anchor="t">
            <a:normAutofit fontScale="77500" lnSpcReduction="20000"/>
          </a:bodyPr>
          <a:lstStyle/>
          <a:p>
            <a:pPr>
              <a:buClrTx/>
              <a:buFont typeface="Arial" panose="020B0604020202020204" pitchFamily="34" charset="0"/>
              <a:buChar char="•"/>
            </a:pPr>
            <a:r>
              <a:rPr lang="en-US" b="1" dirty="0"/>
              <a:t>The Golden Rule: </a:t>
            </a:r>
            <a:r>
              <a:rPr lang="en-US" dirty="0"/>
              <a:t>UA fundraising is authorized only from the personnel of the organization or unit for its own support (AFI 36-3101).</a:t>
            </a:r>
          </a:p>
          <a:p>
            <a:pPr>
              <a:buClrTx/>
              <a:buFont typeface="Arial" panose="020B0604020202020204" pitchFamily="34" charset="0"/>
              <a:buChar char="•"/>
            </a:pPr>
            <a:r>
              <a:rPr lang="en-US" b="1" dirty="0"/>
              <a:t>Examples of Permissible Internal Fundraisers:</a:t>
            </a:r>
          </a:p>
          <a:p>
            <a:pPr lvl="1">
              <a:buClrTx/>
              <a:buFont typeface="Arial" panose="020B0604020202020204" pitchFamily="34" charset="0"/>
              <a:buChar char="•"/>
            </a:pPr>
            <a:r>
              <a:rPr lang="en-US" dirty="0"/>
              <a:t>Bake sales, chili cook-offs, or potlucks within the unit.</a:t>
            </a:r>
          </a:p>
          <a:p>
            <a:pPr lvl="1">
              <a:buClrTx/>
              <a:buFont typeface="Arial" panose="020B0604020202020204" pitchFamily="34" charset="0"/>
              <a:buChar char="•"/>
            </a:pPr>
            <a:r>
              <a:rPr lang="en-US" dirty="0"/>
              <a:t>Selling unit morale items (t-shirts, patches) to unit members.</a:t>
            </a:r>
          </a:p>
          <a:p>
            <a:pPr lvl="1">
              <a:buClrTx/>
              <a:buFont typeface="Arial" panose="020B0604020202020204" pitchFamily="34" charset="0"/>
              <a:buChar char="•"/>
            </a:pPr>
            <a:r>
              <a:rPr lang="en-US" dirty="0"/>
              <a:t>Collecting voluntary donations for a unit party or event. </a:t>
            </a:r>
            <a:r>
              <a:rPr lang="en-US" i="1" dirty="0"/>
              <a:t>(Note: Desk-to-desk solicitation is generally discouraged to avoid perceptions of pressure).</a:t>
            </a:r>
          </a:p>
          <a:p>
            <a:pPr>
              <a:buClrTx/>
              <a:buFont typeface="Arial" panose="020B0604020202020204" pitchFamily="34" charset="0"/>
              <a:buChar char="•"/>
            </a:pPr>
            <a:r>
              <a:rPr lang="en-US" b="1" dirty="0"/>
              <a:t>Clarification on Snack Bars/Collective Purchasing:</a:t>
            </a:r>
          </a:p>
          <a:p>
            <a:pPr lvl="1">
              <a:buClrTx/>
              <a:buFont typeface="Arial" panose="020B0604020202020204" pitchFamily="34" charset="0"/>
              <a:buChar char="•"/>
            </a:pPr>
            <a:r>
              <a:rPr lang="en-US" dirty="0"/>
              <a:t>A common UA activity is running a "snack bar." This is permissible but must follow rules.</a:t>
            </a:r>
          </a:p>
          <a:p>
            <a:pPr lvl="1">
              <a:buClrTx/>
              <a:buFont typeface="Arial" panose="020B0604020202020204" pitchFamily="34" charset="0"/>
              <a:buChar char="•"/>
            </a:pPr>
            <a:r>
              <a:rPr lang="en-US" b="1" dirty="0"/>
              <a:t>Option 1: Collective Buying (Not Fundraising): </a:t>
            </a:r>
            <a:r>
              <a:rPr lang="en-US" dirty="0"/>
              <a:t>Members pool money to buy items in bulk for convenience. The items are then provided at cost. </a:t>
            </a:r>
            <a:r>
              <a:rPr lang="en-US" i="1" dirty="0"/>
              <a:t>(You buy a box of pop tarts for $2.00, 4 per box, $0.50 each, you charge $0.50 each and do not generate a profit.)</a:t>
            </a:r>
          </a:p>
          <a:p>
            <a:pPr lvl="1">
              <a:buClrTx/>
              <a:buFont typeface="Arial" panose="020B0604020202020204" pitchFamily="34" charset="0"/>
              <a:buChar char="•"/>
            </a:pPr>
            <a:r>
              <a:rPr lang="en-US" b="1" dirty="0"/>
              <a:t>Option 2: Snack Sales (As a Fundraiser): </a:t>
            </a:r>
            <a:r>
              <a:rPr lang="en-US" dirty="0"/>
              <a:t>The UA sells snacks with a small markup. This is an acceptable fundraiser provided:</a:t>
            </a:r>
          </a:p>
          <a:p>
            <a:pPr lvl="2">
              <a:buClrTx/>
              <a:buFont typeface="Arial" panose="020B0604020202020204" pitchFamily="34" charset="0"/>
              <a:buChar char="•"/>
            </a:pPr>
            <a:r>
              <a:rPr lang="en-US" dirty="0"/>
              <a:t>Sales are only to unit members.</a:t>
            </a:r>
          </a:p>
          <a:p>
            <a:pPr lvl="2">
              <a:buClrTx/>
              <a:buFont typeface="Arial" panose="020B0604020202020204" pitchFamily="34" charset="0"/>
              <a:buChar char="•"/>
            </a:pPr>
            <a:r>
              <a:rPr lang="en-US" dirty="0"/>
              <a:t>It does not become a continuous business that competes with FSS/AAFES. (Limit to 3 per quarter)</a:t>
            </a:r>
          </a:p>
          <a:p>
            <a:pPr lvl="2">
              <a:buClrTx/>
              <a:buFont typeface="Arial" panose="020B0604020202020204" pitchFamily="34" charset="0"/>
              <a:buChar char="•"/>
            </a:pPr>
            <a:r>
              <a:rPr lang="en-US" dirty="0"/>
              <a:t>Operating a snack bar as a fundraiser counts as one of your three permitted fundraisers per quarter.</a:t>
            </a:r>
          </a:p>
          <a:p>
            <a:pPr lvl="2">
              <a:buClrTx/>
              <a:buFont typeface="Arial" panose="020B0604020202020204" pitchFamily="34" charset="0"/>
              <a:buChar char="•"/>
            </a:pPr>
            <a:r>
              <a:rPr lang="en-US" dirty="0"/>
              <a:t>All profits contribute to the UA's $1,000 average monthly asset limit.</a:t>
            </a:r>
          </a:p>
        </p:txBody>
      </p:sp>
    </p:spTree>
    <p:extLst>
      <p:ext uri="{BB962C8B-B14F-4D97-AF65-F5344CB8AC3E}">
        <p14:creationId xmlns:p14="http://schemas.microsoft.com/office/powerpoint/2010/main" val="113644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3552-71C0-B550-91E7-7F65DD917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F797C-D1A6-5F15-0478-44756A310A3E}"/>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Fundraising: Workplace, Frequency &amp; Limits</a:t>
            </a:r>
          </a:p>
        </p:txBody>
      </p:sp>
      <p:sp>
        <p:nvSpPr>
          <p:cNvPr id="5" name="Content Placeholder 4">
            <a:extLst>
              <a:ext uri="{FF2B5EF4-FFF2-40B4-BE49-F238E27FC236}">
                <a16:creationId xmlns:a16="http://schemas.microsoft.com/office/drawing/2014/main" id="{62598636-B754-5368-CB36-0DE0FDC19CD8}"/>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b="1" dirty="0"/>
              <a:t>Workplace Fundraising (IAW AFI 36-3101): </a:t>
            </a:r>
            <a:r>
              <a:rPr lang="en-US" sz="2400" dirty="0"/>
              <a:t>Limited fundraising is permitted in the workplace but it </a:t>
            </a:r>
            <a:r>
              <a:rPr lang="en-US" sz="2400" b="1" dirty="0"/>
              <a:t>must not disrupt official duties. </a:t>
            </a:r>
            <a:r>
              <a:rPr lang="en-US" sz="2400" dirty="0"/>
              <a:t>It should be conducted in a manner that allows members to choose to participate without feeling coerced (e.g., in a breakroom during personal time such as breaks/lunchtime).</a:t>
            </a:r>
          </a:p>
          <a:p>
            <a:pPr>
              <a:buClrTx/>
              <a:buFont typeface="Arial" panose="020B0604020202020204" pitchFamily="34" charset="0"/>
              <a:buChar char="•"/>
            </a:pPr>
            <a:r>
              <a:rPr lang="en-US" sz="2400" b="1" dirty="0"/>
              <a:t>Fundraising Frequency (IAW AFI 36-3101):</a:t>
            </a:r>
            <a:r>
              <a:rPr lang="en-US" sz="2400" dirty="0"/>
              <a:t> All fundraisers opened to those outside of your unit or “base wide” fundraising on the installation must be "occasional." This is defined as "no more than three fundraising events per calendar quarter" for any group. This limit applies to both UAs and </a:t>
            </a:r>
            <a:r>
              <a:rPr lang="en-US" sz="2400" dirty="0" err="1"/>
              <a:t>POs.</a:t>
            </a:r>
            <a:endParaRPr lang="en-US" sz="2400" dirty="0"/>
          </a:p>
          <a:p>
            <a:pPr>
              <a:buClrTx/>
              <a:buFont typeface="Arial" panose="020B0604020202020204" pitchFamily="34" charset="0"/>
              <a:buChar char="•"/>
            </a:pPr>
            <a:r>
              <a:rPr lang="en-US" sz="2400" b="1" dirty="0"/>
              <a:t>Financial Limit (IAW DAFI 34-106): </a:t>
            </a:r>
            <a:r>
              <a:rPr lang="en-US" sz="2400" dirty="0"/>
              <a:t>Internal fundraising must not cause the UA to exceed the $1,000 average monthly asset limit.</a:t>
            </a:r>
          </a:p>
        </p:txBody>
      </p:sp>
    </p:spTree>
    <p:extLst>
      <p:ext uri="{BB962C8B-B14F-4D97-AF65-F5344CB8AC3E}">
        <p14:creationId xmlns:p14="http://schemas.microsoft.com/office/powerpoint/2010/main" val="4202187935"/>
      </p:ext>
    </p:extLst>
  </p:cSld>
  <p:clrMapOvr>
    <a:masterClrMapping/>
  </p:clrMapOvr>
</p:sld>
</file>

<file path=ppt/theme/theme1.xml><?xml version="1.0" encoding="utf-8"?>
<a:theme xmlns:a="http://schemas.openxmlformats.org/drawingml/2006/main" name="75 FSS 75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5 FSS 75Theme1" id="{56683B51-C938-4437-8F07-2051A58222D1}" vid="{1A533BEB-F120-48E8-9F64-22CDE8E73821}"/>
    </a:ext>
  </a:extLst>
</a:theme>
</file>

<file path=ppt/theme/theme2.xml><?xml version="1.0" encoding="utf-8"?>
<a:theme xmlns:a="http://schemas.openxmlformats.org/drawingml/2006/main" name="4_01 Cover Slide">
  <a:themeElements>
    <a:clrScheme name="Custom 1">
      <a:dk1>
        <a:srgbClr val="000000"/>
      </a:dk1>
      <a:lt1>
        <a:srgbClr val="FFFFFF"/>
      </a:lt1>
      <a:dk2>
        <a:srgbClr val="000000"/>
      </a:dk2>
      <a:lt2>
        <a:srgbClr val="EAEAEA"/>
      </a:lt2>
      <a:accent1>
        <a:srgbClr val="0066CC"/>
      </a:accent1>
      <a:accent2>
        <a:srgbClr val="990000"/>
      </a:accent2>
      <a:accent3>
        <a:srgbClr val="FFFFFF"/>
      </a:accent3>
      <a:accent4>
        <a:srgbClr val="000000"/>
      </a:accent4>
      <a:accent5>
        <a:srgbClr val="AAB8E2"/>
      </a:accent5>
      <a:accent6>
        <a:srgbClr val="8A0000"/>
      </a:accent6>
      <a:hlink>
        <a:srgbClr val="000000"/>
      </a:hlink>
      <a:folHlink>
        <a:srgbClr val="7F7F7F"/>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5F904E82266B49AD93AAED2C3876D0" ma:contentTypeVersion="12" ma:contentTypeDescription="Create a new document." ma:contentTypeScope="" ma:versionID="aecc749e216ed7b0513288c624e51d2c">
  <xsd:schema xmlns:xsd="http://www.w3.org/2001/XMLSchema" xmlns:xs="http://www.w3.org/2001/XMLSchema" xmlns:p="http://schemas.microsoft.com/office/2006/metadata/properties" xmlns:ns2="f8e48d3b-961b-407a-8fe7-3ca822e1d5e9" xmlns:ns3="ac702bdd-3911-408a-8bee-1834a42bb135" targetNamespace="http://schemas.microsoft.com/office/2006/metadata/properties" ma:root="true" ma:fieldsID="98e040bb75424bea19fc28349cbc3bef" ns2:_="" ns3:_="">
    <xsd:import namespace="f8e48d3b-961b-407a-8fe7-3ca822e1d5e9"/>
    <xsd:import namespace="ac702bdd-3911-408a-8bee-1834a42bb1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48d3b-961b-407a-8fe7-3ca822e1d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702bdd-3911-408a-8bee-1834a42bb1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9826b06-1bbb-4e1a-8726-283950d840e6}" ma:internalName="TaxCatchAll" ma:showField="CatchAllData" ma:web="ac702bdd-3911-408a-8bee-1834a42bb1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e48d3b-961b-407a-8fe7-3ca822e1d5e9">
      <Terms xmlns="http://schemas.microsoft.com/office/infopath/2007/PartnerControls"/>
    </lcf76f155ced4ddcb4097134ff3c332f>
    <TaxCatchAll xmlns="ac702bdd-3911-408a-8bee-1834a42bb1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60A5C0-DE5D-41AE-A4FB-CF8AB3555437}">
  <ds:schemaRefs>
    <ds:schemaRef ds:uri="ac702bdd-3911-408a-8bee-1834a42bb135"/>
    <ds:schemaRef ds:uri="f8e48d3b-961b-407a-8fe7-3ca822e1d5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F2EE4C-EBF8-4F49-BE08-ABD9F71D3926}">
  <ds:schemaRef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ac702bdd-3911-408a-8bee-1834a42bb135"/>
    <ds:schemaRef ds:uri="f8e48d3b-961b-407a-8fe7-3ca822e1d5e9"/>
  </ds:schemaRefs>
</ds:datastoreItem>
</file>

<file path=customXml/itemProps3.xml><?xml version="1.0" encoding="utf-8"?>
<ds:datastoreItem xmlns:ds="http://schemas.openxmlformats.org/officeDocument/2006/customXml" ds:itemID="{E49E1116-C4FA-4291-B304-A0476E783A6B}">
  <ds:schemaRefs>
    <ds:schemaRef ds:uri="http://schemas.microsoft.com/sharepoint/v3/contenttype/forms"/>
  </ds:schemaRefs>
</ds:datastoreItem>
</file>

<file path=docMetadata/LabelInfo.xml><?xml version="1.0" encoding="utf-8"?>
<clbl:labelList xmlns:clbl="http://schemas.microsoft.com/office/2020/mipLabelMetadata">
  <clbl:label id="{6f4f0edb-bf61-4305-a2a4-a0f63efb9497}" enabled="1" method="Privileged" siteId="{8331b18d-2d87-48ef-a35f-ac8818ebf9b4}" removed="0"/>
</clbl:labelList>
</file>

<file path=docProps/app.xml><?xml version="1.0" encoding="utf-8"?>
<Properties xmlns="http://schemas.openxmlformats.org/officeDocument/2006/extended-properties" xmlns:vt="http://schemas.openxmlformats.org/officeDocument/2006/docPropsVTypes">
  <Template>75 FSS 75Theme1</Template>
  <TotalTime>1834</TotalTime>
  <Words>2564</Words>
  <Application>Microsoft Office PowerPoint</Application>
  <PresentationFormat>Widescreen</PresentationFormat>
  <Paragraphs>178</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Aptos</vt:lpstr>
      <vt:lpstr>Arial</vt:lpstr>
      <vt:lpstr>Arial Black</vt:lpstr>
      <vt:lpstr>Calibri</vt:lpstr>
      <vt:lpstr>Century Schoolbook</vt:lpstr>
      <vt:lpstr>Times New Roman</vt:lpstr>
      <vt:lpstr>Verdana</vt:lpstr>
      <vt:lpstr>Wingdings</vt:lpstr>
      <vt:lpstr>75 FSS 75Theme1</vt:lpstr>
      <vt:lpstr>4_01 Cover Slide</vt:lpstr>
      <vt:lpstr>1_Default Design</vt:lpstr>
      <vt:lpstr>Unit Affiliated Unofficial Activities (UA)  Rules, Regulations and Best Practices</vt:lpstr>
      <vt:lpstr>Purpose &amp; Intent</vt:lpstr>
      <vt:lpstr>Agenda</vt:lpstr>
      <vt:lpstr>Commander/Civilian Leader’s  Responsibility</vt:lpstr>
      <vt:lpstr>What is a Unit Affiliated Activity (UA)?</vt:lpstr>
      <vt:lpstr>When a UA Must Become a Private Org (PO)</vt:lpstr>
      <vt:lpstr>UA vs. PO: Key Differences</vt:lpstr>
      <vt:lpstr>The "For Us, By Us" Rule</vt:lpstr>
      <vt:lpstr>Fundraising: Workplace, Frequency &amp; Limits</vt:lpstr>
      <vt:lpstr>Prohibited Activities: Gambling &amp; Raffles</vt:lpstr>
      <vt:lpstr>Auctions</vt:lpstr>
      <vt:lpstr>Holiday Parties</vt:lpstr>
      <vt:lpstr>Special Rule: Food Fundraisers</vt:lpstr>
      <vt:lpstr>Public Health: Key Requirements</vt:lpstr>
      <vt:lpstr>Miscellaneous &amp; Related Topics</vt:lpstr>
      <vt:lpstr>Summary &amp; Key Takeaways</vt:lpstr>
      <vt:lpstr>References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SHERI L GS-07 USAF AFMC 75 FSS/CSS</dc:creator>
  <cp:lastModifiedBy>JOHNSON, KARLIE J CIV USAF AFMC 75 FSS/FSRB</cp:lastModifiedBy>
  <cp:revision>13</cp:revision>
  <cp:lastPrinted>2026-03-05T19:34:21Z</cp:lastPrinted>
  <dcterms:created xsi:type="dcterms:W3CDTF">2022-05-16T17:38:16Z</dcterms:created>
  <dcterms:modified xsi:type="dcterms:W3CDTF">2026-04-22T15:38:47Z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0x010100D55F904E82266B49AD93AAED2C3876D0</vt:lpwstr>
  </property>
  <property fmtid="{D5CDD505-2E9C-101B-9397-08002B2CF9AE}" pid="3" name="MediaServiceImageTags">
    <vt:lpwstr/>
  </property>
</Properties>
</file>