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 id="2147483662" r:id="rId6"/>
  </p:sldMasterIdLst>
  <p:notesMasterIdLst>
    <p:notesMasterId r:id="rId28"/>
  </p:notesMasterIdLst>
  <p:handoutMasterIdLst>
    <p:handoutMasterId r:id="rId29"/>
  </p:handoutMasterIdLst>
  <p:sldIdLst>
    <p:sldId id="257" r:id="rId7"/>
    <p:sldId id="647" r:id="rId8"/>
    <p:sldId id="264" r:id="rId9"/>
    <p:sldId id="634" r:id="rId10"/>
    <p:sldId id="637" r:id="rId11"/>
    <p:sldId id="655" r:id="rId12"/>
    <p:sldId id="639" r:id="rId13"/>
    <p:sldId id="640" r:id="rId14"/>
    <p:sldId id="650" r:id="rId15"/>
    <p:sldId id="658" r:id="rId16"/>
    <p:sldId id="657" r:id="rId17"/>
    <p:sldId id="653" r:id="rId18"/>
    <p:sldId id="656" r:id="rId19"/>
    <p:sldId id="654" r:id="rId20"/>
    <p:sldId id="641" r:id="rId21"/>
    <p:sldId id="649" r:id="rId22"/>
    <p:sldId id="648" r:id="rId23"/>
    <p:sldId id="642" r:id="rId24"/>
    <p:sldId id="646" r:id="rId25"/>
    <p:sldId id="645" r:id="rId26"/>
    <p:sldId id="283" r:id="rId2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8DCCA8-5F44-A12C-752B-23589691890F}" name="JOHNSON, KARLIE J CIV USAF AFMC 75 FSS/FSRB" initials="KJ" userId="S::karlie.johnson.1@us.af.mil::6a3bbbc0-b2b6-4132-9ca4-f721201cb6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D79"/>
    <a:srgbClr val="673C74"/>
    <a:srgbClr val="FF33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19" autoAdjust="0"/>
  </p:normalViewPr>
  <p:slideViewPr>
    <p:cSldViewPr snapToGrid="0">
      <p:cViewPr varScale="1">
        <p:scale>
          <a:sx n="150" d="100"/>
          <a:sy n="150" d="100"/>
        </p:scale>
        <p:origin x="288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383F5E-37FD-8E43-AD73-1129CFB9A2BF}"/>
              </a:ext>
            </a:extLst>
          </p:cNvPr>
          <p:cNvSpPr>
            <a:spLocks noGrp="1"/>
          </p:cNvSpPr>
          <p:nvPr>
            <p:ph type="hdr" sz="quarter"/>
          </p:nvPr>
        </p:nvSpPr>
        <p:spPr>
          <a:xfrm>
            <a:off x="0" y="8"/>
            <a:ext cx="4028748" cy="351433"/>
          </a:xfrm>
          <a:prstGeom prst="rect">
            <a:avLst/>
          </a:prstGeom>
        </p:spPr>
        <p:txBody>
          <a:bodyPr vert="horz" lIns="88074" tIns="44038" rIns="88074" bIns="44038" rtlCol="0"/>
          <a:lstStyle>
            <a:lvl1pPr algn="l">
              <a:defRPr sz="1200"/>
            </a:lvl1pPr>
          </a:lstStyle>
          <a:p>
            <a:endParaRPr lang="en-US"/>
          </a:p>
        </p:txBody>
      </p:sp>
      <p:sp>
        <p:nvSpPr>
          <p:cNvPr id="3" name="Date Placeholder 2">
            <a:extLst>
              <a:ext uri="{FF2B5EF4-FFF2-40B4-BE49-F238E27FC236}">
                <a16:creationId xmlns:a16="http://schemas.microsoft.com/office/drawing/2014/main" id="{39D6A8A5-3C7D-631A-6AFD-EF86E809B919}"/>
              </a:ext>
            </a:extLst>
          </p:cNvPr>
          <p:cNvSpPr>
            <a:spLocks noGrp="1"/>
          </p:cNvSpPr>
          <p:nvPr>
            <p:ph type="dt" sz="quarter" idx="1"/>
          </p:nvPr>
        </p:nvSpPr>
        <p:spPr>
          <a:xfrm>
            <a:off x="5266115" y="8"/>
            <a:ext cx="4028748" cy="351433"/>
          </a:xfrm>
          <a:prstGeom prst="rect">
            <a:avLst/>
          </a:prstGeom>
        </p:spPr>
        <p:txBody>
          <a:bodyPr vert="horz" lIns="88074" tIns="44038" rIns="88074" bIns="44038" rtlCol="0"/>
          <a:lstStyle>
            <a:lvl1pPr algn="r">
              <a:defRPr sz="1200"/>
            </a:lvl1pPr>
          </a:lstStyle>
          <a:p>
            <a:fld id="{26662E91-98B2-443D-A2A6-B9C523663857}" type="datetimeFigureOut">
              <a:rPr lang="en-US" smtClean="0"/>
              <a:t>4/22/2026</a:t>
            </a:fld>
            <a:endParaRPr lang="en-US"/>
          </a:p>
        </p:txBody>
      </p:sp>
      <p:sp>
        <p:nvSpPr>
          <p:cNvPr id="4" name="Footer Placeholder 3">
            <a:extLst>
              <a:ext uri="{FF2B5EF4-FFF2-40B4-BE49-F238E27FC236}">
                <a16:creationId xmlns:a16="http://schemas.microsoft.com/office/drawing/2014/main" id="{7615C20C-49B0-7380-8932-0394E5198497}"/>
              </a:ext>
            </a:extLst>
          </p:cNvPr>
          <p:cNvSpPr>
            <a:spLocks noGrp="1"/>
          </p:cNvSpPr>
          <p:nvPr>
            <p:ph type="ftr" sz="quarter" idx="2"/>
          </p:nvPr>
        </p:nvSpPr>
        <p:spPr>
          <a:xfrm>
            <a:off x="0" y="6658971"/>
            <a:ext cx="4028748" cy="351432"/>
          </a:xfrm>
          <a:prstGeom prst="rect">
            <a:avLst/>
          </a:prstGeom>
        </p:spPr>
        <p:txBody>
          <a:bodyPr vert="horz" lIns="88074" tIns="44038" rIns="88074" bIns="4403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4EFCFD-3343-77F8-5329-A0CC96A1E42F}"/>
              </a:ext>
            </a:extLst>
          </p:cNvPr>
          <p:cNvSpPr>
            <a:spLocks noGrp="1"/>
          </p:cNvSpPr>
          <p:nvPr>
            <p:ph type="sldNum" sz="quarter" idx="3"/>
          </p:nvPr>
        </p:nvSpPr>
        <p:spPr>
          <a:xfrm>
            <a:off x="5266115" y="6658971"/>
            <a:ext cx="4028748" cy="351432"/>
          </a:xfrm>
          <a:prstGeom prst="rect">
            <a:avLst/>
          </a:prstGeom>
        </p:spPr>
        <p:txBody>
          <a:bodyPr vert="horz" lIns="88074" tIns="44038" rIns="88074" bIns="44038" rtlCol="0" anchor="b"/>
          <a:lstStyle>
            <a:lvl1pPr algn="r">
              <a:defRPr sz="1200"/>
            </a:lvl1pPr>
          </a:lstStyle>
          <a:p>
            <a:fld id="{0F7D4F3C-5514-4F3A-AADD-3B2FC2266B20}" type="slidenum">
              <a:rPr lang="en-US" smtClean="0"/>
              <a:t>‹#›</a:t>
            </a:fld>
            <a:endParaRPr lang="en-US"/>
          </a:p>
        </p:txBody>
      </p:sp>
    </p:spTree>
    <p:extLst>
      <p:ext uri="{BB962C8B-B14F-4D97-AF65-F5344CB8AC3E}">
        <p14:creationId xmlns:p14="http://schemas.microsoft.com/office/powerpoint/2010/main" val="2638690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4029282" cy="351957"/>
          </a:xfrm>
          <a:prstGeom prst="rect">
            <a:avLst/>
          </a:prstGeom>
        </p:spPr>
        <p:txBody>
          <a:bodyPr vert="horz" lIns="91319" tIns="45659" rIns="91319" bIns="45659" rtlCol="0"/>
          <a:lstStyle>
            <a:lvl1pPr algn="l">
              <a:defRPr sz="1200"/>
            </a:lvl1pPr>
          </a:lstStyle>
          <a:p>
            <a:endParaRPr lang="en-US"/>
          </a:p>
        </p:txBody>
      </p:sp>
      <p:sp>
        <p:nvSpPr>
          <p:cNvPr id="3" name="Date Placeholder 2"/>
          <p:cNvSpPr>
            <a:spLocks noGrp="1"/>
          </p:cNvSpPr>
          <p:nvPr>
            <p:ph type="dt" idx="1"/>
          </p:nvPr>
        </p:nvSpPr>
        <p:spPr>
          <a:xfrm>
            <a:off x="5265018" y="7"/>
            <a:ext cx="4029282" cy="351957"/>
          </a:xfrm>
          <a:prstGeom prst="rect">
            <a:avLst/>
          </a:prstGeom>
        </p:spPr>
        <p:txBody>
          <a:bodyPr vert="horz" lIns="91319" tIns="45659" rIns="91319" bIns="45659" rtlCol="0"/>
          <a:lstStyle>
            <a:lvl1pPr algn="r">
              <a:defRPr sz="1200"/>
            </a:lvl1pPr>
          </a:lstStyle>
          <a:p>
            <a:fld id="{95413B17-15ED-4DEE-B66E-605DC6BEA719}" type="datetimeFigureOut">
              <a:rPr lang="en-US" smtClean="0"/>
              <a:t>4/22/2026</a:t>
            </a:fld>
            <a:endParaRPr lang="en-US"/>
          </a:p>
        </p:txBody>
      </p:sp>
      <p:sp>
        <p:nvSpPr>
          <p:cNvPr id="4" name="Slide Image Placeholder 3"/>
          <p:cNvSpPr>
            <a:spLocks noGrp="1" noRot="1" noChangeAspect="1"/>
          </p:cNvSpPr>
          <p:nvPr>
            <p:ph type="sldImg" idx="2"/>
          </p:nvPr>
        </p:nvSpPr>
        <p:spPr>
          <a:xfrm>
            <a:off x="365125" y="419100"/>
            <a:ext cx="8566150" cy="4818063"/>
          </a:xfrm>
          <a:prstGeom prst="rect">
            <a:avLst/>
          </a:prstGeom>
          <a:noFill/>
          <a:ln w="12700">
            <a:solidFill>
              <a:prstClr val="black"/>
            </a:solidFill>
          </a:ln>
        </p:spPr>
        <p:txBody>
          <a:bodyPr vert="horz" lIns="91319" tIns="45659" rIns="91319" bIns="45659" rtlCol="0" anchor="ctr"/>
          <a:lstStyle/>
          <a:p>
            <a:endParaRPr lang="en-US"/>
          </a:p>
        </p:txBody>
      </p:sp>
      <p:sp>
        <p:nvSpPr>
          <p:cNvPr id="5" name="Notes Placeholder 4"/>
          <p:cNvSpPr>
            <a:spLocks noGrp="1"/>
          </p:cNvSpPr>
          <p:nvPr>
            <p:ph type="body" sz="quarter" idx="3"/>
          </p:nvPr>
        </p:nvSpPr>
        <p:spPr>
          <a:xfrm>
            <a:off x="496568" y="5456128"/>
            <a:ext cx="8312961" cy="989355"/>
          </a:xfrm>
          <a:prstGeom prst="rect">
            <a:avLst/>
          </a:prstGeom>
        </p:spPr>
        <p:txBody>
          <a:bodyPr vert="horz" lIns="91319" tIns="45659" rIns="91319" bIns="45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6658452"/>
            <a:ext cx="4029282" cy="351957"/>
          </a:xfrm>
          <a:prstGeom prst="rect">
            <a:avLst/>
          </a:prstGeom>
        </p:spPr>
        <p:txBody>
          <a:bodyPr vert="horz" lIns="91319" tIns="45659" rIns="91319" bIns="45659" rtlCol="0" anchor="b"/>
          <a:lstStyle>
            <a:lvl1pPr algn="l">
              <a:defRPr sz="1200"/>
            </a:lvl1pPr>
          </a:lstStyle>
          <a:p>
            <a:endParaRPr lang="en-US"/>
          </a:p>
        </p:txBody>
      </p:sp>
      <p:sp>
        <p:nvSpPr>
          <p:cNvPr id="7" name="Slide Number Placeholder 6"/>
          <p:cNvSpPr>
            <a:spLocks noGrp="1"/>
          </p:cNvSpPr>
          <p:nvPr>
            <p:ph type="sldNum" sz="quarter" idx="5"/>
          </p:nvPr>
        </p:nvSpPr>
        <p:spPr>
          <a:xfrm>
            <a:off x="5265018" y="6658452"/>
            <a:ext cx="4029282" cy="351957"/>
          </a:xfrm>
          <a:prstGeom prst="rect">
            <a:avLst/>
          </a:prstGeom>
        </p:spPr>
        <p:txBody>
          <a:bodyPr vert="horz" lIns="91319" tIns="45659" rIns="91319" bIns="45659" rtlCol="0" anchor="b"/>
          <a:lstStyle>
            <a:lvl1pPr algn="r">
              <a:defRPr sz="1200"/>
            </a:lvl1pPr>
          </a:lstStyle>
          <a:p>
            <a:fld id="{CFD15304-9BBA-46D2-9EE2-30E8828F9820}" type="slidenum">
              <a:rPr lang="en-US" smtClean="0"/>
              <a:t>‹#›</a:t>
            </a:fld>
            <a:endParaRPr lang="en-US"/>
          </a:p>
        </p:txBody>
      </p:sp>
    </p:spTree>
    <p:extLst>
      <p:ext uri="{BB962C8B-B14F-4D97-AF65-F5344CB8AC3E}">
        <p14:creationId xmlns:p14="http://schemas.microsoft.com/office/powerpoint/2010/main" val="43116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417513"/>
            <a:ext cx="8569325" cy="4819650"/>
          </a:xfrm>
        </p:spPr>
        <p:txBody>
          <a:bodyPr/>
          <a:lstStyle/>
          <a:p>
            <a:endParaRPr lang="en-US"/>
          </a:p>
        </p:txBody>
      </p:sp>
      <p:sp>
        <p:nvSpPr>
          <p:cNvPr id="3" name="Notes Placeholder 2"/>
          <p:cNvSpPr>
            <a:spLocks noGrp="1"/>
          </p:cNvSpPr>
          <p:nvPr>
            <p:ph type="body" idx="1"/>
          </p:nvPr>
        </p:nvSpPr>
        <p:spPr/>
        <p:txBody>
          <a:bodyPr/>
          <a:lstStyle/>
          <a:p>
            <a:r>
              <a:rPr lang="en-US" sz="1600"/>
              <a:t>NOTES FOR PRESENTER:</a:t>
            </a:r>
          </a:p>
        </p:txBody>
      </p:sp>
      <p:sp>
        <p:nvSpPr>
          <p:cNvPr id="4" name="Slide Number Placeholder 3"/>
          <p:cNvSpPr>
            <a:spLocks noGrp="1"/>
          </p:cNvSpPr>
          <p:nvPr>
            <p:ph type="sldNum" sz="quarter" idx="5"/>
          </p:nvPr>
        </p:nvSpPr>
        <p:spPr/>
        <p:txBody>
          <a:bodyPr/>
          <a:lstStyle/>
          <a:p>
            <a:fld id="{CFD15304-9BBA-46D2-9EE2-30E8828F9820}" type="slidenum">
              <a:rPr lang="en-US" smtClean="0"/>
              <a:t>1</a:t>
            </a:fld>
            <a:endParaRPr lang="en-US"/>
          </a:p>
        </p:txBody>
      </p:sp>
    </p:spTree>
    <p:extLst>
      <p:ext uri="{BB962C8B-B14F-4D97-AF65-F5344CB8AC3E}">
        <p14:creationId xmlns:p14="http://schemas.microsoft.com/office/powerpoint/2010/main" val="274572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F96E8-F026-F0C1-67FE-9927C42BB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A10BB-7437-4EA1-0957-C344E8D20B1D}"/>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471004F3-8F36-345E-A2F3-DB7492B256D7}"/>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4527964F-E90B-6F13-A79F-14F115EB8120}"/>
              </a:ext>
            </a:extLst>
          </p:cNvPr>
          <p:cNvSpPr>
            <a:spLocks noGrp="1"/>
          </p:cNvSpPr>
          <p:nvPr>
            <p:ph type="sldNum" sz="quarter" idx="5"/>
          </p:nvPr>
        </p:nvSpPr>
        <p:spPr/>
        <p:txBody>
          <a:bodyPr/>
          <a:lstStyle/>
          <a:p>
            <a:fld id="{CFD15304-9BBA-46D2-9EE2-30E8828F9820}" type="slidenum">
              <a:rPr lang="en-US" smtClean="0"/>
              <a:t>10</a:t>
            </a:fld>
            <a:endParaRPr lang="en-US"/>
          </a:p>
        </p:txBody>
      </p:sp>
    </p:spTree>
    <p:extLst>
      <p:ext uri="{BB962C8B-B14F-4D97-AF65-F5344CB8AC3E}">
        <p14:creationId xmlns:p14="http://schemas.microsoft.com/office/powerpoint/2010/main" val="171265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A59BD-88AF-E1DA-5DE7-DC0BCE986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220C2-D844-1D46-1F2E-89595C03FB24}"/>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388BEFCE-EB03-2410-48D6-97275CD15D75}"/>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0B0CEE9E-6EA3-CE31-9F22-222172B17C32}"/>
              </a:ext>
            </a:extLst>
          </p:cNvPr>
          <p:cNvSpPr>
            <a:spLocks noGrp="1"/>
          </p:cNvSpPr>
          <p:nvPr>
            <p:ph type="sldNum" sz="quarter" idx="5"/>
          </p:nvPr>
        </p:nvSpPr>
        <p:spPr/>
        <p:txBody>
          <a:bodyPr/>
          <a:lstStyle/>
          <a:p>
            <a:fld id="{CFD15304-9BBA-46D2-9EE2-30E8828F9820}" type="slidenum">
              <a:rPr lang="en-US" smtClean="0"/>
              <a:t>11</a:t>
            </a:fld>
            <a:endParaRPr lang="en-US"/>
          </a:p>
        </p:txBody>
      </p:sp>
    </p:spTree>
    <p:extLst>
      <p:ext uri="{BB962C8B-B14F-4D97-AF65-F5344CB8AC3E}">
        <p14:creationId xmlns:p14="http://schemas.microsoft.com/office/powerpoint/2010/main" val="1020585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8EE0B-C89E-2D02-A111-38FC8464E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E80D7-3274-877C-4ABF-CD3E55172284}"/>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CAD6F05B-5DBC-8069-21C1-77C0C130F84B}"/>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F2F9159C-A322-0787-1A21-69AAAEE73398}"/>
              </a:ext>
            </a:extLst>
          </p:cNvPr>
          <p:cNvSpPr>
            <a:spLocks noGrp="1"/>
          </p:cNvSpPr>
          <p:nvPr>
            <p:ph type="sldNum" sz="quarter" idx="5"/>
          </p:nvPr>
        </p:nvSpPr>
        <p:spPr/>
        <p:txBody>
          <a:bodyPr/>
          <a:lstStyle/>
          <a:p>
            <a:fld id="{CFD15304-9BBA-46D2-9EE2-30E8828F9820}" type="slidenum">
              <a:rPr lang="en-US" smtClean="0"/>
              <a:t>12</a:t>
            </a:fld>
            <a:endParaRPr lang="en-US"/>
          </a:p>
        </p:txBody>
      </p:sp>
    </p:spTree>
    <p:extLst>
      <p:ext uri="{BB962C8B-B14F-4D97-AF65-F5344CB8AC3E}">
        <p14:creationId xmlns:p14="http://schemas.microsoft.com/office/powerpoint/2010/main" val="342106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0C57B-FC78-5EA3-391D-2D2489B966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22172-DD8E-570E-36EC-C9B438B735CF}"/>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1E6A9920-5575-0A4C-ED13-7AEE81D29D5D}"/>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60900D12-C4C8-370B-65A4-7635D7494C30}"/>
              </a:ext>
            </a:extLst>
          </p:cNvPr>
          <p:cNvSpPr>
            <a:spLocks noGrp="1"/>
          </p:cNvSpPr>
          <p:nvPr>
            <p:ph type="sldNum" sz="quarter" idx="5"/>
          </p:nvPr>
        </p:nvSpPr>
        <p:spPr/>
        <p:txBody>
          <a:bodyPr/>
          <a:lstStyle/>
          <a:p>
            <a:fld id="{CFD15304-9BBA-46D2-9EE2-30E8828F9820}" type="slidenum">
              <a:rPr lang="en-US" smtClean="0"/>
              <a:t>13</a:t>
            </a:fld>
            <a:endParaRPr lang="en-US"/>
          </a:p>
        </p:txBody>
      </p:sp>
    </p:spTree>
    <p:extLst>
      <p:ext uri="{BB962C8B-B14F-4D97-AF65-F5344CB8AC3E}">
        <p14:creationId xmlns:p14="http://schemas.microsoft.com/office/powerpoint/2010/main" val="2962905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218F7-8694-880F-D889-2D9BDBA46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1E2BE-FD8F-84EE-2F15-731D17141006}"/>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7F1F9346-E611-236B-84C9-2AE196FC63CA}"/>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CE08EE4F-5365-DED4-C9AB-83EA98064FC4}"/>
              </a:ext>
            </a:extLst>
          </p:cNvPr>
          <p:cNvSpPr>
            <a:spLocks noGrp="1"/>
          </p:cNvSpPr>
          <p:nvPr>
            <p:ph type="sldNum" sz="quarter" idx="5"/>
          </p:nvPr>
        </p:nvSpPr>
        <p:spPr/>
        <p:txBody>
          <a:bodyPr/>
          <a:lstStyle/>
          <a:p>
            <a:fld id="{CFD15304-9BBA-46D2-9EE2-30E8828F9820}" type="slidenum">
              <a:rPr lang="en-US" smtClean="0"/>
              <a:t>14</a:t>
            </a:fld>
            <a:endParaRPr lang="en-US"/>
          </a:p>
        </p:txBody>
      </p:sp>
    </p:spTree>
    <p:extLst>
      <p:ext uri="{BB962C8B-B14F-4D97-AF65-F5344CB8AC3E}">
        <p14:creationId xmlns:p14="http://schemas.microsoft.com/office/powerpoint/2010/main" val="405377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3EBD1-1493-ADC6-3154-C8FB36DF1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7B2B0-E496-C92D-E67A-B6370CAC1AE4}"/>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018D5E73-C137-731E-8A11-3C0F05438B10}"/>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6CA0B764-F1CF-8D54-ADAA-19476BA589E6}"/>
              </a:ext>
            </a:extLst>
          </p:cNvPr>
          <p:cNvSpPr>
            <a:spLocks noGrp="1"/>
          </p:cNvSpPr>
          <p:nvPr>
            <p:ph type="sldNum" sz="quarter" idx="5"/>
          </p:nvPr>
        </p:nvSpPr>
        <p:spPr/>
        <p:txBody>
          <a:bodyPr/>
          <a:lstStyle/>
          <a:p>
            <a:fld id="{CFD15304-9BBA-46D2-9EE2-30E8828F9820}" type="slidenum">
              <a:rPr lang="en-US" smtClean="0"/>
              <a:t>15</a:t>
            </a:fld>
            <a:endParaRPr lang="en-US"/>
          </a:p>
        </p:txBody>
      </p:sp>
    </p:spTree>
    <p:extLst>
      <p:ext uri="{BB962C8B-B14F-4D97-AF65-F5344CB8AC3E}">
        <p14:creationId xmlns:p14="http://schemas.microsoft.com/office/powerpoint/2010/main" val="464474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7308E-822D-0246-28E9-46913D385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34F66-36E1-EF51-F671-136DE58B08B8}"/>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2133F3BE-BF20-3E5F-D368-9299EDAD26B7}"/>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C1BA5C9B-AFE7-8551-F4B8-CFB804C7207A}"/>
              </a:ext>
            </a:extLst>
          </p:cNvPr>
          <p:cNvSpPr>
            <a:spLocks noGrp="1"/>
          </p:cNvSpPr>
          <p:nvPr>
            <p:ph type="sldNum" sz="quarter" idx="5"/>
          </p:nvPr>
        </p:nvSpPr>
        <p:spPr/>
        <p:txBody>
          <a:bodyPr/>
          <a:lstStyle/>
          <a:p>
            <a:fld id="{CFD15304-9BBA-46D2-9EE2-30E8828F9820}" type="slidenum">
              <a:rPr lang="en-US" smtClean="0"/>
              <a:t>16</a:t>
            </a:fld>
            <a:endParaRPr lang="en-US"/>
          </a:p>
        </p:txBody>
      </p:sp>
    </p:spTree>
    <p:extLst>
      <p:ext uri="{BB962C8B-B14F-4D97-AF65-F5344CB8AC3E}">
        <p14:creationId xmlns:p14="http://schemas.microsoft.com/office/powerpoint/2010/main" val="2154689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7400-1857-401B-28DE-01C354BCD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0B907-B69C-8335-0BB3-DA337A052D37}"/>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C5A5FAF0-EC27-C84C-79C4-4724D6676CA4}"/>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CFD6582F-99BC-7DA3-D1DB-28BD4D8F1318}"/>
              </a:ext>
            </a:extLst>
          </p:cNvPr>
          <p:cNvSpPr>
            <a:spLocks noGrp="1"/>
          </p:cNvSpPr>
          <p:nvPr>
            <p:ph type="sldNum" sz="quarter" idx="5"/>
          </p:nvPr>
        </p:nvSpPr>
        <p:spPr/>
        <p:txBody>
          <a:bodyPr/>
          <a:lstStyle/>
          <a:p>
            <a:fld id="{CFD15304-9BBA-46D2-9EE2-30E8828F9820}" type="slidenum">
              <a:rPr lang="en-US" smtClean="0"/>
              <a:t>17</a:t>
            </a:fld>
            <a:endParaRPr lang="en-US"/>
          </a:p>
        </p:txBody>
      </p:sp>
    </p:spTree>
    <p:extLst>
      <p:ext uri="{BB962C8B-B14F-4D97-AF65-F5344CB8AC3E}">
        <p14:creationId xmlns:p14="http://schemas.microsoft.com/office/powerpoint/2010/main" val="2260522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17D42-4A17-4C8F-06BF-F8425DB32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8AC75-FD6C-DB16-4A4C-68956D825843}"/>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206520AE-795A-2FB7-E4A4-A226C71F234F}"/>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31580B53-57D5-5BB8-9167-DA922E6C0694}"/>
              </a:ext>
            </a:extLst>
          </p:cNvPr>
          <p:cNvSpPr>
            <a:spLocks noGrp="1"/>
          </p:cNvSpPr>
          <p:nvPr>
            <p:ph type="sldNum" sz="quarter" idx="5"/>
          </p:nvPr>
        </p:nvSpPr>
        <p:spPr/>
        <p:txBody>
          <a:bodyPr/>
          <a:lstStyle/>
          <a:p>
            <a:fld id="{CFD15304-9BBA-46D2-9EE2-30E8828F9820}" type="slidenum">
              <a:rPr lang="en-US" smtClean="0"/>
              <a:t>18</a:t>
            </a:fld>
            <a:endParaRPr lang="en-US"/>
          </a:p>
        </p:txBody>
      </p:sp>
    </p:spTree>
    <p:extLst>
      <p:ext uri="{BB962C8B-B14F-4D97-AF65-F5344CB8AC3E}">
        <p14:creationId xmlns:p14="http://schemas.microsoft.com/office/powerpoint/2010/main" val="717271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5DA55-000B-5FD3-21D9-8C0A2BB17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7DB6C-87F4-08B7-D010-4AE629495CA0}"/>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D85BBE96-B121-3FEB-25B0-8F2E18646C68}"/>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324F37BB-41C7-7500-0230-4E103E799B00}"/>
              </a:ext>
            </a:extLst>
          </p:cNvPr>
          <p:cNvSpPr>
            <a:spLocks noGrp="1"/>
          </p:cNvSpPr>
          <p:nvPr>
            <p:ph type="sldNum" sz="quarter" idx="5"/>
          </p:nvPr>
        </p:nvSpPr>
        <p:spPr/>
        <p:txBody>
          <a:bodyPr/>
          <a:lstStyle/>
          <a:p>
            <a:fld id="{CFD15304-9BBA-46D2-9EE2-30E8828F9820}" type="slidenum">
              <a:rPr lang="en-US" smtClean="0"/>
              <a:t>19</a:t>
            </a:fld>
            <a:endParaRPr lang="en-US"/>
          </a:p>
        </p:txBody>
      </p:sp>
    </p:spTree>
    <p:extLst>
      <p:ext uri="{BB962C8B-B14F-4D97-AF65-F5344CB8AC3E}">
        <p14:creationId xmlns:p14="http://schemas.microsoft.com/office/powerpoint/2010/main" val="344655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27B9A-A239-762A-CB43-2D62E7AED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B3F03-9C6D-7EB0-0DCF-756C518B642B}"/>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6A6207F8-D262-447C-3E94-FEBE954F0178}"/>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BBEB8A52-4DB1-DA35-16F7-6B53EBF0F9AC}"/>
              </a:ext>
            </a:extLst>
          </p:cNvPr>
          <p:cNvSpPr>
            <a:spLocks noGrp="1"/>
          </p:cNvSpPr>
          <p:nvPr>
            <p:ph type="sldNum" sz="quarter" idx="5"/>
          </p:nvPr>
        </p:nvSpPr>
        <p:spPr/>
        <p:txBody>
          <a:bodyPr/>
          <a:lstStyle/>
          <a:p>
            <a:fld id="{CFD15304-9BBA-46D2-9EE2-30E8828F9820}" type="slidenum">
              <a:rPr lang="en-US" smtClean="0"/>
              <a:t>2</a:t>
            </a:fld>
            <a:endParaRPr lang="en-US"/>
          </a:p>
        </p:txBody>
      </p:sp>
    </p:spTree>
    <p:extLst>
      <p:ext uri="{BB962C8B-B14F-4D97-AF65-F5344CB8AC3E}">
        <p14:creationId xmlns:p14="http://schemas.microsoft.com/office/powerpoint/2010/main" val="2434227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95D80-967E-B0ED-64BA-5CEEF0AF8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69B71-ADDB-D236-D135-9FDD7A3B2FBE}"/>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D247BAEF-0F6C-E5DE-E6A3-2D0D7E65D0D2}"/>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719ABE99-7503-2997-9D5F-2E2677F4F492}"/>
              </a:ext>
            </a:extLst>
          </p:cNvPr>
          <p:cNvSpPr>
            <a:spLocks noGrp="1"/>
          </p:cNvSpPr>
          <p:nvPr>
            <p:ph type="sldNum" sz="quarter" idx="5"/>
          </p:nvPr>
        </p:nvSpPr>
        <p:spPr/>
        <p:txBody>
          <a:bodyPr/>
          <a:lstStyle/>
          <a:p>
            <a:fld id="{CFD15304-9BBA-46D2-9EE2-30E8828F9820}" type="slidenum">
              <a:rPr lang="en-US" smtClean="0"/>
              <a:t>20</a:t>
            </a:fld>
            <a:endParaRPr lang="en-US"/>
          </a:p>
        </p:txBody>
      </p:sp>
    </p:spTree>
    <p:extLst>
      <p:ext uri="{BB962C8B-B14F-4D97-AF65-F5344CB8AC3E}">
        <p14:creationId xmlns:p14="http://schemas.microsoft.com/office/powerpoint/2010/main" val="155394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417513"/>
            <a:ext cx="8569325" cy="4819650"/>
          </a:xfrm>
        </p:spPr>
        <p:txBody>
          <a:bodyPr/>
          <a:lstStyle/>
          <a:p>
            <a:endParaRPr lang="en-US"/>
          </a:p>
        </p:txBody>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CFD15304-9BBA-46D2-9EE2-30E8828F9820}" type="slidenum">
              <a:rPr lang="en-US" smtClean="0"/>
              <a:t>21</a:t>
            </a:fld>
            <a:endParaRPr lang="en-US"/>
          </a:p>
        </p:txBody>
      </p:sp>
    </p:spTree>
    <p:extLst>
      <p:ext uri="{BB962C8B-B14F-4D97-AF65-F5344CB8AC3E}">
        <p14:creationId xmlns:p14="http://schemas.microsoft.com/office/powerpoint/2010/main" val="222762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417513"/>
            <a:ext cx="8569325" cy="4819650"/>
          </a:xfrm>
        </p:spPr>
        <p:txBody>
          <a:bodyPr/>
          <a:lstStyle/>
          <a:p>
            <a:endParaRPr lang="en-US"/>
          </a:p>
        </p:txBody>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CFD15304-9BBA-46D2-9EE2-30E8828F9820}" type="slidenum">
              <a:rPr lang="en-US" smtClean="0"/>
              <a:t>3</a:t>
            </a:fld>
            <a:endParaRPr lang="en-US"/>
          </a:p>
        </p:txBody>
      </p:sp>
    </p:spTree>
    <p:extLst>
      <p:ext uri="{BB962C8B-B14F-4D97-AF65-F5344CB8AC3E}">
        <p14:creationId xmlns:p14="http://schemas.microsoft.com/office/powerpoint/2010/main" val="362012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CB0B9-9857-C06A-D707-3438AC333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8FED4-1FAC-E205-FA45-C91B4FCBF5D5}"/>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6E1F61C3-6D2F-4C2D-47FC-2ED126BED0E3}"/>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74137DF0-2FAA-E526-2091-7ADBB1C645F5}"/>
              </a:ext>
            </a:extLst>
          </p:cNvPr>
          <p:cNvSpPr>
            <a:spLocks noGrp="1"/>
          </p:cNvSpPr>
          <p:nvPr>
            <p:ph type="sldNum" sz="quarter" idx="5"/>
          </p:nvPr>
        </p:nvSpPr>
        <p:spPr/>
        <p:txBody>
          <a:bodyPr/>
          <a:lstStyle/>
          <a:p>
            <a:fld id="{CFD15304-9BBA-46D2-9EE2-30E8828F9820}" type="slidenum">
              <a:rPr lang="en-US" smtClean="0"/>
              <a:t>4</a:t>
            </a:fld>
            <a:endParaRPr lang="en-US"/>
          </a:p>
        </p:txBody>
      </p:sp>
    </p:spTree>
    <p:extLst>
      <p:ext uri="{BB962C8B-B14F-4D97-AF65-F5344CB8AC3E}">
        <p14:creationId xmlns:p14="http://schemas.microsoft.com/office/powerpoint/2010/main" val="345213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8D66B-3533-C44C-0E2E-105A3BD66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75209-FC40-B304-CBED-E4FC32EE9C85}"/>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EC577080-C596-4338-174E-E0302D9B2029}"/>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9499D8FA-25D2-B0D1-12A9-90A5177611DB}"/>
              </a:ext>
            </a:extLst>
          </p:cNvPr>
          <p:cNvSpPr>
            <a:spLocks noGrp="1"/>
          </p:cNvSpPr>
          <p:nvPr>
            <p:ph type="sldNum" sz="quarter" idx="5"/>
          </p:nvPr>
        </p:nvSpPr>
        <p:spPr/>
        <p:txBody>
          <a:bodyPr/>
          <a:lstStyle/>
          <a:p>
            <a:fld id="{CFD15304-9BBA-46D2-9EE2-30E8828F9820}" type="slidenum">
              <a:rPr lang="en-US" smtClean="0"/>
              <a:t>5</a:t>
            </a:fld>
            <a:endParaRPr lang="en-US"/>
          </a:p>
        </p:txBody>
      </p:sp>
    </p:spTree>
    <p:extLst>
      <p:ext uri="{BB962C8B-B14F-4D97-AF65-F5344CB8AC3E}">
        <p14:creationId xmlns:p14="http://schemas.microsoft.com/office/powerpoint/2010/main" val="82569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338A8-2283-31F1-6A11-9930C49F7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65926-EB9C-9BD3-DA75-4096803A92B2}"/>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CB173E9A-8B1C-BC3E-B659-CAC735243840}"/>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BCCDA8D9-9730-6713-4C11-BAF33C01EA72}"/>
              </a:ext>
            </a:extLst>
          </p:cNvPr>
          <p:cNvSpPr>
            <a:spLocks noGrp="1"/>
          </p:cNvSpPr>
          <p:nvPr>
            <p:ph type="sldNum" sz="quarter" idx="5"/>
          </p:nvPr>
        </p:nvSpPr>
        <p:spPr/>
        <p:txBody>
          <a:bodyPr/>
          <a:lstStyle/>
          <a:p>
            <a:fld id="{CFD15304-9BBA-46D2-9EE2-30E8828F9820}" type="slidenum">
              <a:rPr lang="en-US" smtClean="0"/>
              <a:t>6</a:t>
            </a:fld>
            <a:endParaRPr lang="en-US"/>
          </a:p>
        </p:txBody>
      </p:sp>
    </p:spTree>
    <p:extLst>
      <p:ext uri="{BB962C8B-B14F-4D97-AF65-F5344CB8AC3E}">
        <p14:creationId xmlns:p14="http://schemas.microsoft.com/office/powerpoint/2010/main" val="229668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43DEC-6E5E-1405-0C3D-05F3DA270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7152F-5525-F5DA-CF04-A0412CA23FC1}"/>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6F51F107-9460-8BBC-B598-EA15C8001959}"/>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3343C5EC-A0B1-E7B4-7391-CA27139B9DE9}"/>
              </a:ext>
            </a:extLst>
          </p:cNvPr>
          <p:cNvSpPr>
            <a:spLocks noGrp="1"/>
          </p:cNvSpPr>
          <p:nvPr>
            <p:ph type="sldNum" sz="quarter" idx="5"/>
          </p:nvPr>
        </p:nvSpPr>
        <p:spPr/>
        <p:txBody>
          <a:bodyPr/>
          <a:lstStyle/>
          <a:p>
            <a:fld id="{CFD15304-9BBA-46D2-9EE2-30E8828F9820}" type="slidenum">
              <a:rPr lang="en-US" smtClean="0"/>
              <a:t>7</a:t>
            </a:fld>
            <a:endParaRPr lang="en-US"/>
          </a:p>
        </p:txBody>
      </p:sp>
    </p:spTree>
    <p:extLst>
      <p:ext uri="{BB962C8B-B14F-4D97-AF65-F5344CB8AC3E}">
        <p14:creationId xmlns:p14="http://schemas.microsoft.com/office/powerpoint/2010/main" val="1831773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91FE6-418B-E462-451E-2F50B50235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0AC22-180C-ECD4-9D6C-A0E970E289BA}"/>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368C5954-60E1-5DA8-C6EF-C4B83F89A5DC}"/>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993A2160-4F3F-656C-CA0E-4A7C9564961F}"/>
              </a:ext>
            </a:extLst>
          </p:cNvPr>
          <p:cNvSpPr>
            <a:spLocks noGrp="1"/>
          </p:cNvSpPr>
          <p:nvPr>
            <p:ph type="sldNum" sz="quarter" idx="5"/>
          </p:nvPr>
        </p:nvSpPr>
        <p:spPr/>
        <p:txBody>
          <a:bodyPr/>
          <a:lstStyle/>
          <a:p>
            <a:fld id="{CFD15304-9BBA-46D2-9EE2-30E8828F9820}" type="slidenum">
              <a:rPr lang="en-US" smtClean="0"/>
              <a:t>8</a:t>
            </a:fld>
            <a:endParaRPr lang="en-US"/>
          </a:p>
        </p:txBody>
      </p:sp>
    </p:spTree>
    <p:extLst>
      <p:ext uri="{BB962C8B-B14F-4D97-AF65-F5344CB8AC3E}">
        <p14:creationId xmlns:p14="http://schemas.microsoft.com/office/powerpoint/2010/main" val="922871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4E1D8-51EC-F0E5-155A-5B08806B1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7F9BD-41B2-CF0F-05FD-C6B2C417E3A4}"/>
              </a:ext>
            </a:extLst>
          </p:cNvPr>
          <p:cNvSpPr>
            <a:spLocks noGrp="1" noRot="1" noChangeAspect="1"/>
          </p:cNvSpPr>
          <p:nvPr>
            <p:ph type="sldImg"/>
          </p:nvPr>
        </p:nvSpPr>
        <p:spPr>
          <a:xfrm>
            <a:off x="363538" y="417513"/>
            <a:ext cx="8569325" cy="4819650"/>
          </a:xfrm>
        </p:spPr>
        <p:txBody>
          <a:bodyPr/>
          <a:lstStyle/>
          <a:p>
            <a:endParaRPr lang="en-US"/>
          </a:p>
        </p:txBody>
      </p:sp>
      <p:sp>
        <p:nvSpPr>
          <p:cNvPr id="3" name="Notes Placeholder 2">
            <a:extLst>
              <a:ext uri="{FF2B5EF4-FFF2-40B4-BE49-F238E27FC236}">
                <a16:creationId xmlns:a16="http://schemas.microsoft.com/office/drawing/2014/main" id="{110C17F0-7CC1-C3AD-0CE6-A6F9AB86D16D}"/>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41C21A16-03B6-DA37-A181-6FD23923FD6D}"/>
              </a:ext>
            </a:extLst>
          </p:cNvPr>
          <p:cNvSpPr>
            <a:spLocks noGrp="1"/>
          </p:cNvSpPr>
          <p:nvPr>
            <p:ph type="sldNum" sz="quarter" idx="5"/>
          </p:nvPr>
        </p:nvSpPr>
        <p:spPr/>
        <p:txBody>
          <a:bodyPr/>
          <a:lstStyle/>
          <a:p>
            <a:fld id="{CFD15304-9BBA-46D2-9EE2-30E8828F9820}" type="slidenum">
              <a:rPr lang="en-US" smtClean="0"/>
              <a:t>9</a:t>
            </a:fld>
            <a:endParaRPr lang="en-US"/>
          </a:p>
        </p:txBody>
      </p:sp>
    </p:spTree>
    <p:extLst>
      <p:ext uri="{BB962C8B-B14F-4D97-AF65-F5344CB8AC3E}">
        <p14:creationId xmlns:p14="http://schemas.microsoft.com/office/powerpoint/2010/main" val="213161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49828"/>
            <a:ext cx="9144000" cy="2252209"/>
          </a:xfrm>
          <a:prstGeom prst="rect">
            <a:avLst/>
          </a:prstGeo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Rectangle 8"/>
          <p:cNvSpPr>
            <a:spLocks noChangeArrowheads="1"/>
          </p:cNvSpPr>
          <p:nvPr/>
        </p:nvSpPr>
        <p:spPr bwMode="auto">
          <a:xfrm flipV="1">
            <a:off x="0" y="64008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spTree>
    <p:extLst>
      <p:ext uri="{BB962C8B-B14F-4D97-AF65-F5344CB8AC3E}">
        <p14:creationId xmlns:p14="http://schemas.microsoft.com/office/powerpoint/2010/main" val="424922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43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F4B0B1E5-4601-40FD-93C6-810223A514D5}" type="slidenum">
              <a:rPr lang="en-US"/>
              <a:pPr>
                <a:defRPr/>
              </a:pPr>
              <a:t>‹#›</a:t>
            </a:fld>
            <a:endParaRPr lang="en-US"/>
          </a:p>
        </p:txBody>
      </p:sp>
    </p:spTree>
    <p:extLst>
      <p:ext uri="{BB962C8B-B14F-4D97-AF65-F5344CB8AC3E}">
        <p14:creationId xmlns:p14="http://schemas.microsoft.com/office/powerpoint/2010/main" val="2337583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B7ED3306-29F1-4E6E-BA13-8ACD1C56B579}" type="slidenum">
              <a:rPr lang="en-US"/>
              <a:pPr>
                <a:defRPr/>
              </a:pPr>
              <a:t>‹#›</a:t>
            </a:fld>
            <a:endParaRPr lang="en-US"/>
          </a:p>
        </p:txBody>
      </p:sp>
    </p:spTree>
    <p:extLst>
      <p:ext uri="{BB962C8B-B14F-4D97-AF65-F5344CB8AC3E}">
        <p14:creationId xmlns:p14="http://schemas.microsoft.com/office/powerpoint/2010/main" val="1971205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614ED45-47DD-4494-8CB5-3E8C1EF7C10C}" type="slidenum">
              <a:rPr lang="en-US"/>
              <a:pPr>
                <a:defRPr/>
              </a:pPr>
              <a:t>‹#›</a:t>
            </a:fld>
            <a:endParaRPr lang="en-US"/>
          </a:p>
        </p:txBody>
      </p:sp>
    </p:spTree>
    <p:extLst>
      <p:ext uri="{BB962C8B-B14F-4D97-AF65-F5344CB8AC3E}">
        <p14:creationId xmlns:p14="http://schemas.microsoft.com/office/powerpoint/2010/main" val="1886411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838200"/>
          </a:xfrm>
        </p:spPr>
        <p:txBody>
          <a:bodyPr/>
          <a:lstStyle/>
          <a:p>
            <a:r>
              <a:rPr lang="en-US"/>
              <a:t>Click to edit Master title style</a:t>
            </a:r>
          </a:p>
        </p:txBody>
      </p:sp>
      <p:sp>
        <p:nvSpPr>
          <p:cNvPr id="3" name="Table Placeholder 2"/>
          <p:cNvSpPr>
            <a:spLocks noGrp="1"/>
          </p:cNvSpPr>
          <p:nvPr>
            <p:ph type="tbl" idx="1"/>
          </p:nvPr>
        </p:nvSpPr>
        <p:spPr>
          <a:xfrm>
            <a:off x="2057401" y="1200151"/>
            <a:ext cx="9793817" cy="4392613"/>
          </a:xfrm>
        </p:spPr>
        <p:txBody>
          <a:bodyPr/>
          <a:lstStyle/>
          <a:p>
            <a:pPr lvl="0"/>
            <a:endParaRPr lang="en-US" noProof="0"/>
          </a:p>
        </p:txBody>
      </p:sp>
      <p:sp>
        <p:nvSpPr>
          <p:cNvPr id="4" name="Rectangle 6"/>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6A86E6A-7B12-4CA1-B587-50E43BD9901E}" type="slidenum">
              <a:rPr lang="en-US"/>
              <a:pPr>
                <a:defRPr/>
              </a:pPr>
              <a:t>‹#›</a:t>
            </a:fld>
            <a:endParaRPr lang="en-US"/>
          </a:p>
        </p:txBody>
      </p:sp>
    </p:spTree>
    <p:extLst>
      <p:ext uri="{BB962C8B-B14F-4D97-AF65-F5344CB8AC3E}">
        <p14:creationId xmlns:p14="http://schemas.microsoft.com/office/powerpoint/2010/main" val="989829516"/>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91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21584"/>
            <a:ext cx="12192000" cy="847728"/>
          </a:xfrm>
          <a:prstGeom prst="rect">
            <a:avLst/>
          </a:prstGeom>
        </p:spPr>
        <p:txBody>
          <a:bodyPr/>
          <a:lstStyle>
            <a:lvl1pPr algn="ctr">
              <a:defRPr b="1">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8"/>
          <p:cNvSpPr>
            <a:spLocks noChangeArrowheads="1"/>
          </p:cNvSpPr>
          <p:nvPr/>
        </p:nvSpPr>
        <p:spPr bwMode="auto">
          <a:xfrm flipV="1">
            <a:off x="0" y="64008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spTree>
    <p:extLst>
      <p:ext uri="{BB962C8B-B14F-4D97-AF65-F5344CB8AC3E}">
        <p14:creationId xmlns:p14="http://schemas.microsoft.com/office/powerpoint/2010/main" val="304806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04342"/>
            <a:ext cx="5181600" cy="47364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04342"/>
            <a:ext cx="5181600" cy="47364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p:cNvSpPr>
            <a:spLocks noChangeArrowheads="1"/>
          </p:cNvSpPr>
          <p:nvPr/>
        </p:nvSpPr>
        <p:spPr bwMode="auto">
          <a:xfrm flipV="1">
            <a:off x="0" y="64008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sp>
        <p:nvSpPr>
          <p:cNvPr id="11" name="Title 1"/>
          <p:cNvSpPr>
            <a:spLocks noGrp="1"/>
          </p:cNvSpPr>
          <p:nvPr>
            <p:ph type="title"/>
          </p:nvPr>
        </p:nvSpPr>
        <p:spPr>
          <a:xfrm>
            <a:off x="0" y="321584"/>
            <a:ext cx="12192000" cy="847728"/>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263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Rectangle 8"/>
          <p:cNvSpPr>
            <a:spLocks noChangeArrowheads="1"/>
          </p:cNvSpPr>
          <p:nvPr/>
        </p:nvSpPr>
        <p:spPr bwMode="auto">
          <a:xfrm flipV="1">
            <a:off x="0" y="6452171"/>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sp>
        <p:nvSpPr>
          <p:cNvPr id="9" name="Title 1"/>
          <p:cNvSpPr>
            <a:spLocks noGrp="1"/>
          </p:cNvSpPr>
          <p:nvPr>
            <p:ph type="title"/>
          </p:nvPr>
        </p:nvSpPr>
        <p:spPr>
          <a:xfrm>
            <a:off x="0" y="321584"/>
            <a:ext cx="12192000" cy="847728"/>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1FF3D5BB-9A09-2FD2-088C-7E18F40E7719}"/>
              </a:ext>
            </a:extLst>
          </p:cNvPr>
          <p:cNvSpPr>
            <a:spLocks noGrp="1"/>
          </p:cNvSpPr>
          <p:nvPr>
            <p:ph type="ftr" sz="quarter" idx="10"/>
          </p:nvPr>
        </p:nvSpPr>
        <p:spPr>
          <a:xfrm>
            <a:off x="4038600" y="6400800"/>
            <a:ext cx="4114800" cy="365125"/>
          </a:xfrm>
          <a:prstGeom prst="rect">
            <a:avLst/>
          </a:prstGeom>
        </p:spPr>
        <p:txBody>
          <a:bodyPr/>
          <a:lstStyle/>
          <a:p>
            <a:endParaRPr lang="en-US"/>
          </a:p>
        </p:txBody>
      </p:sp>
    </p:spTree>
    <p:extLst>
      <p:ext uri="{BB962C8B-B14F-4D97-AF65-F5344CB8AC3E}">
        <p14:creationId xmlns:p14="http://schemas.microsoft.com/office/powerpoint/2010/main" val="15535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66"/>
          <p:cNvSpPr>
            <a:spLocks noGrp="1" noChangeArrowheads="1"/>
          </p:cNvSpPr>
          <p:nvPr>
            <p:ph type="ctrTitle" sz="quarter" hasCustomPrompt="1"/>
          </p:nvPr>
        </p:nvSpPr>
        <p:spPr>
          <a:xfrm>
            <a:off x="5715000" y="2133600"/>
            <a:ext cx="5994400" cy="533400"/>
          </a:xfrm>
          <a:prstGeom prst="rect">
            <a:avLst/>
          </a:prstGeom>
        </p:spPr>
        <p:txBody>
          <a:bodyPr/>
          <a:lstStyle>
            <a:lvl1pPr algn="r" eaLnBrk="0" hangingPunct="0">
              <a:defRPr sz="4400"/>
            </a:lvl1pPr>
          </a:lstStyle>
          <a:p>
            <a:pPr algn="r" eaLnBrk="0" hangingPunct="0"/>
            <a:r>
              <a:rPr lang="en-US" sz="2800" b="1">
                <a:solidFill>
                  <a:srgbClr val="151C77"/>
                </a:solidFill>
                <a:latin typeface="Arial" pitchFamily="34" charset="0"/>
                <a:cs typeface="Arial" pitchFamily="34" charset="0"/>
              </a:rPr>
              <a:t>Brief Title</a:t>
            </a:r>
            <a:endParaRPr lang="en-US" sz="2800" b="1">
              <a:solidFill>
                <a:srgbClr val="002060"/>
              </a:solidFill>
              <a:latin typeface="Times New Roman" pitchFamily="18" charset="0"/>
            </a:endParaRPr>
          </a:p>
        </p:txBody>
      </p:sp>
      <p:sp>
        <p:nvSpPr>
          <p:cNvPr id="9" name="Rectangle 67"/>
          <p:cNvSpPr>
            <a:spLocks noGrp="1" noChangeArrowheads="1"/>
          </p:cNvSpPr>
          <p:nvPr>
            <p:ph type="subTitle" sz="quarter" idx="1" hasCustomPrompt="1"/>
          </p:nvPr>
        </p:nvSpPr>
        <p:spPr>
          <a:xfrm>
            <a:off x="5664200" y="5105400"/>
            <a:ext cx="5994400" cy="1143000"/>
          </a:xfrm>
          <a:prstGeom prst="rect">
            <a:avLst/>
          </a:prstGeom>
        </p:spPr>
        <p:txBody>
          <a:bodyPr/>
          <a:lstStyle>
            <a:lvl1pPr marL="0" indent="0" algn="ctr">
              <a:buFont typeface="Wingdings" pitchFamily="2" charset="2"/>
              <a:buNone/>
              <a:defRPr sz="1500"/>
            </a:lvl1pPr>
          </a:lstStyle>
          <a:p>
            <a:pPr algn="r"/>
            <a:r>
              <a:rPr lang="en-US" altLang="en-US" sz="1600" b="1"/>
              <a:t>Rank, Name</a:t>
            </a:r>
          </a:p>
          <a:p>
            <a:pPr algn="r"/>
            <a:r>
              <a:rPr lang="en-US" altLang="en-US" sz="1600" b="1"/>
              <a:t>Office Symbol</a:t>
            </a:r>
          </a:p>
          <a:p>
            <a:pPr algn="r"/>
            <a:r>
              <a:rPr lang="en-US" altLang="en-US" sz="1600" b="1"/>
              <a:t>Date of Briefing</a:t>
            </a:r>
          </a:p>
          <a:p>
            <a:pPr algn="r"/>
            <a:r>
              <a:rPr lang="en-US" altLang="en-US" sz="1600" b="1"/>
              <a:t>Version #</a:t>
            </a:r>
            <a:endParaRPr lang="en-US" altLang="en-US" sz="1600"/>
          </a:p>
        </p:txBody>
      </p:sp>
    </p:spTree>
    <p:extLst>
      <p:ext uri="{BB962C8B-B14F-4D97-AF65-F5344CB8AC3E}">
        <p14:creationId xmlns:p14="http://schemas.microsoft.com/office/powerpoint/2010/main" val="11710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2533" y="127003"/>
            <a:ext cx="8991600" cy="1020763"/>
          </a:xfrm>
          <a:prstGeom prst="rect">
            <a:avLst/>
          </a:prstGeom>
        </p:spPr>
        <p:txBody>
          <a:bodyPr/>
          <a:lstStyle/>
          <a:p>
            <a:r>
              <a:rPr lang="en-US"/>
              <a:t>Click to edit Master title style</a:t>
            </a:r>
          </a:p>
        </p:txBody>
      </p:sp>
      <p:sp>
        <p:nvSpPr>
          <p:cNvPr id="5" name="TextBox 4"/>
          <p:cNvSpPr txBox="1"/>
          <p:nvPr userDrawn="1"/>
        </p:nvSpPr>
        <p:spPr>
          <a:xfrm>
            <a:off x="158337" y="6488668"/>
            <a:ext cx="11988800" cy="369332"/>
          </a:xfrm>
          <a:prstGeom prst="rect">
            <a:avLst/>
          </a:prstGeom>
          <a:noFill/>
        </p:spPr>
        <p:txBody>
          <a:bodyPr wrap="square" rtlCol="0">
            <a:spAutoFit/>
          </a:bodyPr>
          <a:lstStyle/>
          <a:p>
            <a:pPr algn="ctr"/>
            <a:r>
              <a:rPr lang="en-US">
                <a:solidFill>
                  <a:schemeClr val="accent1">
                    <a:lumMod val="75000"/>
                  </a:schemeClr>
                </a:solidFill>
              </a:rPr>
              <a:t>Count</a:t>
            </a:r>
            <a:r>
              <a:rPr lang="en-US" baseline="0">
                <a:solidFill>
                  <a:schemeClr val="accent1">
                    <a:lumMod val="75000"/>
                  </a:schemeClr>
                </a:solidFill>
              </a:rPr>
              <a:t> on Us!</a:t>
            </a:r>
            <a:endParaRPr lang="en-US">
              <a:solidFill>
                <a:schemeClr val="accent1">
                  <a:lumMod val="75000"/>
                </a:schemeClr>
              </a:solidFill>
            </a:endParaRPr>
          </a:p>
        </p:txBody>
      </p:sp>
      <p:sp>
        <p:nvSpPr>
          <p:cNvPr id="3" name="Rectangle 2"/>
          <p:cNvSpPr/>
          <p:nvPr userDrawn="1"/>
        </p:nvSpPr>
        <p:spPr bwMode="auto">
          <a:xfrm>
            <a:off x="-203200" y="-180109"/>
            <a:ext cx="12903200" cy="70104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42497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1492" y="49213"/>
            <a:ext cx="95250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6320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06400" y="1447800"/>
            <a:ext cx="5689600"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641601" y="127005"/>
            <a:ext cx="8248651" cy="1020763"/>
          </a:xfrm>
          <a:prstGeom prst="rect">
            <a:avLst/>
          </a:prstGeom>
        </p:spPr>
        <p:txBody>
          <a:bodyPr/>
          <a:lstStyle/>
          <a:p>
            <a:r>
              <a:rPr lang="en-US"/>
              <a:t>Click to edit Master title style</a:t>
            </a:r>
          </a:p>
        </p:txBody>
      </p:sp>
      <p:sp>
        <p:nvSpPr>
          <p:cNvPr id="4" name="Content Placeholder 3"/>
          <p:cNvSpPr>
            <a:spLocks noGrp="1"/>
          </p:cNvSpPr>
          <p:nvPr>
            <p:ph sz="quarter" idx="2"/>
          </p:nvPr>
        </p:nvSpPr>
        <p:spPr>
          <a:xfrm>
            <a:off x="6299200" y="1447800"/>
            <a:ext cx="5689600" cy="2324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99200" y="3924300"/>
            <a:ext cx="5689600" cy="2324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7"/>
          <p:cNvSpPr>
            <a:spLocks noGrp="1" noChangeArrowheads="1"/>
          </p:cNvSpPr>
          <p:nvPr>
            <p:ph type="dt" sz="half" idx="10"/>
          </p:nvPr>
        </p:nvSpPr>
        <p:spPr>
          <a:xfrm>
            <a:off x="406400" y="6477000"/>
            <a:ext cx="2540000" cy="338138"/>
          </a:xfrm>
          <a:prstGeom prst="rect">
            <a:avLst/>
          </a:prstGeom>
          <a:ln/>
        </p:spPr>
        <p:txBody>
          <a:bodyPr/>
          <a:lstStyle>
            <a:lvl1pPr>
              <a:defRPr/>
            </a:lvl1pPr>
          </a:lstStyle>
          <a:p>
            <a:pPr>
              <a:defRPr/>
            </a:pPr>
            <a:endParaRPr lang="en-US">
              <a:solidFill>
                <a:srgbClr val="000000"/>
              </a:solidFill>
            </a:endParaRPr>
          </a:p>
        </p:txBody>
      </p:sp>
      <p:sp>
        <p:nvSpPr>
          <p:cNvPr id="7" name="Rectangle 68"/>
          <p:cNvSpPr>
            <a:spLocks noGrp="1" noChangeArrowheads="1"/>
          </p:cNvSpPr>
          <p:nvPr>
            <p:ph type="ftr" sz="quarter" idx="11"/>
          </p:nvPr>
        </p:nvSpPr>
        <p:spPr>
          <a:xfrm>
            <a:off x="0" y="6413938"/>
            <a:ext cx="12192000" cy="381000"/>
          </a:xfrm>
          <a:prstGeom prst="rect">
            <a:avLst/>
          </a:prstGeom>
          <a:ln/>
        </p:spPr>
        <p:txBody>
          <a:bodyPr/>
          <a:lstStyle>
            <a:lvl1pPr>
              <a:defRPr/>
            </a:lvl1pPr>
          </a:lstStyle>
          <a:p>
            <a:pPr>
              <a:defRPr/>
            </a:pPr>
            <a:endParaRPr lang="en-US">
              <a:solidFill>
                <a:srgbClr val="000000"/>
              </a:solidFill>
            </a:endParaRPr>
          </a:p>
        </p:txBody>
      </p:sp>
      <p:sp>
        <p:nvSpPr>
          <p:cNvPr id="8" name="Rectangle 69"/>
          <p:cNvSpPr>
            <a:spLocks noGrp="1" noChangeArrowheads="1"/>
          </p:cNvSpPr>
          <p:nvPr>
            <p:ph type="sldNum" sz="quarter" idx="12"/>
          </p:nvPr>
        </p:nvSpPr>
        <p:spPr>
          <a:xfrm>
            <a:off x="9652000" y="6519862"/>
            <a:ext cx="2540000" cy="338138"/>
          </a:xfrm>
          <a:prstGeom prst="rect">
            <a:avLst/>
          </a:prstGeom>
          <a:ln/>
        </p:spPr>
        <p:txBody>
          <a:bodyPr/>
          <a:lstStyle>
            <a:lvl1pPr>
              <a:defRPr/>
            </a:lvl1pPr>
          </a:lstStyle>
          <a:p>
            <a:pPr>
              <a:defRPr/>
            </a:pPr>
            <a:fld id="{424EBAF3-2F20-44D3-8D40-EE540BD47D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666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 Box 3"/>
          <p:cNvSpPr txBox="1">
            <a:spLocks noChangeArrowheads="1"/>
          </p:cNvSpPr>
          <p:nvPr/>
        </p:nvSpPr>
        <p:spPr bwMode="auto">
          <a:xfrm>
            <a:off x="1693333" y="1233491"/>
            <a:ext cx="8737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500" b="1" i="1">
                <a:solidFill>
                  <a:srgbClr val="000000"/>
                </a:solidFill>
                <a:latin typeface="Century Schoolbook" panose="02040604050505020304" pitchFamily="18" charset="0"/>
              </a:rPr>
              <a:t>I n t e g r i t y  -  S e r v i c e  -  E x c e l l e n c e</a:t>
            </a: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3" descr="afsymbo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8802" y="3698875"/>
            <a:ext cx="44069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3667888" y="500065"/>
            <a:ext cx="47884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2700" b="1" i="1">
                <a:solidFill>
                  <a:srgbClr val="000000"/>
                </a:solidFill>
              </a:rPr>
              <a:t>Headquarters U.S. Air Force</a:t>
            </a:r>
          </a:p>
        </p:txBody>
      </p:sp>
      <p:sp>
        <p:nvSpPr>
          <p:cNvPr id="50191" name="Rectangle 15"/>
          <p:cNvSpPr>
            <a:spLocks noGrp="1" noChangeArrowheads="1"/>
          </p:cNvSpPr>
          <p:nvPr>
            <p:ph type="ctrTitle"/>
          </p:nvPr>
        </p:nvSpPr>
        <p:spPr>
          <a:xfrm>
            <a:off x="368302" y="1962150"/>
            <a:ext cx="11315700" cy="1600200"/>
          </a:xfrm>
          <a:prstGeom prst="rect">
            <a:avLst/>
          </a:prstGeom>
        </p:spPr>
        <p:txBody>
          <a:bodyPr/>
          <a:lstStyle>
            <a:lvl1pPr>
              <a:defRPr sz="3300" i="0"/>
            </a:lvl1pPr>
          </a:lstStyle>
          <a:p>
            <a:r>
              <a:rPr lang="en-US"/>
              <a:t>Click to edit Master title style</a:t>
            </a:r>
          </a:p>
        </p:txBody>
      </p:sp>
      <p:sp>
        <p:nvSpPr>
          <p:cNvPr id="8" name="Rectangle 6"/>
          <p:cNvSpPr>
            <a:spLocks noGrp="1" noChangeArrowheads="1"/>
          </p:cNvSpPr>
          <p:nvPr>
            <p:ph type="dt" sz="half" idx="10"/>
          </p:nvPr>
        </p:nvSpPr>
        <p:spPr>
          <a:xfrm>
            <a:off x="0" y="6524625"/>
            <a:ext cx="1625600" cy="304800"/>
          </a:xfrm>
          <a:prstGeom prst="rect">
            <a:avLst/>
          </a:prstGeom>
        </p:spPr>
        <p:txBody>
          <a:bodyPr/>
          <a:lstStyle>
            <a:lvl1pPr>
              <a:defRPr/>
            </a:lvl1pPr>
          </a:lstStyle>
          <a:p>
            <a:pPr>
              <a:defRPr/>
            </a:pPr>
            <a:endParaRPr lang="en-US"/>
          </a:p>
        </p:txBody>
      </p:sp>
      <p:sp>
        <p:nvSpPr>
          <p:cNvPr id="9" name="Rectangle 7"/>
          <p:cNvSpPr>
            <a:spLocks noGrp="1" noChangeArrowheads="1"/>
          </p:cNvSpPr>
          <p:nvPr>
            <p:ph type="sldNum" sz="quarter" idx="11"/>
          </p:nvPr>
        </p:nvSpPr>
        <p:spPr>
          <a:xfrm>
            <a:off x="9652000" y="6519862"/>
            <a:ext cx="2540000" cy="338138"/>
          </a:xfrm>
          <a:prstGeom prst="rect">
            <a:avLst/>
          </a:prstGeom>
        </p:spPr>
        <p:txBody>
          <a:bodyPr/>
          <a:lstStyle>
            <a:lvl1pPr>
              <a:defRPr/>
            </a:lvl1pPr>
          </a:lstStyle>
          <a:p>
            <a:pPr>
              <a:defRPr/>
            </a:pPr>
            <a:fld id="{1170F73D-84EB-4D92-89C5-7AC6F7CEFE64}"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4154515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83708"/>
            <a:ext cx="10515600" cy="469325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txBox="1">
            <a:spLocks/>
          </p:cNvSpPr>
          <p:nvPr/>
        </p:nvSpPr>
        <p:spPr>
          <a:xfrm>
            <a:off x="4038600" y="6438730"/>
            <a:ext cx="4114800" cy="365125"/>
          </a:xfrm>
          <a:prstGeom prst="rect">
            <a:avLst/>
          </a:prstGeom>
        </p:spPr>
        <p:txBody>
          <a:bodyPr/>
          <a:lstStyle>
            <a:defPPr>
              <a:defRPr lang="en-US"/>
            </a:defPPr>
            <a:lvl1pPr marL="0" algn="l" defTabSz="914400" rtl="0" eaLnBrk="1" latinLnBrk="0" hangingPunct="1">
              <a:defRPr sz="1800" kern="1200">
                <a:solidFill>
                  <a:srgbClr val="0070C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a:t>Count On Us</a:t>
            </a:r>
            <a:endParaRPr lang="en-US"/>
          </a:p>
        </p:txBody>
      </p:sp>
      <p:sp>
        <p:nvSpPr>
          <p:cNvPr id="8" name="Slide Number Placeholder 5"/>
          <p:cNvSpPr txBox="1">
            <a:spLocks/>
          </p:cNvSpPr>
          <p:nvPr/>
        </p:nvSpPr>
        <p:spPr>
          <a:xfrm>
            <a:off x="8610600" y="645520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07A41D2-F9B5-4A97-BA9D-D1912B5A07B9}" type="slidenum">
              <a:rPr lang="en-US" smtClean="0">
                <a:latin typeface="+mn-lt"/>
              </a:rPr>
              <a:pPr algn="r"/>
              <a:t>‹#›</a:t>
            </a:fld>
            <a:endParaRPr lang="en-US">
              <a:latin typeface="+mn-lt"/>
            </a:endParaRPr>
          </a:p>
        </p:txBody>
      </p:sp>
      <p:sp>
        <p:nvSpPr>
          <p:cNvPr id="9" name="Rectangle 7"/>
          <p:cNvSpPr>
            <a:spLocks noChangeArrowheads="1"/>
          </p:cNvSpPr>
          <p:nvPr/>
        </p:nvSpPr>
        <p:spPr bwMode="auto">
          <a:xfrm>
            <a:off x="2641041" y="1234379"/>
            <a:ext cx="6794500" cy="74613"/>
          </a:xfrm>
          <a:prstGeom prst="rect">
            <a:avLst/>
          </a:prstGeom>
          <a:gradFill rotWithShape="0">
            <a:gsLst>
              <a:gs pos="0">
                <a:schemeClr val="accent1">
                  <a:gamma/>
                  <a:tint val="0"/>
                  <a:invGamma/>
                </a:schemeClr>
              </a:gs>
              <a:gs pos="50000">
                <a:schemeClr val="accent1"/>
              </a:gs>
              <a:gs pos="100000">
                <a:schemeClr val="accent1">
                  <a:gamma/>
                  <a:tint val="0"/>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sp>
        <p:nvSpPr>
          <p:cNvPr id="10" name="Text Box 9"/>
          <p:cNvSpPr txBox="1">
            <a:spLocks noChangeArrowheads="1"/>
          </p:cNvSpPr>
          <p:nvPr/>
        </p:nvSpPr>
        <p:spPr bwMode="auto">
          <a:xfrm>
            <a:off x="9182705" y="1140377"/>
            <a:ext cx="2667186" cy="253916"/>
          </a:xfrm>
          <a:prstGeom prst="rect">
            <a:avLst/>
          </a:prstGeom>
          <a:noFill/>
          <a:ln w="9525">
            <a:noFill/>
            <a:miter lim="800000"/>
            <a:headEnd/>
            <a:tailEnd/>
          </a:ln>
          <a:effectLst/>
        </p:spPr>
        <p:txBody>
          <a:bodyPr wrap="square">
            <a:spAutoFit/>
          </a:bodyPr>
          <a:lstStyle/>
          <a:p>
            <a:pPr algn="l" eaLnBrk="0" hangingPunct="0">
              <a:defRPr/>
            </a:pPr>
            <a:r>
              <a:rPr lang="en-US" sz="1050" b="1" i="1">
                <a:solidFill>
                  <a:srgbClr val="0066CC"/>
                </a:solidFill>
                <a:latin typeface="+mn-lt"/>
              </a:rPr>
              <a:t>75TH  FORCE</a:t>
            </a:r>
            <a:r>
              <a:rPr lang="en-US" sz="1050" b="1" i="1" baseline="0">
                <a:solidFill>
                  <a:srgbClr val="0066CC"/>
                </a:solidFill>
                <a:latin typeface="+mn-lt"/>
              </a:rPr>
              <a:t> SUPPORT SQUADRON</a:t>
            </a:r>
            <a:endParaRPr lang="en-US" sz="1050" b="1" i="1">
              <a:solidFill>
                <a:srgbClr val="0066CC"/>
              </a:solidFill>
              <a:latin typeface="+mn-lt"/>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7709" y="103516"/>
            <a:ext cx="992182" cy="1118582"/>
          </a:xfrm>
          <a:prstGeom prst="rect">
            <a:avLst/>
          </a:prstGeom>
        </p:spPr>
      </p:pic>
      <p:sp>
        <p:nvSpPr>
          <p:cNvPr id="13" name="Rectangle 8"/>
          <p:cNvSpPr>
            <a:spLocks noChangeArrowheads="1"/>
          </p:cNvSpPr>
          <p:nvPr/>
        </p:nvSpPr>
        <p:spPr bwMode="auto">
          <a:xfrm flipV="1">
            <a:off x="0" y="64008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anchor="ctr"/>
          <a:lstStyle/>
          <a:p>
            <a:pPr algn="ctr">
              <a:defRPr/>
            </a:pPr>
            <a:endParaRPr lang="en-US">
              <a:solidFill>
                <a:srgbClr val="000000"/>
              </a:solidFill>
            </a:endParaRPr>
          </a:p>
        </p:txBody>
      </p:sp>
      <p:pic>
        <p:nvPicPr>
          <p:cNvPr id="5" name="Picture 4" descr="A picture containing clipart&#10;&#10;Description automatically generated">
            <a:extLst>
              <a:ext uri="{FF2B5EF4-FFF2-40B4-BE49-F238E27FC236}">
                <a16:creationId xmlns:a16="http://schemas.microsoft.com/office/drawing/2014/main" id="{08D02D3E-6822-2533-477A-9F24B95C842D}"/>
              </a:ext>
            </a:extLst>
          </p:cNvPr>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7933" y="114168"/>
            <a:ext cx="1180534" cy="1097277"/>
          </a:xfrm>
          <a:prstGeom prst="rect">
            <a:avLst/>
          </a:prstGeom>
        </p:spPr>
      </p:pic>
    </p:spTree>
    <p:extLst>
      <p:ext uri="{BB962C8B-B14F-4D97-AF65-F5344CB8AC3E}">
        <p14:creationId xmlns:p14="http://schemas.microsoft.com/office/powerpoint/2010/main" val="35170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Clr>
          <a:srgbClr val="0000FF"/>
        </a:buClr>
        <a:buSzPct val="120000"/>
        <a:buFont typeface="Wingdings" panose="05000000000000000000" pitchFamily="2" charset="2"/>
        <a:buChar char="§"/>
        <a:defRPr sz="2800" b="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rgbClr val="C00000"/>
        </a:buClr>
        <a:buSzPct val="110000"/>
        <a:buFont typeface="Wingdings" panose="05000000000000000000" pitchFamily="2" charset="2"/>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lumMod val="75000"/>
          </a:schemeClr>
        </a:buClr>
        <a:buFont typeface="Wingdings" panose="05000000000000000000" pitchFamily="2" charset="2"/>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1800" b="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321" name="Rectangle 73"/>
          <p:cNvSpPr>
            <a:spLocks noChangeArrowheads="1"/>
          </p:cNvSpPr>
          <p:nvPr userDrawn="1"/>
        </p:nvSpPr>
        <p:spPr bwMode="auto">
          <a:xfrm flipV="1">
            <a:off x="0" y="64008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lIns="68576" tIns="34288" rIns="68576" bIns="34288" anchor="ctr"/>
          <a:lstStyle/>
          <a:p>
            <a:pPr>
              <a:defRPr/>
            </a:pPr>
            <a:endParaRPr lang="en-US">
              <a:solidFill>
                <a:srgbClr val="000000"/>
              </a:solidFill>
            </a:endParaRPr>
          </a:p>
        </p:txBody>
      </p:sp>
      <p:pic>
        <p:nvPicPr>
          <p:cNvPr id="6" name="Picture 5"/>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304799" y="3657600"/>
            <a:ext cx="2671763" cy="2590800"/>
          </a:xfrm>
          <a:prstGeom prst="rect">
            <a:avLst/>
          </a:prstGeom>
          <a:effectLst>
            <a:softEdge rad="0"/>
          </a:effectLst>
        </p:spPr>
      </p:pic>
      <p:sp>
        <p:nvSpPr>
          <p:cNvPr id="9" name="TextBox 8"/>
          <p:cNvSpPr txBox="1"/>
          <p:nvPr userDrawn="1"/>
        </p:nvSpPr>
        <p:spPr>
          <a:xfrm>
            <a:off x="158337" y="6488668"/>
            <a:ext cx="11988800" cy="369332"/>
          </a:xfrm>
          <a:prstGeom prst="rect">
            <a:avLst/>
          </a:prstGeom>
          <a:noFill/>
        </p:spPr>
        <p:txBody>
          <a:bodyPr wrap="square" rtlCol="0">
            <a:spAutoFit/>
          </a:bodyPr>
          <a:lstStyle/>
          <a:p>
            <a:pPr algn="ctr"/>
            <a:r>
              <a:rPr lang="en-US" i="1">
                <a:solidFill>
                  <a:schemeClr val="accent1">
                    <a:lumMod val="75000"/>
                  </a:schemeClr>
                </a:solidFill>
              </a:rPr>
              <a:t>Adaptive – Innovative - Reliable</a:t>
            </a:r>
          </a:p>
        </p:txBody>
      </p:sp>
      <p:sp>
        <p:nvSpPr>
          <p:cNvPr id="8" name="Rectangle 73"/>
          <p:cNvSpPr>
            <a:spLocks noChangeArrowheads="1"/>
          </p:cNvSpPr>
          <p:nvPr userDrawn="1"/>
        </p:nvSpPr>
        <p:spPr bwMode="auto">
          <a:xfrm flipV="1">
            <a:off x="0" y="1219200"/>
            <a:ext cx="12192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lIns="68576" tIns="34288" rIns="68576" bIns="34288" anchor="ctr"/>
          <a:lstStyle/>
          <a:p>
            <a:pPr>
              <a:defRPr/>
            </a:pPr>
            <a:endParaRPr lang="en-US">
              <a:solidFill>
                <a:srgbClr val="000000"/>
              </a:solidFill>
            </a:endParaRPr>
          </a:p>
        </p:txBody>
      </p:sp>
      <p:sp>
        <p:nvSpPr>
          <p:cNvPr id="10" name="TextBox 9"/>
          <p:cNvSpPr txBox="1"/>
          <p:nvPr userDrawn="1"/>
        </p:nvSpPr>
        <p:spPr>
          <a:xfrm>
            <a:off x="-1" y="6581001"/>
            <a:ext cx="3229337" cy="276999"/>
          </a:xfrm>
          <a:prstGeom prst="rect">
            <a:avLst/>
          </a:prstGeom>
          <a:noFill/>
        </p:spPr>
        <p:txBody>
          <a:bodyPr wrap="square" rtlCol="0">
            <a:spAutoFit/>
          </a:bodyPr>
          <a:lstStyle/>
          <a:p>
            <a:pPr algn="l" fontAlgn="auto">
              <a:spcBef>
                <a:spcPts val="0"/>
              </a:spcBef>
              <a:spcAft>
                <a:spcPts val="0"/>
              </a:spcAft>
            </a:pPr>
            <a:r>
              <a:rPr lang="en-US" sz="1200" b="1">
                <a:solidFill>
                  <a:srgbClr val="00B050"/>
                </a:solidFill>
                <a:latin typeface="Arial"/>
              </a:rPr>
              <a:t>UNCLASSIFIED</a:t>
            </a:r>
          </a:p>
        </p:txBody>
      </p:sp>
    </p:spTree>
    <p:extLst>
      <p:ext uri="{BB962C8B-B14F-4D97-AF65-F5344CB8AC3E}">
        <p14:creationId xmlns:p14="http://schemas.microsoft.com/office/powerpoint/2010/main" val="326046295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ctr"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42880" algn="l" rtl="0" fontAlgn="base">
        <a:lnSpc>
          <a:spcPct val="85000"/>
        </a:lnSpc>
        <a:spcBef>
          <a:spcPct val="0"/>
        </a:spcBef>
        <a:spcAft>
          <a:spcPct val="0"/>
        </a:spcAft>
        <a:defRPr sz="2700" b="1">
          <a:solidFill>
            <a:schemeClr val="tx2"/>
          </a:solidFill>
          <a:latin typeface="Arial" charset="0"/>
        </a:defRPr>
      </a:lvl6pPr>
      <a:lvl7pPr marL="685759" algn="l" rtl="0" fontAlgn="base">
        <a:lnSpc>
          <a:spcPct val="85000"/>
        </a:lnSpc>
        <a:spcBef>
          <a:spcPct val="0"/>
        </a:spcBef>
        <a:spcAft>
          <a:spcPct val="0"/>
        </a:spcAft>
        <a:defRPr sz="2700" b="1">
          <a:solidFill>
            <a:schemeClr val="tx2"/>
          </a:solidFill>
          <a:latin typeface="Arial" charset="0"/>
        </a:defRPr>
      </a:lvl7pPr>
      <a:lvl8pPr marL="1028639" algn="l" rtl="0" fontAlgn="base">
        <a:lnSpc>
          <a:spcPct val="85000"/>
        </a:lnSpc>
        <a:spcBef>
          <a:spcPct val="0"/>
        </a:spcBef>
        <a:spcAft>
          <a:spcPct val="0"/>
        </a:spcAft>
        <a:defRPr sz="2700" b="1">
          <a:solidFill>
            <a:schemeClr val="tx2"/>
          </a:solidFill>
          <a:latin typeface="Arial" charset="0"/>
        </a:defRPr>
      </a:lvl8pPr>
      <a:lvl9pPr marL="1371518" algn="l" rtl="0" fontAlgn="base">
        <a:lnSpc>
          <a:spcPct val="85000"/>
        </a:lnSpc>
        <a:spcBef>
          <a:spcPct val="0"/>
        </a:spcBef>
        <a:spcAft>
          <a:spcPct val="0"/>
        </a:spcAft>
        <a:defRPr sz="2700" b="1">
          <a:solidFill>
            <a:schemeClr val="tx2"/>
          </a:solidFill>
          <a:latin typeface="Arial" charset="0"/>
        </a:defRPr>
      </a:lvl9pPr>
    </p:titleStyle>
    <p:bodyStyle>
      <a:lvl1pPr marL="167879" indent="-167879" algn="l" rtl="0" eaLnBrk="0" fontAlgn="base" hangingPunct="0">
        <a:lnSpc>
          <a:spcPct val="90000"/>
        </a:lnSpc>
        <a:spcBef>
          <a:spcPct val="20000"/>
        </a:spcBef>
        <a:spcAft>
          <a:spcPct val="0"/>
        </a:spcAft>
        <a:buClr>
          <a:schemeClr val="accent1"/>
        </a:buClr>
        <a:buSzPct val="75000"/>
        <a:buFont typeface="Wingdings" pitchFamily="2" charset="2"/>
        <a:buChar char="n"/>
        <a:defRPr sz="1950" b="1">
          <a:solidFill>
            <a:schemeClr val="tx1"/>
          </a:solidFill>
          <a:latin typeface="+mn-lt"/>
          <a:ea typeface="+mn-ea"/>
          <a:cs typeface="+mn-cs"/>
        </a:defRPr>
      </a:lvl1pPr>
      <a:lvl2pPr marL="506016" indent="-170260" algn="l" rtl="0" eaLnBrk="0" fontAlgn="base" hangingPunct="0">
        <a:lnSpc>
          <a:spcPct val="90000"/>
        </a:lnSpc>
        <a:spcBef>
          <a:spcPct val="20000"/>
        </a:spcBef>
        <a:spcAft>
          <a:spcPct val="0"/>
        </a:spcAft>
        <a:buClr>
          <a:schemeClr val="accent2"/>
        </a:buClr>
        <a:buSzPct val="70000"/>
        <a:buFont typeface="Wingdings" pitchFamily="2" charset="2"/>
        <a:buChar char="n"/>
        <a:defRPr sz="1800" b="1">
          <a:solidFill>
            <a:schemeClr val="tx1"/>
          </a:solidFill>
          <a:latin typeface="+mn-lt"/>
        </a:defRPr>
      </a:lvl2pPr>
      <a:lvl3pPr marL="728663" indent="-89297" algn="l" rtl="0" eaLnBrk="0" fontAlgn="base" hangingPunct="0">
        <a:lnSpc>
          <a:spcPct val="90000"/>
        </a:lnSpc>
        <a:spcBef>
          <a:spcPct val="20000"/>
        </a:spcBef>
        <a:spcAft>
          <a:spcPct val="0"/>
        </a:spcAft>
        <a:buClr>
          <a:schemeClr val="tx2"/>
        </a:buClr>
        <a:buChar char="•"/>
        <a:defRPr sz="1500" b="1">
          <a:solidFill>
            <a:schemeClr val="tx1"/>
          </a:solidFill>
          <a:latin typeface="+mn-lt"/>
        </a:defRPr>
      </a:lvl3pPr>
      <a:lvl4pPr marL="1158479" indent="-129779" algn="l" rtl="0" eaLnBrk="0" fontAlgn="base" hangingPunct="0">
        <a:lnSpc>
          <a:spcPct val="90000"/>
        </a:lnSpc>
        <a:spcBef>
          <a:spcPct val="20000"/>
        </a:spcBef>
        <a:spcAft>
          <a:spcPct val="0"/>
        </a:spcAft>
        <a:buClr>
          <a:schemeClr val="hlink"/>
        </a:buClr>
        <a:buChar char="•"/>
        <a:defRPr sz="1500" b="1">
          <a:solidFill>
            <a:schemeClr val="tx1"/>
          </a:solidFill>
          <a:latin typeface="+mn-lt"/>
        </a:defRPr>
      </a:lvl4pPr>
      <a:lvl5pPr marL="1458516" indent="-86916" algn="l" rtl="0" eaLnBrk="0" fontAlgn="base" hangingPunct="0">
        <a:lnSpc>
          <a:spcPct val="90000"/>
        </a:lnSpc>
        <a:spcBef>
          <a:spcPct val="20000"/>
        </a:spcBef>
        <a:spcAft>
          <a:spcPct val="0"/>
        </a:spcAft>
        <a:buClr>
          <a:schemeClr val="tx1"/>
        </a:buClr>
        <a:buSzPct val="85000"/>
        <a:buChar char="•"/>
        <a:defRPr sz="1500" b="1">
          <a:solidFill>
            <a:schemeClr val="tx1"/>
          </a:solidFill>
          <a:latin typeface="+mn-lt"/>
        </a:defRPr>
      </a:lvl5pPr>
      <a:lvl6pPr marL="1802498" indent="-88101" algn="l" rtl="0" fontAlgn="base">
        <a:lnSpc>
          <a:spcPct val="90000"/>
        </a:lnSpc>
        <a:spcBef>
          <a:spcPct val="20000"/>
        </a:spcBef>
        <a:spcAft>
          <a:spcPct val="0"/>
        </a:spcAft>
        <a:buClr>
          <a:schemeClr val="tx1"/>
        </a:buClr>
        <a:buSzPct val="85000"/>
        <a:buChar char="•"/>
        <a:defRPr sz="1500" b="1">
          <a:solidFill>
            <a:schemeClr val="tx1"/>
          </a:solidFill>
          <a:latin typeface="+mn-lt"/>
        </a:defRPr>
      </a:lvl6pPr>
      <a:lvl7pPr marL="2145378" indent="-88101" algn="l" rtl="0" fontAlgn="base">
        <a:lnSpc>
          <a:spcPct val="90000"/>
        </a:lnSpc>
        <a:spcBef>
          <a:spcPct val="20000"/>
        </a:spcBef>
        <a:spcAft>
          <a:spcPct val="0"/>
        </a:spcAft>
        <a:buClr>
          <a:schemeClr val="tx1"/>
        </a:buClr>
        <a:buSzPct val="85000"/>
        <a:buChar char="•"/>
        <a:defRPr sz="1500" b="1">
          <a:solidFill>
            <a:schemeClr val="tx1"/>
          </a:solidFill>
          <a:latin typeface="+mn-lt"/>
        </a:defRPr>
      </a:lvl7pPr>
      <a:lvl8pPr marL="2488256" indent="-88101" algn="l" rtl="0" fontAlgn="base">
        <a:lnSpc>
          <a:spcPct val="90000"/>
        </a:lnSpc>
        <a:spcBef>
          <a:spcPct val="20000"/>
        </a:spcBef>
        <a:spcAft>
          <a:spcPct val="0"/>
        </a:spcAft>
        <a:buClr>
          <a:schemeClr val="tx1"/>
        </a:buClr>
        <a:buSzPct val="85000"/>
        <a:buChar char="•"/>
        <a:defRPr sz="1500" b="1">
          <a:solidFill>
            <a:schemeClr val="tx1"/>
          </a:solidFill>
          <a:latin typeface="+mn-lt"/>
        </a:defRPr>
      </a:lvl8pPr>
      <a:lvl9pPr marL="2831136" indent="-88101" algn="l" rtl="0" fontAlgn="base">
        <a:lnSpc>
          <a:spcPct val="90000"/>
        </a:lnSpc>
        <a:spcBef>
          <a:spcPct val="20000"/>
        </a:spcBef>
        <a:spcAft>
          <a:spcPct val="0"/>
        </a:spcAft>
        <a:buClr>
          <a:schemeClr val="tx1"/>
        </a:buClr>
        <a:buSzPct val="85000"/>
        <a:buChar char="•"/>
        <a:defRPr sz="1500" b="1">
          <a:solidFill>
            <a:schemeClr val="tx1"/>
          </a:solidFill>
          <a:latin typeface="+mn-lt"/>
        </a:defRPr>
      </a:lvl9pPr>
    </p:bodyStyle>
    <p:otherStyle>
      <a:defPPr>
        <a:defRPr lang="en-US"/>
      </a:defPPr>
      <a:lvl1pPr marL="0" algn="l" defTabSz="685759" rtl="0" eaLnBrk="1" latinLnBrk="0" hangingPunct="1">
        <a:defRPr sz="1350" kern="1200">
          <a:solidFill>
            <a:schemeClr val="tx1"/>
          </a:solidFill>
          <a:latin typeface="+mn-lt"/>
          <a:ea typeface="+mn-ea"/>
          <a:cs typeface="+mn-cs"/>
        </a:defRPr>
      </a:lvl1pPr>
      <a:lvl2pPr marL="342880" algn="l" defTabSz="685759" rtl="0" eaLnBrk="1" latinLnBrk="0" hangingPunct="1">
        <a:defRPr sz="1350" kern="1200">
          <a:solidFill>
            <a:schemeClr val="tx1"/>
          </a:solidFill>
          <a:latin typeface="+mn-lt"/>
          <a:ea typeface="+mn-ea"/>
          <a:cs typeface="+mn-cs"/>
        </a:defRPr>
      </a:lvl2pPr>
      <a:lvl3pPr marL="685759" algn="l" defTabSz="685759" rtl="0" eaLnBrk="1" latinLnBrk="0" hangingPunct="1">
        <a:defRPr sz="1350" kern="1200">
          <a:solidFill>
            <a:schemeClr val="tx1"/>
          </a:solidFill>
          <a:latin typeface="+mn-lt"/>
          <a:ea typeface="+mn-ea"/>
          <a:cs typeface="+mn-cs"/>
        </a:defRPr>
      </a:lvl3pPr>
      <a:lvl4pPr marL="1028639" algn="l" defTabSz="685759" rtl="0" eaLnBrk="1" latinLnBrk="0" hangingPunct="1">
        <a:defRPr sz="1350" kern="1200">
          <a:solidFill>
            <a:schemeClr val="tx1"/>
          </a:solidFill>
          <a:latin typeface="+mn-lt"/>
          <a:ea typeface="+mn-ea"/>
          <a:cs typeface="+mn-cs"/>
        </a:defRPr>
      </a:lvl4pPr>
      <a:lvl5pPr marL="1371518" algn="l" defTabSz="685759" rtl="0" eaLnBrk="1" latinLnBrk="0" hangingPunct="1">
        <a:defRPr sz="1350" kern="1200">
          <a:solidFill>
            <a:schemeClr val="tx1"/>
          </a:solidFill>
          <a:latin typeface="+mn-lt"/>
          <a:ea typeface="+mn-ea"/>
          <a:cs typeface="+mn-cs"/>
        </a:defRPr>
      </a:lvl5pPr>
      <a:lvl6pPr marL="1714397" algn="l" defTabSz="685759" rtl="0" eaLnBrk="1" latinLnBrk="0" hangingPunct="1">
        <a:defRPr sz="1350" kern="1200">
          <a:solidFill>
            <a:schemeClr val="tx1"/>
          </a:solidFill>
          <a:latin typeface="+mn-lt"/>
          <a:ea typeface="+mn-ea"/>
          <a:cs typeface="+mn-cs"/>
        </a:defRPr>
      </a:lvl6pPr>
      <a:lvl7pPr marL="2057276" algn="l" defTabSz="685759" rtl="0" eaLnBrk="1" latinLnBrk="0" hangingPunct="1">
        <a:defRPr sz="1350" kern="1200">
          <a:solidFill>
            <a:schemeClr val="tx1"/>
          </a:solidFill>
          <a:latin typeface="+mn-lt"/>
          <a:ea typeface="+mn-ea"/>
          <a:cs typeface="+mn-cs"/>
        </a:defRPr>
      </a:lvl7pPr>
      <a:lvl8pPr marL="2400156" algn="l" defTabSz="685759" rtl="0" eaLnBrk="1" latinLnBrk="0" hangingPunct="1">
        <a:defRPr sz="1350" kern="1200">
          <a:solidFill>
            <a:schemeClr val="tx1"/>
          </a:solidFill>
          <a:latin typeface="+mn-lt"/>
          <a:ea typeface="+mn-ea"/>
          <a:cs typeface="+mn-cs"/>
        </a:defRPr>
      </a:lvl8pPr>
      <a:lvl9pPr marL="2743036" algn="l" defTabSz="68575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00" name="Rectangle 4"/>
          <p:cNvSpPr>
            <a:spLocks noGrp="1" noChangeArrowheads="1"/>
          </p:cNvSpPr>
          <p:nvPr>
            <p:ph type="sldNum" sz="quarter" idx="4"/>
          </p:nvPr>
        </p:nvSpPr>
        <p:spPr bwMode="auto">
          <a:xfrm>
            <a:off x="9347200" y="651986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088E16BE-9852-4E3D-BD06-F160B18C30C6}" type="slidenum">
              <a:rPr lang="en-US"/>
              <a:pPr>
                <a:defRPr/>
              </a:pPr>
              <a:t>‹#›</a:t>
            </a:fld>
            <a:endParaRPr lang="en-US"/>
          </a:p>
        </p:txBody>
      </p:sp>
      <p:sp>
        <p:nvSpPr>
          <p:cNvPr id="2051" name="Rectangle 13"/>
          <p:cNvSpPr>
            <a:spLocks noGrp="1" noChangeArrowheads="1"/>
          </p:cNvSpPr>
          <p:nvPr>
            <p:ph type="title"/>
          </p:nvPr>
        </p:nvSpPr>
        <p:spPr bwMode="auto">
          <a:xfrm>
            <a:off x="2364511" y="76200"/>
            <a:ext cx="7578821"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719" name="Line 23"/>
          <p:cNvSpPr>
            <a:spLocks noChangeShapeType="1"/>
          </p:cNvSpPr>
          <p:nvPr userDrawn="1"/>
        </p:nvSpPr>
        <p:spPr bwMode="auto">
          <a:xfrm>
            <a:off x="0" y="1079500"/>
            <a:ext cx="11176000" cy="0"/>
          </a:xfrm>
          <a:prstGeom prst="line">
            <a:avLst/>
          </a:prstGeom>
          <a:noFill/>
          <a:ln w="57150">
            <a:solidFill>
              <a:srgbClr val="000099"/>
            </a:solidFill>
            <a:round/>
            <a:headEnd/>
            <a:tailEnd/>
          </a:ln>
          <a:effectLst/>
        </p:spPr>
        <p:txBody>
          <a:bodyPr wrap="none" anchor="ctr"/>
          <a:lstStyle/>
          <a:p>
            <a:pPr>
              <a:defRPr/>
            </a:pPr>
            <a:endParaRPr lang="en-US" sz="1800"/>
          </a:p>
        </p:txBody>
      </p:sp>
      <p:sp>
        <p:nvSpPr>
          <p:cNvPr id="2054" name="Rectangle 3"/>
          <p:cNvSpPr>
            <a:spLocks noGrp="1" noChangeArrowheads="1"/>
          </p:cNvSpPr>
          <p:nvPr>
            <p:ph type="body" idx="1"/>
          </p:nvPr>
        </p:nvSpPr>
        <p:spPr bwMode="auto">
          <a:xfrm>
            <a:off x="508000" y="1216025"/>
            <a:ext cx="11379200" cy="5221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6" descr="afsym"/>
          <p:cNvPicPr>
            <a:picLocks noChangeAspect="1" noChangeArrowheads="1"/>
          </p:cNvPicPr>
          <p:nvPr userDrawn="1"/>
        </p:nvPicPr>
        <p:blipFill>
          <a:blip r:embed="rId7" cstate="print"/>
          <a:srcRect b="30769"/>
          <a:stretch>
            <a:fillRect/>
          </a:stretch>
        </p:blipFill>
        <p:spPr bwMode="auto">
          <a:xfrm>
            <a:off x="0" y="101604"/>
            <a:ext cx="1524000" cy="762000"/>
          </a:xfrm>
          <a:prstGeom prst="rect">
            <a:avLst/>
          </a:prstGeom>
          <a:noFill/>
        </p:spPr>
      </p:pic>
      <p:sp>
        <p:nvSpPr>
          <p:cNvPr id="11" name="WordArt 17"/>
          <p:cNvSpPr>
            <a:spLocks noChangeArrowheads="1" noChangeShapeType="1" noTextEdit="1"/>
          </p:cNvSpPr>
          <p:nvPr userDrawn="1"/>
        </p:nvSpPr>
        <p:spPr bwMode="auto">
          <a:xfrm>
            <a:off x="11177676" y="982179"/>
            <a:ext cx="1016000" cy="166687"/>
          </a:xfrm>
          <a:prstGeom prst="rect">
            <a:avLst/>
          </a:prstGeom>
          <a:noFill/>
        </p:spPr>
        <p:txBody>
          <a:bodyPr wrap="none" fromWordArt="1">
            <a:prstTxWarp prst="textPlain">
              <a:avLst>
                <a:gd name="adj" fmla="val 50625"/>
              </a:avLst>
            </a:prstTxWarp>
          </a:bodyPr>
          <a:lstStyle/>
          <a:p>
            <a:pPr>
              <a:buNone/>
            </a:pPr>
            <a:r>
              <a:rPr lang="en-US" sz="3600" i="0" kern="10">
                <a:ln w="19050">
                  <a:noFill/>
                  <a:round/>
                  <a:headEnd/>
                  <a:tailEnd/>
                </a:ln>
                <a:solidFill>
                  <a:srgbClr val="000099"/>
                </a:solidFill>
                <a:effectLst/>
                <a:latin typeface="Arial Black"/>
              </a:rPr>
              <a:t>412 TW</a:t>
            </a: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71333" y="176280"/>
            <a:ext cx="1215867" cy="612648"/>
          </a:xfrm>
          <a:prstGeom prst="rect">
            <a:avLst/>
          </a:prstGeom>
        </p:spPr>
      </p:pic>
    </p:spTree>
    <p:extLst>
      <p:ext uri="{BB962C8B-B14F-4D97-AF65-F5344CB8AC3E}">
        <p14:creationId xmlns:p14="http://schemas.microsoft.com/office/powerpoint/2010/main" val="24275683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r" rtl="0" eaLnBrk="0" fontAlgn="base" hangingPunct="0">
        <a:spcBef>
          <a:spcPct val="0"/>
        </a:spcBef>
        <a:spcAft>
          <a:spcPct val="0"/>
        </a:spcAft>
        <a:defRPr sz="3600" b="1">
          <a:solidFill>
            <a:schemeClr val="tx2"/>
          </a:solidFill>
          <a:latin typeface="+mj-lt"/>
          <a:ea typeface="+mj-ea"/>
          <a:cs typeface="+mj-cs"/>
        </a:defRPr>
      </a:lvl1pPr>
      <a:lvl2pPr algn="r" rtl="0" eaLnBrk="0" fontAlgn="base" hangingPunct="0">
        <a:spcBef>
          <a:spcPct val="0"/>
        </a:spcBef>
        <a:spcAft>
          <a:spcPct val="0"/>
        </a:spcAft>
        <a:defRPr sz="3600" b="1">
          <a:solidFill>
            <a:schemeClr val="tx2"/>
          </a:solidFill>
          <a:latin typeface="Arial" charset="0"/>
        </a:defRPr>
      </a:lvl2pPr>
      <a:lvl3pPr algn="r" rtl="0" eaLnBrk="0" fontAlgn="base" hangingPunct="0">
        <a:spcBef>
          <a:spcPct val="0"/>
        </a:spcBef>
        <a:spcAft>
          <a:spcPct val="0"/>
        </a:spcAft>
        <a:defRPr sz="3600" b="1">
          <a:solidFill>
            <a:schemeClr val="tx2"/>
          </a:solidFill>
          <a:latin typeface="Arial" charset="0"/>
        </a:defRPr>
      </a:lvl3pPr>
      <a:lvl4pPr algn="r" rtl="0" eaLnBrk="0" fontAlgn="base" hangingPunct="0">
        <a:spcBef>
          <a:spcPct val="0"/>
        </a:spcBef>
        <a:spcAft>
          <a:spcPct val="0"/>
        </a:spcAft>
        <a:defRPr sz="3600" b="1">
          <a:solidFill>
            <a:schemeClr val="tx2"/>
          </a:solidFill>
          <a:latin typeface="Arial" charset="0"/>
        </a:defRPr>
      </a:lvl4pPr>
      <a:lvl5pPr algn="r" rtl="0" eaLnBrk="0" fontAlgn="base" hangingPunct="0">
        <a:spcBef>
          <a:spcPct val="0"/>
        </a:spcBef>
        <a:spcAft>
          <a:spcPct val="0"/>
        </a:spcAft>
        <a:defRPr sz="3600" b="1">
          <a:solidFill>
            <a:schemeClr val="tx2"/>
          </a:solidFill>
          <a:latin typeface="Arial" charset="0"/>
        </a:defRPr>
      </a:lvl5pPr>
      <a:lvl6pPr marL="457200" algn="r" rtl="0" fontAlgn="base">
        <a:spcBef>
          <a:spcPct val="0"/>
        </a:spcBef>
        <a:spcAft>
          <a:spcPct val="0"/>
        </a:spcAft>
        <a:defRPr sz="3600" b="1">
          <a:solidFill>
            <a:schemeClr val="tx2"/>
          </a:solidFill>
          <a:latin typeface="Arial" charset="0"/>
        </a:defRPr>
      </a:lvl6pPr>
      <a:lvl7pPr marL="914400" algn="r" rtl="0" fontAlgn="base">
        <a:spcBef>
          <a:spcPct val="0"/>
        </a:spcBef>
        <a:spcAft>
          <a:spcPct val="0"/>
        </a:spcAft>
        <a:defRPr sz="3600" b="1">
          <a:solidFill>
            <a:schemeClr val="tx2"/>
          </a:solidFill>
          <a:latin typeface="Arial" charset="0"/>
        </a:defRPr>
      </a:lvl7pPr>
      <a:lvl8pPr marL="1371600" algn="r" rtl="0" fontAlgn="base">
        <a:spcBef>
          <a:spcPct val="0"/>
        </a:spcBef>
        <a:spcAft>
          <a:spcPct val="0"/>
        </a:spcAft>
        <a:defRPr sz="3600" b="1">
          <a:solidFill>
            <a:schemeClr val="tx2"/>
          </a:solidFill>
          <a:latin typeface="Arial" charset="0"/>
        </a:defRPr>
      </a:lvl8pPr>
      <a:lvl9pPr marL="1828800" algn="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q=mailto%3A75FSS.Private.Orgs%40us.af.mi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ohanne.bercher.1@us.af.mi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75FSS.SMW.Requests@us.af.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75FSS.Private.Orgs@us.af.mi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google.com/url?q=mailto%3A75FSS.Private.Orgs%40us.af.mi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75FSS.Private.Orgs@us.af.m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1950" y="1984788"/>
            <a:ext cx="7465796" cy="811152"/>
          </a:xfrm>
        </p:spPr>
        <p:txBody>
          <a:bodyPr lIns="91440" tIns="45720" rIns="91440" bIns="45720" anchor="t"/>
          <a:lstStyle/>
          <a:p>
            <a:r>
              <a:rPr lang="en-US" dirty="0">
                <a:solidFill>
                  <a:srgbClr val="150D79"/>
                </a:solidFill>
                <a:latin typeface="Arial"/>
                <a:cs typeface="Arial"/>
              </a:rPr>
              <a:t>Private Organizations (PO)</a:t>
            </a:r>
            <a:br>
              <a:rPr lang="en-US" dirty="0">
                <a:solidFill>
                  <a:srgbClr val="150D79"/>
                </a:solidFill>
                <a:latin typeface="Arial"/>
                <a:cs typeface="Arial"/>
              </a:rPr>
            </a:br>
            <a:br>
              <a:rPr lang="en-US" dirty="0">
                <a:solidFill>
                  <a:srgbClr val="150D79"/>
                </a:solidFill>
                <a:latin typeface="Arial"/>
                <a:cs typeface="Arial"/>
              </a:rPr>
            </a:br>
            <a:r>
              <a:rPr lang="en-US" sz="3200" dirty="0">
                <a:solidFill>
                  <a:srgbClr val="150D79"/>
                </a:solidFill>
                <a:latin typeface="Arial"/>
                <a:cs typeface="Arial"/>
              </a:rPr>
              <a:t>Rules, Regulations and Best Practices</a:t>
            </a:r>
            <a:endParaRPr lang="en-US" dirty="0">
              <a:solidFill>
                <a:srgbClr val="150D79"/>
              </a:solidFill>
              <a:latin typeface="Arial"/>
              <a:cs typeface="Arial"/>
            </a:endParaRPr>
          </a:p>
        </p:txBody>
      </p:sp>
      <p:sp>
        <p:nvSpPr>
          <p:cNvPr id="4" name="TextBox 3"/>
          <p:cNvSpPr txBox="1"/>
          <p:nvPr/>
        </p:nvSpPr>
        <p:spPr>
          <a:xfrm>
            <a:off x="7904848" y="4873212"/>
            <a:ext cx="4178808" cy="1569660"/>
          </a:xfrm>
          <a:prstGeom prst="rect">
            <a:avLst/>
          </a:prstGeom>
          <a:noFill/>
        </p:spPr>
        <p:txBody>
          <a:bodyPr wrap="square" lIns="91440" tIns="45720" rIns="91440" bIns="45720" rtlCol="0" anchor="t">
            <a:spAutoFit/>
          </a:bodyPr>
          <a:lstStyle/>
          <a:p>
            <a:pPr algn="r"/>
            <a:r>
              <a:rPr lang="en-US" sz="2400" b="1" dirty="0">
                <a:latin typeface="Arial"/>
                <a:cs typeface="Arial"/>
              </a:rPr>
              <a:t>Karlie Johnson</a:t>
            </a:r>
          </a:p>
          <a:p>
            <a:pPr algn="r"/>
            <a:r>
              <a:rPr lang="en-US" sz="2400" b="1" dirty="0">
                <a:latin typeface="Arial"/>
                <a:cs typeface="Arial"/>
              </a:rPr>
              <a:t>75 FSS/FSRB</a:t>
            </a:r>
          </a:p>
          <a:p>
            <a:pPr algn="r"/>
            <a:r>
              <a:rPr lang="en-US" sz="2400" b="1" dirty="0">
                <a:latin typeface="Arial"/>
                <a:cs typeface="Arial"/>
              </a:rPr>
              <a:t>21 Apr 26</a:t>
            </a:r>
          </a:p>
          <a:p>
            <a:pPr algn="r"/>
            <a:r>
              <a:rPr lang="en-US" sz="2400" b="1" dirty="0">
                <a:latin typeface="Arial"/>
                <a:cs typeface="Arial"/>
              </a:rPr>
              <a:t>IAW DAFI 34-106</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2" y="1404362"/>
            <a:ext cx="4119282" cy="4644060"/>
          </a:xfrm>
          <a:prstGeom prst="rect">
            <a:avLst/>
          </a:prstGeom>
        </p:spPr>
      </p:pic>
      <p:sp>
        <p:nvSpPr>
          <p:cNvPr id="6" name="TextBox 5"/>
          <p:cNvSpPr txBox="1"/>
          <p:nvPr/>
        </p:nvSpPr>
        <p:spPr>
          <a:xfrm>
            <a:off x="2176272" y="356616"/>
            <a:ext cx="8202168" cy="769441"/>
          </a:xfrm>
          <a:prstGeom prst="rect">
            <a:avLst/>
          </a:prstGeom>
          <a:noFill/>
        </p:spPr>
        <p:txBody>
          <a:bodyPr wrap="square" rtlCol="0">
            <a:spAutoFit/>
          </a:bodyPr>
          <a:lstStyle/>
          <a:p>
            <a:r>
              <a:rPr lang="en-US" sz="4400" b="1" i="1">
                <a:solidFill>
                  <a:srgbClr val="010485"/>
                </a:solidFill>
                <a:latin typeface="Arial" panose="020B0604020202020204" pitchFamily="34" charset="0"/>
                <a:cs typeface="Arial" panose="020B0604020202020204" pitchFamily="34" charset="0"/>
              </a:rPr>
              <a:t>75th Force Support Squadron</a:t>
            </a:r>
          </a:p>
        </p:txBody>
      </p:sp>
    </p:spTree>
    <p:extLst>
      <p:ext uri="{BB962C8B-B14F-4D97-AF65-F5344CB8AC3E}">
        <p14:creationId xmlns:p14="http://schemas.microsoft.com/office/powerpoint/2010/main" val="3806966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4CFF6-3E19-4F3E-6036-7CA230504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4E85BD-90F9-D00A-C5ED-3F445CCD6175}"/>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Annual Recertification Process</a:t>
            </a:r>
          </a:p>
        </p:txBody>
      </p:sp>
      <p:sp>
        <p:nvSpPr>
          <p:cNvPr id="5" name="Content Placeholder 4">
            <a:extLst>
              <a:ext uri="{FF2B5EF4-FFF2-40B4-BE49-F238E27FC236}">
                <a16:creationId xmlns:a16="http://schemas.microsoft.com/office/drawing/2014/main" id="{5BEB2740-147D-B0FE-AB4D-17F500B4553D}"/>
              </a:ext>
            </a:extLst>
          </p:cNvPr>
          <p:cNvSpPr>
            <a:spLocks noGrp="1"/>
          </p:cNvSpPr>
          <p:nvPr>
            <p:ph idx="1"/>
          </p:nvPr>
        </p:nvSpPr>
        <p:spPr>
          <a:xfrm>
            <a:off x="756938" y="1340762"/>
            <a:ext cx="10678124" cy="5046535"/>
          </a:xfrm>
        </p:spPr>
        <p:txBody>
          <a:bodyPr vert="horz" lIns="91440" tIns="45720" rIns="91440" bIns="45720" rtlCol="0" anchor="t">
            <a:normAutofit fontScale="62500" lnSpcReduction="20000"/>
          </a:bodyPr>
          <a:lstStyle/>
          <a:p>
            <a:pPr marL="0" indent="0">
              <a:buClrTx/>
              <a:buNone/>
            </a:pPr>
            <a:r>
              <a:rPr lang="en-US" b="1" dirty="0"/>
              <a:t>Why the Change? (Starting in 2026)</a:t>
            </a:r>
          </a:p>
          <a:p>
            <a:pPr>
              <a:buClrTx/>
              <a:buFont typeface="Arial" panose="020B0604020202020204" pitchFamily="34" charset="0"/>
              <a:buChar char="•"/>
            </a:pPr>
            <a:r>
              <a:rPr lang="en-US" dirty="0"/>
              <a:t>The recertification cycle is moving to July/August to align with the MSG/CC Change of Command. This creates a more sustainable process by:</a:t>
            </a:r>
          </a:p>
          <a:p>
            <a:pPr lvl="1">
              <a:buClrTx/>
              <a:buFont typeface="Arial" panose="020B0604020202020204" pitchFamily="34" charset="0"/>
              <a:buChar char="•"/>
            </a:pPr>
            <a:r>
              <a:rPr lang="en-US" dirty="0"/>
              <a:t>Preventing the administrative delays caused by processing 30+ packages in a short Jan/Feb window.</a:t>
            </a:r>
          </a:p>
          <a:p>
            <a:pPr lvl="1">
              <a:buClrTx/>
              <a:buFont typeface="Arial" panose="020B0604020202020204" pitchFamily="34" charset="0"/>
              <a:buChar char="•"/>
            </a:pPr>
            <a:r>
              <a:rPr lang="en-US" dirty="0"/>
              <a:t>Ensuring certifications are valid through the Airshow season, avoiding a rush to participate.</a:t>
            </a:r>
          </a:p>
          <a:p>
            <a:pPr marL="0" indent="0">
              <a:buClrTx/>
              <a:buNone/>
            </a:pPr>
            <a:r>
              <a:rPr lang="en-US" b="1" dirty="0"/>
              <a:t>New Recertification Timeline</a:t>
            </a:r>
          </a:p>
          <a:p>
            <a:pPr>
              <a:buClrTx/>
              <a:buFont typeface="Arial" panose="020B0604020202020204" pitchFamily="34" charset="0"/>
              <a:buChar char="•"/>
            </a:pPr>
            <a:r>
              <a:rPr lang="en-US" dirty="0"/>
              <a:t>Phase 1: Submission Window (1 Jan – 31 Mar)</a:t>
            </a:r>
          </a:p>
          <a:p>
            <a:pPr lvl="1">
              <a:buClrTx/>
              <a:buFont typeface="Arial" panose="020B0604020202020204" pitchFamily="34" charset="0"/>
              <a:buChar char="•"/>
            </a:pPr>
            <a:r>
              <a:rPr lang="en-US" dirty="0"/>
              <a:t>All POs must submit complete recertification packages. We process packages in the order they are received, so submitting early is highly encouraged.</a:t>
            </a:r>
          </a:p>
          <a:p>
            <a:pPr>
              <a:buClrTx/>
              <a:buFont typeface="Arial" panose="020B0604020202020204" pitchFamily="34" charset="0"/>
              <a:buChar char="•"/>
            </a:pPr>
            <a:r>
              <a:rPr lang="en-US" dirty="0"/>
              <a:t>Phase 2: Review &amp; Correction Period (1 Apr – 31 May)</a:t>
            </a:r>
          </a:p>
          <a:p>
            <a:pPr lvl="1">
              <a:buClrTx/>
              <a:buFont typeface="Arial" panose="020B0604020202020204" pitchFamily="34" charset="0"/>
              <a:buChar char="•"/>
            </a:pPr>
            <a:r>
              <a:rPr lang="en-US" dirty="0"/>
              <a:t>FSS and JA will review packages and coordinate with POs on any required corrections.</a:t>
            </a:r>
          </a:p>
          <a:p>
            <a:pPr>
              <a:buClrTx/>
              <a:buFont typeface="Arial" panose="020B0604020202020204" pitchFamily="34" charset="0"/>
              <a:buChar char="•"/>
            </a:pPr>
            <a:r>
              <a:rPr lang="en-US" dirty="0"/>
              <a:t>Phase 3: Final Approval (1 Jun – NLT 31 Aug depending on CoC date)</a:t>
            </a:r>
          </a:p>
          <a:p>
            <a:pPr lvl="1">
              <a:buClrTx/>
              <a:buFont typeface="Arial" panose="020B0604020202020204" pitchFamily="34" charset="0"/>
              <a:buChar char="•"/>
            </a:pPr>
            <a:r>
              <a:rPr lang="en-US" dirty="0"/>
              <a:t>A final master package is routed to the MSG/CC for signature. Your new approval will run from July to July.</a:t>
            </a:r>
          </a:p>
          <a:p>
            <a:pPr marL="0" indent="0">
              <a:buClrTx/>
              <a:buNone/>
            </a:pPr>
            <a:r>
              <a:rPr lang="en-US" b="1" dirty="0"/>
              <a:t>Your Responsibility</a:t>
            </a:r>
          </a:p>
          <a:p>
            <a:pPr>
              <a:buClrTx/>
              <a:buFont typeface="Arial" panose="020B0604020202020204" pitchFamily="34" charset="0"/>
              <a:buChar char="•"/>
            </a:pPr>
            <a:r>
              <a:rPr lang="en-US" dirty="0"/>
              <a:t>It is the PO's responsibility to submit documents annually and when changes occur. While a courtesy reminder may be sent in January, you must ensure your officer contact list is always current to receive it.</a:t>
            </a:r>
          </a:p>
          <a:p>
            <a:pPr>
              <a:buClrTx/>
              <a:buFont typeface="Arial" panose="020B0604020202020204" pitchFamily="34" charset="0"/>
              <a:buChar char="•"/>
            </a:pPr>
            <a:r>
              <a:rPr lang="en-US" dirty="0"/>
              <a:t>Submit Early: To ensure a smooth and timely review for your organization, do not wait for the March 31st deadline. We will process them as we receive them to avoid a backlog when possible. </a:t>
            </a:r>
          </a:p>
        </p:txBody>
      </p:sp>
    </p:spTree>
    <p:extLst>
      <p:ext uri="{BB962C8B-B14F-4D97-AF65-F5344CB8AC3E}">
        <p14:creationId xmlns:p14="http://schemas.microsoft.com/office/powerpoint/2010/main" val="254401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BF5C5-C9B6-DB14-85D6-5E9A309CC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56CFD-1D93-FC92-DFA2-7622C99F0E03}"/>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Liability Insurance</a:t>
            </a:r>
          </a:p>
        </p:txBody>
      </p:sp>
      <p:sp>
        <p:nvSpPr>
          <p:cNvPr id="5" name="Content Placeholder 4">
            <a:extLst>
              <a:ext uri="{FF2B5EF4-FFF2-40B4-BE49-F238E27FC236}">
                <a16:creationId xmlns:a16="http://schemas.microsoft.com/office/drawing/2014/main" id="{BA6D4CBA-864D-8B90-A1F4-A9199CE60F82}"/>
              </a:ext>
            </a:extLst>
          </p:cNvPr>
          <p:cNvSpPr>
            <a:spLocks noGrp="1"/>
          </p:cNvSpPr>
          <p:nvPr>
            <p:ph idx="1"/>
          </p:nvPr>
        </p:nvSpPr>
        <p:spPr>
          <a:xfrm>
            <a:off x="756938" y="1397912"/>
            <a:ext cx="10678124" cy="4906835"/>
          </a:xfrm>
        </p:spPr>
        <p:txBody>
          <a:bodyPr vert="horz" lIns="91440" tIns="45720" rIns="91440" bIns="45720" rtlCol="0" anchor="t">
            <a:normAutofit fontScale="85000" lnSpcReduction="20000"/>
          </a:bodyPr>
          <a:lstStyle/>
          <a:p>
            <a:pPr>
              <a:buClrTx/>
              <a:buFont typeface="Arial" panose="020B0604020202020204" pitchFamily="34" charset="0"/>
              <a:buChar char="•"/>
            </a:pPr>
            <a:r>
              <a:rPr lang="en-US" b="1" dirty="0"/>
              <a:t>Liability Insurance is Required</a:t>
            </a:r>
          </a:p>
          <a:p>
            <a:pPr lvl="1">
              <a:buClrTx/>
              <a:buFont typeface="Arial" panose="020B0604020202020204" pitchFamily="34" charset="0"/>
              <a:buChar char="•"/>
            </a:pPr>
            <a:r>
              <a:rPr lang="en-US" dirty="0"/>
              <a:t>IAW DAFI 34-106, Private Organizations are required to obtain and maintain liability insurance.</a:t>
            </a:r>
          </a:p>
          <a:p>
            <a:pPr>
              <a:buClrTx/>
              <a:buFont typeface="Arial" panose="020B0604020202020204" pitchFamily="34" charset="0"/>
              <a:buChar char="•"/>
            </a:pPr>
            <a:r>
              <a:rPr lang="en-US" b="1" dirty="0"/>
              <a:t>The Exception: Requesting a Waiver</a:t>
            </a:r>
          </a:p>
          <a:p>
            <a:pPr lvl="1">
              <a:buClrTx/>
              <a:buFont typeface="Arial" panose="020B0604020202020204" pitchFamily="34" charset="0"/>
              <a:buChar char="•"/>
            </a:pPr>
            <a:r>
              <a:rPr lang="en-US" dirty="0"/>
              <a:t>A waiver may be requested, which the Installation Commander (delegated to MSG/CC) can grant if the PO's activities present a negligible risk of liability.</a:t>
            </a:r>
          </a:p>
          <a:p>
            <a:pPr lvl="1">
              <a:buClrTx/>
              <a:buFont typeface="Arial" panose="020B0604020202020204" pitchFamily="34" charset="0"/>
              <a:buChar char="•"/>
            </a:pPr>
            <a:r>
              <a:rPr lang="en-US" dirty="0"/>
              <a:t>All waivers are reviewed by 75 ABW/JA and must be renewed annually.</a:t>
            </a:r>
          </a:p>
          <a:p>
            <a:pPr lvl="1">
              <a:buClrTx/>
              <a:buFont typeface="Arial" panose="020B0604020202020204" pitchFamily="34" charset="0"/>
              <a:buChar char="•"/>
            </a:pPr>
            <a:r>
              <a:rPr lang="en-US" dirty="0"/>
              <a:t>Important Caveat: The commander may waive </a:t>
            </a:r>
            <a:r>
              <a:rPr lang="en-US" i="1" dirty="0"/>
              <a:t>continuous</a:t>
            </a:r>
            <a:r>
              <a:rPr lang="en-US" dirty="0"/>
              <a:t> coverage but can still require liability insurance for specific, higher-risk events.</a:t>
            </a:r>
          </a:p>
          <a:p>
            <a:pPr>
              <a:buClrTx/>
              <a:buFont typeface="Arial" panose="020B0604020202020204" pitchFamily="34" charset="0"/>
              <a:buChar char="•"/>
            </a:pPr>
            <a:r>
              <a:rPr lang="en-US" b="1" dirty="0"/>
              <a:t>The Critical Distinction: A Waiver Does Not Remove Liability</a:t>
            </a:r>
          </a:p>
          <a:p>
            <a:pPr lvl="1">
              <a:buClrTx/>
              <a:buFont typeface="Arial" panose="020B0604020202020204" pitchFamily="34" charset="0"/>
              <a:buChar char="•"/>
            </a:pPr>
            <a:r>
              <a:rPr lang="en-US" i="1" dirty="0"/>
              <a:t>A waiver of the insurance requirement is not a waiver of liability. It is only a determination that the PO need not purchase insurance to operate on the installation as a Private Org.</a:t>
            </a:r>
            <a:endParaRPr lang="en-US" dirty="0"/>
          </a:p>
          <a:p>
            <a:pPr>
              <a:buClrTx/>
              <a:buFont typeface="Arial" panose="020B0604020202020204" pitchFamily="34" charset="0"/>
              <a:buChar char="•"/>
            </a:pPr>
            <a:r>
              <a:rPr lang="en-US" b="1" dirty="0"/>
              <a:t>The Consequence for Members: Joint and Several Liability</a:t>
            </a:r>
          </a:p>
          <a:p>
            <a:pPr lvl="1">
              <a:buClrTx/>
              <a:buFont typeface="Arial" panose="020B0604020202020204" pitchFamily="34" charset="0"/>
              <a:buChar char="•"/>
            </a:pPr>
            <a:r>
              <a:rPr lang="en-US" dirty="0"/>
              <a:t>Private Organization members must be made aware that they are jointly and severally liable for the obligations of the PO.</a:t>
            </a:r>
          </a:p>
          <a:p>
            <a:pPr lvl="1">
              <a:buClrTx/>
              <a:buFont typeface="Arial" panose="020B0604020202020204" pitchFamily="34" charset="0"/>
              <a:buChar char="•"/>
            </a:pPr>
            <a:r>
              <a:rPr lang="en-US" dirty="0"/>
              <a:t>The absence of liability insurance (or even if the policy does not cover the full amount) places their personal assets immediately at risk in the event the Private Organization is found liable.</a:t>
            </a:r>
          </a:p>
        </p:txBody>
      </p:sp>
    </p:spTree>
    <p:extLst>
      <p:ext uri="{BB962C8B-B14F-4D97-AF65-F5344CB8AC3E}">
        <p14:creationId xmlns:p14="http://schemas.microsoft.com/office/powerpoint/2010/main" val="287594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1FF2D-43E0-DBB0-945D-2BEAF8288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6182D-C463-BBF3-A07B-40212CF3F2C5}"/>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Fundraising Rules</a:t>
            </a:r>
          </a:p>
        </p:txBody>
      </p:sp>
      <p:sp>
        <p:nvSpPr>
          <p:cNvPr id="5" name="Content Placeholder 4">
            <a:extLst>
              <a:ext uri="{FF2B5EF4-FFF2-40B4-BE49-F238E27FC236}">
                <a16:creationId xmlns:a16="http://schemas.microsoft.com/office/drawing/2014/main" id="{DA8B0A0D-E1E4-BC19-43B6-59D8DF964108}"/>
              </a:ext>
            </a:extLst>
          </p:cNvPr>
          <p:cNvSpPr>
            <a:spLocks noGrp="1"/>
          </p:cNvSpPr>
          <p:nvPr>
            <p:ph idx="1"/>
          </p:nvPr>
        </p:nvSpPr>
        <p:spPr>
          <a:xfrm>
            <a:off x="756938" y="1400981"/>
            <a:ext cx="10678124" cy="4906835"/>
          </a:xfrm>
        </p:spPr>
        <p:txBody>
          <a:bodyPr vert="horz" lIns="91440" tIns="45720" rIns="91440" bIns="45720" rtlCol="0" anchor="t">
            <a:normAutofit fontScale="85000" lnSpcReduction="10000"/>
          </a:bodyPr>
          <a:lstStyle/>
          <a:p>
            <a:pPr>
              <a:buClrTx/>
              <a:buFont typeface="Arial" panose="020B0604020202020204" pitchFamily="34" charset="0"/>
              <a:buChar char="•"/>
            </a:pPr>
            <a:r>
              <a:rPr lang="en-US" b="1" dirty="0"/>
              <a:t>Approval: </a:t>
            </a:r>
            <a:r>
              <a:rPr lang="en-US" dirty="0"/>
              <a:t>ALL on-base fundraising requires prior written approval from the 75 FSS/CC. Requests must be submitted at least 30 days in advance to allow time for approval and advertisement. (You cannot advertise until you get approval).</a:t>
            </a:r>
          </a:p>
          <a:p>
            <a:pPr>
              <a:buClrTx/>
              <a:buFont typeface="Arial" panose="020B0604020202020204" pitchFamily="34" charset="0"/>
              <a:buChar char="•"/>
            </a:pPr>
            <a:r>
              <a:rPr lang="en-US" b="1" dirty="0"/>
              <a:t>Frequency: </a:t>
            </a:r>
            <a:r>
              <a:rPr lang="en-US" dirty="0"/>
              <a:t>Limited to three on-base fundraising events per calendar quarter. No limit to off-base fundraisers.</a:t>
            </a:r>
          </a:p>
          <a:p>
            <a:pPr>
              <a:buClrTx/>
              <a:buFont typeface="Arial" panose="020B0604020202020204" pitchFamily="34" charset="0"/>
              <a:buChar char="•"/>
            </a:pPr>
            <a:r>
              <a:rPr lang="en-US" b="1" dirty="0"/>
              <a:t>Disclaimer:</a:t>
            </a:r>
            <a:r>
              <a:rPr lang="en-US" dirty="0"/>
              <a:t> All advertisements and materials MUST include the disclaimer: "THIS IS A PRIVATE ORGANIZATION. IT IS NOT A PART OF THE DEPARTMENT OF DEFENSE OR ANY OF ITS COMPONENTS AND IT HAS NO GOVERNMENTAL STATUS."</a:t>
            </a:r>
          </a:p>
          <a:p>
            <a:pPr>
              <a:buClrTx/>
              <a:buFont typeface="Arial" panose="020B0604020202020204" pitchFamily="34" charset="0"/>
              <a:buChar char="•"/>
            </a:pPr>
            <a:r>
              <a:rPr lang="en-US" b="1" dirty="0"/>
              <a:t>CFC/AFAF: </a:t>
            </a:r>
            <a:r>
              <a:rPr lang="en-US" dirty="0"/>
              <a:t>(DAFI 36-3101) Fundraising is generally prohibited in the federal workplace during the CFC and AFAF campaigns. The Installation Commander may grant exceptions if the fundraiser does not detract from the campaigns.</a:t>
            </a:r>
          </a:p>
          <a:p>
            <a:pPr>
              <a:buClrTx/>
              <a:buFont typeface="Arial" panose="020B0604020202020204" pitchFamily="34" charset="0"/>
              <a:buChar char="•"/>
            </a:pPr>
            <a:r>
              <a:rPr lang="en-US" b="1" dirty="0"/>
              <a:t>Off-base fundraisers: </a:t>
            </a:r>
            <a:r>
              <a:rPr lang="en-US" dirty="0"/>
              <a:t>do not require a formal request form, but all ethics and solicitation rules still apply. Consult the PO Monitor with questions.</a:t>
            </a:r>
          </a:p>
        </p:txBody>
      </p:sp>
    </p:spTree>
    <p:extLst>
      <p:ext uri="{BB962C8B-B14F-4D97-AF65-F5344CB8AC3E}">
        <p14:creationId xmlns:p14="http://schemas.microsoft.com/office/powerpoint/2010/main" val="340497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41E4E-A6BF-080A-F2BD-8E36DAB86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98723-F4C5-31A8-5BF4-6D16454E0BF5}"/>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Fundraising Request Process</a:t>
            </a:r>
          </a:p>
        </p:txBody>
      </p:sp>
      <p:sp>
        <p:nvSpPr>
          <p:cNvPr id="5" name="Content Placeholder 4">
            <a:extLst>
              <a:ext uri="{FF2B5EF4-FFF2-40B4-BE49-F238E27FC236}">
                <a16:creationId xmlns:a16="http://schemas.microsoft.com/office/drawing/2014/main" id="{644F9A6A-ECAB-792C-DF2D-9E2AC4D10357}"/>
              </a:ext>
            </a:extLst>
          </p:cNvPr>
          <p:cNvSpPr>
            <a:spLocks noGrp="1"/>
          </p:cNvSpPr>
          <p:nvPr>
            <p:ph idx="1"/>
          </p:nvPr>
        </p:nvSpPr>
        <p:spPr>
          <a:xfrm>
            <a:off x="699788" y="1267631"/>
            <a:ext cx="10678124" cy="5253819"/>
          </a:xfrm>
        </p:spPr>
        <p:txBody>
          <a:bodyPr vert="horz" lIns="91440" tIns="45720" rIns="91440" bIns="45720" rtlCol="0" anchor="t">
            <a:normAutofit fontScale="92500" lnSpcReduction="10000"/>
          </a:bodyPr>
          <a:lstStyle/>
          <a:p>
            <a:pPr marL="0" indent="0">
              <a:buClrTx/>
              <a:buNone/>
            </a:pPr>
            <a:r>
              <a:rPr lang="en-US" sz="1600" b="1" dirty="0"/>
              <a:t>On-Installation Fundraisers: A Step-by-Step Guide</a:t>
            </a:r>
            <a:br>
              <a:rPr lang="en-US" sz="1600" dirty="0"/>
            </a:br>
            <a:r>
              <a:rPr lang="en-US" sz="1600" dirty="0"/>
              <a:t>All on-installation fundraisers require formal approval. Follow these steps carefully, submitting your request at least 30 days in advance. </a:t>
            </a:r>
            <a:r>
              <a:rPr lang="en-US" sz="1600" i="1" dirty="0"/>
              <a:t>Remember: Do not advertise or announce your event until you have received a signed approval form. </a:t>
            </a:r>
          </a:p>
          <a:p>
            <a:pPr marL="0" indent="0">
              <a:buClrTx/>
              <a:buNone/>
            </a:pPr>
            <a:r>
              <a:rPr lang="en-US" sz="1600" b="1" dirty="0"/>
              <a:t>Step 1: Complete the Fundraiser Request Form</a:t>
            </a:r>
          </a:p>
          <a:p>
            <a:pPr marL="0" indent="0">
              <a:buClrTx/>
              <a:buNone/>
            </a:pPr>
            <a:r>
              <a:rPr lang="en-US" sz="1600" b="1" dirty="0"/>
              <a:t>Step 2: Gather All Advertising Materials</a:t>
            </a:r>
          </a:p>
          <a:p>
            <a:pPr lvl="1">
              <a:buClrTx/>
              <a:buFont typeface="Arial" panose="020B0604020202020204" pitchFamily="34" charset="0"/>
              <a:buChar char="•"/>
            </a:pPr>
            <a:r>
              <a:rPr lang="en-US" sz="1600" dirty="0"/>
              <a:t>Prepare and attach copies of all promotional materials you plan to use. This includes flyers, email drafts, and mock-ups of social media posts.</a:t>
            </a:r>
          </a:p>
          <a:p>
            <a:pPr lvl="1">
              <a:buClrTx/>
              <a:buFont typeface="Arial" panose="020B0604020202020204" pitchFamily="34" charset="0"/>
              <a:buChar char="•"/>
            </a:pPr>
            <a:r>
              <a:rPr lang="en-US" sz="1600" dirty="0"/>
              <a:t>Ensure the mandatory disclaimer is prominently displayed on all materials: </a:t>
            </a:r>
            <a:r>
              <a:rPr lang="en-US" sz="1600" i="1" dirty="0"/>
              <a:t>"THIS IS A PRIVATE ORGANIZATION. IT IS NOT A PART OF THE DEPARTMENT OF DEFENSE OR ANY OF ITS COMPONENTS AND IT HAS NO GOVERNMENTAL STATUS."</a:t>
            </a:r>
            <a:endParaRPr lang="en-US" sz="1600" dirty="0"/>
          </a:p>
          <a:p>
            <a:pPr marL="0" indent="0">
              <a:buClrTx/>
              <a:buNone/>
            </a:pPr>
            <a:r>
              <a:rPr lang="en-US" sz="1600" b="1" dirty="0"/>
              <a:t>Step 3: Obtain Pre-Coordination Signatures</a:t>
            </a:r>
          </a:p>
          <a:p>
            <a:pPr lvl="1">
              <a:buClrTx/>
              <a:buFont typeface="Arial" panose="020B0604020202020204" pitchFamily="34" charset="0"/>
              <a:buChar char="•"/>
            </a:pPr>
            <a:r>
              <a:rPr lang="en-US" sz="1600" dirty="0"/>
              <a:t>Depending on the event, may include FSS Facility Manager, AAFES Manager, Public Health, and/or 75 ABW Safety.</a:t>
            </a:r>
            <a:endParaRPr lang="en-US" sz="1400" dirty="0"/>
          </a:p>
          <a:p>
            <a:pPr marL="0" indent="0">
              <a:buClrTx/>
              <a:buNone/>
            </a:pPr>
            <a:r>
              <a:rPr lang="en-US" sz="1600" b="1" dirty="0"/>
              <a:t>Step 4: Submit for Approval</a:t>
            </a:r>
          </a:p>
          <a:p>
            <a:pPr lvl="1">
              <a:buClrTx/>
              <a:buFont typeface="Arial" panose="020B0604020202020204" pitchFamily="34" charset="0"/>
              <a:buChar char="•"/>
            </a:pPr>
            <a:r>
              <a:rPr lang="en-US" sz="1600" dirty="0"/>
              <a:t>Once you have the complete package (request form, all ads, and pre-signatures), submit it via e-SSS to the PO workflow at </a:t>
            </a:r>
            <a:r>
              <a:rPr lang="en-US" sz="1600" dirty="0">
                <a:hlinkClick r:id="rId3" tooltip="mailto:75FSS.Private.Orgs@us.af.mil"/>
              </a:rPr>
              <a:t>75FSS.Private.Orgs@us.af.mil</a:t>
            </a:r>
            <a:r>
              <a:rPr lang="en-US" sz="1600" dirty="0"/>
              <a:t>.</a:t>
            </a:r>
          </a:p>
          <a:p>
            <a:pPr marL="0" indent="0">
              <a:buClrTx/>
              <a:buNone/>
            </a:pPr>
            <a:r>
              <a:rPr lang="en-US" sz="1600" b="1" dirty="0"/>
              <a:t>The Approval Route: </a:t>
            </a:r>
            <a:r>
              <a:rPr lang="en-US" sz="1600" dirty="0"/>
              <a:t>Once signed and submitted, the package is routed for formal review. If the package is not complete it will delay the process, the 30-day advanced notice will not start until the package is fully fill out and submitted to our office for review. The FSS/CC is the designee that signs the approval/disapproval.</a:t>
            </a:r>
          </a:p>
          <a:p>
            <a:pPr marL="0" indent="0">
              <a:buClrTx/>
              <a:buNone/>
            </a:pPr>
            <a:r>
              <a:rPr lang="en-US" sz="1600" b="1" dirty="0"/>
              <a:t>Off-Installation Fundraisers: </a:t>
            </a:r>
            <a:r>
              <a:rPr lang="en-US" sz="1600" dirty="0"/>
              <a:t>The formal Fundraiser Request Form is not required for fundraisers held entirely off-base. However, all ethics and solicitation rules still apply. You must be clear that you are a PO and not representing the DoD. It is highly recommended that you consult the Private Org Monitor before proceeding with an off-base fundraiser to ask questions and ensure you are following all applicable rules.</a:t>
            </a:r>
          </a:p>
        </p:txBody>
      </p:sp>
    </p:spTree>
    <p:extLst>
      <p:ext uri="{BB962C8B-B14F-4D97-AF65-F5344CB8AC3E}">
        <p14:creationId xmlns:p14="http://schemas.microsoft.com/office/powerpoint/2010/main" val="212894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13A9F-0A1A-790A-9364-649223652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B40E8-C1DF-09D1-338D-2BBA01001C20}"/>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Sponsorship vs. Donations</a:t>
            </a:r>
          </a:p>
        </p:txBody>
      </p:sp>
      <p:sp>
        <p:nvSpPr>
          <p:cNvPr id="5" name="Content Placeholder 4">
            <a:extLst>
              <a:ext uri="{FF2B5EF4-FFF2-40B4-BE49-F238E27FC236}">
                <a16:creationId xmlns:a16="http://schemas.microsoft.com/office/drawing/2014/main" id="{3B9F85C1-11D9-A63E-D7D6-B977DA043F34}"/>
              </a:ext>
            </a:extLst>
          </p:cNvPr>
          <p:cNvSpPr>
            <a:spLocks noGrp="1"/>
          </p:cNvSpPr>
          <p:nvPr>
            <p:ph idx="1"/>
          </p:nvPr>
        </p:nvSpPr>
        <p:spPr>
          <a:xfrm>
            <a:off x="756938" y="1400981"/>
            <a:ext cx="10678124" cy="4906835"/>
          </a:xfrm>
        </p:spPr>
        <p:txBody>
          <a:bodyPr vert="horz" lIns="91440" tIns="45720" rIns="91440" bIns="45720" rtlCol="0" anchor="t">
            <a:normAutofit fontScale="85000" lnSpcReduction="20000"/>
          </a:bodyPr>
          <a:lstStyle/>
          <a:p>
            <a:pPr>
              <a:buClrTx/>
              <a:buFont typeface="Arial" panose="020B0604020202020204" pitchFamily="34" charset="0"/>
              <a:buChar char="•"/>
            </a:pPr>
            <a:r>
              <a:rPr lang="en-US" dirty="0"/>
              <a:t>The Issue with "Sponsorship": The term implies a business relationship and advertising, which is a right reserved for FSS. POs cannot offer "sponsorship packages."</a:t>
            </a:r>
          </a:p>
          <a:p>
            <a:pPr>
              <a:buClrTx/>
              <a:buFont typeface="Arial" panose="020B0604020202020204" pitchFamily="34" charset="0"/>
              <a:buChar char="•"/>
            </a:pPr>
            <a:r>
              <a:rPr lang="en-US" dirty="0"/>
              <a:t>Accepting Gifts/Donations (DAFI 34-106, para 5.20.4):</a:t>
            </a:r>
          </a:p>
          <a:p>
            <a:pPr lvl="1">
              <a:buClrTx/>
              <a:buFont typeface="Arial" panose="020B0604020202020204" pitchFamily="34" charset="0"/>
              <a:buChar char="•"/>
            </a:pPr>
            <a:r>
              <a:rPr lang="en-US" dirty="0"/>
              <a:t>POs may accept gifts and donations from outside sources.</a:t>
            </a:r>
          </a:p>
          <a:p>
            <a:pPr lvl="1">
              <a:buClrTx/>
              <a:buFont typeface="Arial" panose="020B0604020202020204" pitchFamily="34" charset="0"/>
              <a:buChar char="•"/>
            </a:pPr>
            <a:r>
              <a:rPr lang="en-US" dirty="0"/>
              <a:t>POs will not solicit direct monetary gifts or donations on base.</a:t>
            </a:r>
          </a:p>
          <a:p>
            <a:pPr lvl="1">
              <a:buClrTx/>
              <a:buFont typeface="Arial" panose="020B0604020202020204" pitchFamily="34" charset="0"/>
              <a:buChar char="•"/>
            </a:pPr>
            <a:r>
              <a:rPr lang="en-US" dirty="0"/>
              <a:t>Off-base solicitations must clearly state they are for a PO, not the DAF.</a:t>
            </a:r>
          </a:p>
          <a:p>
            <a:pPr>
              <a:buClrTx/>
              <a:buFont typeface="Arial" panose="020B0604020202020204" pitchFamily="34" charset="0"/>
              <a:buChar char="•"/>
            </a:pPr>
            <a:r>
              <a:rPr lang="en-US" dirty="0"/>
              <a:t>Recognition is Strictly Limited:</a:t>
            </a:r>
          </a:p>
          <a:p>
            <a:pPr lvl="1">
              <a:buClrTx/>
              <a:buFont typeface="Arial" panose="020B0604020202020204" pitchFamily="34" charset="0"/>
              <a:buChar char="•"/>
            </a:pPr>
            <a:r>
              <a:rPr lang="en-US" b="1" dirty="0"/>
              <a:t>Prohibited</a:t>
            </a:r>
            <a:r>
              <a:rPr lang="en-US" dirty="0"/>
              <a:t>: Public recognition of a donor/gift is prohibited.</a:t>
            </a:r>
          </a:p>
          <a:p>
            <a:pPr lvl="1">
              <a:buClrTx/>
              <a:buFont typeface="Arial" panose="020B0604020202020204" pitchFamily="34" charset="0"/>
              <a:buChar char="•"/>
            </a:pPr>
            <a:r>
              <a:rPr lang="en-US" dirty="0"/>
              <a:t>Oral recognition can only be made to PO members or those present at an event benefiting from the donation.</a:t>
            </a:r>
          </a:p>
          <a:p>
            <a:pPr lvl="1">
              <a:buClrTx/>
              <a:buFont typeface="Arial" panose="020B0604020202020204" pitchFamily="34" charset="0"/>
              <a:buChar char="•"/>
            </a:pPr>
            <a:r>
              <a:rPr lang="en-US" dirty="0"/>
              <a:t>You cannot use official channels (Public Affairs, official email) to advertise fundraisers or recognize donors.</a:t>
            </a:r>
          </a:p>
          <a:p>
            <a:pPr>
              <a:buClrTx/>
              <a:buFont typeface="Arial" panose="020B0604020202020204" pitchFamily="34" charset="0"/>
              <a:buChar char="•"/>
            </a:pPr>
            <a:r>
              <a:rPr lang="en-US" dirty="0"/>
              <a:t>75 FSS Marketing Advertisement:</a:t>
            </a:r>
          </a:p>
          <a:p>
            <a:pPr lvl="1">
              <a:buClrTx/>
              <a:buFont typeface="Arial" panose="020B0604020202020204" pitchFamily="34" charset="0"/>
              <a:buChar char="•"/>
            </a:pPr>
            <a:r>
              <a:rPr lang="en-US" dirty="0"/>
              <a:t>POs may pay for advertising services from the FSS Marketing team at the same rate as any off-base business. This is a commercial transaction and is separate from official government promotion, which is not authorized.</a:t>
            </a:r>
            <a:endParaRPr lang="en-US" dirty="0">
              <a:highlight>
                <a:srgbClr val="FFFF00"/>
              </a:highlight>
            </a:endParaRPr>
          </a:p>
          <a:p>
            <a:pPr marL="0" indent="0">
              <a:buNone/>
            </a:pPr>
            <a:endParaRPr lang="en-US" dirty="0">
              <a:highlight>
                <a:srgbClr val="FFFF00"/>
              </a:highlight>
            </a:endParaRPr>
          </a:p>
        </p:txBody>
      </p:sp>
    </p:spTree>
    <p:extLst>
      <p:ext uri="{BB962C8B-B14F-4D97-AF65-F5344CB8AC3E}">
        <p14:creationId xmlns:p14="http://schemas.microsoft.com/office/powerpoint/2010/main" val="3559539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15667-869D-15B5-DCBB-228DC9676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0611D-8506-C8D9-F3DC-9D9008DB79BB}"/>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Prohibited Activities: Gambling &amp; Raffles</a:t>
            </a:r>
          </a:p>
        </p:txBody>
      </p:sp>
      <p:sp>
        <p:nvSpPr>
          <p:cNvPr id="5" name="Content Placeholder 4">
            <a:extLst>
              <a:ext uri="{FF2B5EF4-FFF2-40B4-BE49-F238E27FC236}">
                <a16:creationId xmlns:a16="http://schemas.microsoft.com/office/drawing/2014/main" id="{523B0D37-AEDC-453D-DEF2-7B4CB8987CA1}"/>
              </a:ext>
            </a:extLst>
          </p:cNvPr>
          <p:cNvSpPr>
            <a:spLocks noGrp="1"/>
          </p:cNvSpPr>
          <p:nvPr>
            <p:ph idx="1"/>
          </p:nvPr>
        </p:nvSpPr>
        <p:spPr>
          <a:xfrm>
            <a:off x="756938" y="1474915"/>
            <a:ext cx="10678124" cy="4693255"/>
          </a:xfrm>
        </p:spPr>
        <p:txBody>
          <a:bodyPr vert="horz" lIns="91440" tIns="45720" rIns="91440" bIns="45720" rtlCol="0" anchor="t">
            <a:normAutofit/>
          </a:bodyPr>
          <a:lstStyle/>
          <a:p>
            <a:pPr>
              <a:buClrTx/>
              <a:buFont typeface="Arial" panose="020B0604020202020204" pitchFamily="34" charset="0"/>
              <a:buChar char="•"/>
            </a:pPr>
            <a:r>
              <a:rPr lang="en-US" sz="2400" b="1" dirty="0"/>
              <a:t>Guidance:</a:t>
            </a:r>
            <a:r>
              <a:rPr lang="en-US" sz="2400" dirty="0"/>
              <a:t> Regulations require adherence to Federal, State, and local laws.</a:t>
            </a:r>
          </a:p>
          <a:p>
            <a:pPr>
              <a:buClrTx/>
              <a:buFont typeface="Arial" panose="020B0604020202020204" pitchFamily="34" charset="0"/>
              <a:buChar char="•"/>
            </a:pPr>
            <a:r>
              <a:rPr lang="en-US" sz="2400" b="1" dirty="0"/>
              <a:t>Joint Ethics Regulation (JER): </a:t>
            </a:r>
            <a:r>
              <a:rPr lang="en-US" sz="2400" dirty="0"/>
              <a:t>Prohibits "gambling on-duty or on Federal premises."</a:t>
            </a:r>
          </a:p>
          <a:p>
            <a:pPr>
              <a:buClrTx/>
              <a:buFont typeface="Arial" panose="020B0604020202020204" pitchFamily="34" charset="0"/>
              <a:buChar char="•"/>
            </a:pPr>
            <a:r>
              <a:rPr lang="en-US" sz="2400" b="1" dirty="0"/>
              <a:t>Utah State Law: </a:t>
            </a:r>
            <a:r>
              <a:rPr lang="en-US" sz="2400" dirty="0"/>
              <a:t>Considers raffles a form of illegal gambling. Therefore, raffles are strictly prohibited.</a:t>
            </a:r>
          </a:p>
          <a:p>
            <a:pPr>
              <a:buClrTx/>
              <a:buFont typeface="Arial" panose="020B0604020202020204" pitchFamily="34" charset="0"/>
              <a:buChar char="•"/>
            </a:pPr>
            <a:r>
              <a:rPr lang="en-US" sz="2400" b="1" dirty="0"/>
              <a:t>The Legal Alternative: Free Giveaway/Drawing</a:t>
            </a:r>
          </a:p>
          <a:p>
            <a:pPr lvl="1">
              <a:buClrTx/>
              <a:buFont typeface="Arial" panose="020B0604020202020204" pitchFamily="34" charset="0"/>
              <a:buChar char="•"/>
            </a:pPr>
            <a:r>
              <a:rPr lang="en-US" sz="2000" dirty="0"/>
              <a:t>To be legal, a drawing must be a true giveaway, not a lottery.</a:t>
            </a:r>
          </a:p>
          <a:p>
            <a:pPr lvl="1">
              <a:buClrTx/>
              <a:buFont typeface="Arial" panose="020B0604020202020204" pitchFamily="34" charset="0"/>
              <a:buChar char="•"/>
            </a:pPr>
            <a:r>
              <a:rPr lang="en-US" sz="2000" dirty="0"/>
              <a:t>Entry must be 100% free. No purchase, donation, or "consideration" can be required to get a ticket.</a:t>
            </a:r>
          </a:p>
          <a:p>
            <a:pPr lvl="1">
              <a:buClrTx/>
              <a:buFont typeface="Arial" panose="020B0604020202020204" pitchFamily="34" charset="0"/>
              <a:buChar char="•"/>
            </a:pPr>
            <a:r>
              <a:rPr lang="en-US" sz="2000" dirty="0"/>
              <a:t>Everyone must be given the same number of entries (e.g., one per person).</a:t>
            </a:r>
            <a:br>
              <a:rPr lang="en-US" dirty="0"/>
            </a:br>
            <a:br>
              <a:rPr lang="en-US" dirty="0"/>
            </a:br>
            <a:endParaRPr lang="en-US" dirty="0"/>
          </a:p>
        </p:txBody>
      </p:sp>
    </p:spTree>
    <p:extLst>
      <p:ext uri="{BB962C8B-B14F-4D97-AF65-F5344CB8AC3E}">
        <p14:creationId xmlns:p14="http://schemas.microsoft.com/office/powerpoint/2010/main" val="273485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CCB68-A3AF-AE2C-3F85-F86215E0D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F4164-E0B6-4EB9-8A30-95458D47F13B}"/>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Auctions</a:t>
            </a:r>
          </a:p>
        </p:txBody>
      </p:sp>
      <p:sp>
        <p:nvSpPr>
          <p:cNvPr id="5" name="Content Placeholder 4">
            <a:extLst>
              <a:ext uri="{FF2B5EF4-FFF2-40B4-BE49-F238E27FC236}">
                <a16:creationId xmlns:a16="http://schemas.microsoft.com/office/drawing/2014/main" id="{80B929E3-5444-C517-CE73-E9408565F130}"/>
              </a:ext>
            </a:extLst>
          </p:cNvPr>
          <p:cNvSpPr>
            <a:spLocks noGrp="1"/>
          </p:cNvSpPr>
          <p:nvPr>
            <p:ph idx="1"/>
          </p:nvPr>
        </p:nvSpPr>
        <p:spPr>
          <a:xfrm>
            <a:off x="756938" y="1481265"/>
            <a:ext cx="10678124" cy="4693255"/>
          </a:xfrm>
        </p:spPr>
        <p:txBody>
          <a:bodyPr vert="horz" lIns="91440" tIns="45720" rIns="91440" bIns="45720" rtlCol="0" anchor="t">
            <a:normAutofit/>
          </a:bodyPr>
          <a:lstStyle/>
          <a:p>
            <a:pPr>
              <a:buClrTx/>
              <a:buFont typeface="Arial" panose="020B0604020202020204" pitchFamily="34" charset="0"/>
              <a:buChar char="•"/>
            </a:pPr>
            <a:r>
              <a:rPr lang="en-US" sz="2000" dirty="0"/>
              <a:t>While raffles are a prohibited game of chance, the regulations provide a clear and approved alternative for offering items of value: Auctions.</a:t>
            </a:r>
          </a:p>
          <a:p>
            <a:pPr>
              <a:buClrTx/>
              <a:buFont typeface="Arial" panose="020B0604020202020204" pitchFamily="34" charset="0"/>
              <a:buChar char="•"/>
            </a:pPr>
            <a:r>
              <a:rPr lang="en-US" sz="2000" dirty="0"/>
              <a:t>DAFI 34-106, Paragraph 5.10.1. “Auctions (including silent auctions) are not considered game of chance. If a portion of the auction proceeds go to the Private Organization, then the auction will count towards the organizational limit of not more than three fundraising events per calendar quarter per paragraph 5.8.2."</a:t>
            </a:r>
          </a:p>
          <a:p>
            <a:pPr>
              <a:buClrTx/>
              <a:buFont typeface="Arial" panose="020B0604020202020204" pitchFamily="34" charset="0"/>
              <a:buChar char="•"/>
            </a:pPr>
            <a:r>
              <a:rPr lang="en-US" sz="2000" b="1" dirty="0"/>
              <a:t>How This Applies to You: </a:t>
            </a:r>
          </a:p>
          <a:p>
            <a:pPr lvl="1">
              <a:buClrTx/>
              <a:buFont typeface="Arial" panose="020B0604020202020204" pitchFamily="34" charset="0"/>
              <a:buChar char="•"/>
            </a:pPr>
            <a:r>
              <a:rPr lang="en-US" sz="1800" dirty="0"/>
              <a:t>An auction is a legal alternative to a raffle because it is based on the highest bid, not random chance. It is considered a fundraiser and counts as one of your three permitted events per quarter.</a:t>
            </a:r>
          </a:p>
          <a:p>
            <a:pPr>
              <a:buClrTx/>
              <a:buFont typeface="Arial" panose="020B0604020202020204" pitchFamily="34" charset="0"/>
              <a:buChar char="•"/>
            </a:pPr>
            <a:r>
              <a:rPr lang="en-US" sz="2000" b="1" dirty="0"/>
              <a:t>Approval Authority: </a:t>
            </a:r>
          </a:p>
          <a:p>
            <a:pPr lvl="1">
              <a:buClrTx/>
              <a:buFont typeface="Arial" panose="020B0604020202020204" pitchFamily="34" charset="0"/>
              <a:buChar char="•"/>
            </a:pPr>
            <a:r>
              <a:rPr lang="en-US" sz="1800" dirty="0"/>
              <a:t>UA ("For Us, By Us“): Approved by the Unit Commander/Civilian Leader.</a:t>
            </a:r>
          </a:p>
          <a:p>
            <a:pPr lvl="1">
              <a:buClrTx/>
              <a:buFont typeface="Arial" panose="020B0604020202020204" pitchFamily="34" charset="0"/>
              <a:buChar char="•"/>
            </a:pPr>
            <a:r>
              <a:rPr lang="en-US" sz="1800" dirty="0"/>
              <a:t>PO On Installation Fundraisers: Approved by the 75 FSS/CC via fundraiser request form.</a:t>
            </a:r>
          </a:p>
        </p:txBody>
      </p:sp>
    </p:spTree>
    <p:extLst>
      <p:ext uri="{BB962C8B-B14F-4D97-AF65-F5344CB8AC3E}">
        <p14:creationId xmlns:p14="http://schemas.microsoft.com/office/powerpoint/2010/main" val="929765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42A9E-89BB-0CE0-880B-276B41D63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E29D0-5768-6C2F-069F-0A41D22BC1B6}"/>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Holiday Parties</a:t>
            </a:r>
          </a:p>
        </p:txBody>
      </p:sp>
      <p:sp>
        <p:nvSpPr>
          <p:cNvPr id="5" name="Content Placeholder 4">
            <a:extLst>
              <a:ext uri="{FF2B5EF4-FFF2-40B4-BE49-F238E27FC236}">
                <a16:creationId xmlns:a16="http://schemas.microsoft.com/office/drawing/2014/main" id="{D51B8FCA-7B7B-DA3C-BDCD-55DEDEF2A95E}"/>
              </a:ext>
            </a:extLst>
          </p:cNvPr>
          <p:cNvSpPr>
            <a:spLocks noGrp="1"/>
          </p:cNvSpPr>
          <p:nvPr>
            <p:ph idx="1"/>
          </p:nvPr>
        </p:nvSpPr>
        <p:spPr>
          <a:xfrm>
            <a:off x="756938" y="1302662"/>
            <a:ext cx="10678124" cy="5460088"/>
          </a:xfrm>
        </p:spPr>
        <p:txBody>
          <a:bodyPr vert="horz" lIns="91440" tIns="45720" rIns="91440" bIns="45720" rtlCol="0" anchor="t">
            <a:normAutofit lnSpcReduction="10000"/>
          </a:bodyPr>
          <a:lstStyle/>
          <a:p>
            <a:pPr marL="0" indent="0">
              <a:buClrTx/>
              <a:buNone/>
            </a:pPr>
            <a:r>
              <a:rPr lang="en-US" sz="1800" dirty="0"/>
              <a:t>Holiday parties are the most common PO/UA activity and must follow all the rules we've discussed.</a:t>
            </a:r>
          </a:p>
          <a:p>
            <a:pPr>
              <a:buClrTx/>
              <a:buFont typeface="Arial" panose="020B0604020202020204" pitchFamily="34" charset="0"/>
              <a:buChar char="•"/>
            </a:pPr>
            <a:r>
              <a:rPr lang="en-US" sz="1800" b="1" dirty="0"/>
              <a:t>Funding:</a:t>
            </a:r>
          </a:p>
          <a:p>
            <a:pPr lvl="1">
              <a:buClrTx/>
              <a:buFont typeface="Arial" panose="020B0604020202020204" pitchFamily="34" charset="0"/>
              <a:buChar char="•"/>
            </a:pPr>
            <a:r>
              <a:rPr lang="en-US" sz="1600" dirty="0"/>
              <a:t>Appropriated Funds (O&amp;M) are not permitted under any circumstances to support holiday parties. </a:t>
            </a:r>
          </a:p>
          <a:p>
            <a:pPr lvl="1">
              <a:buClrTx/>
              <a:buFont typeface="Arial" panose="020B0604020202020204" pitchFamily="34" charset="0"/>
              <a:buChar char="•"/>
            </a:pPr>
            <a:r>
              <a:rPr lang="en-US" sz="1600" dirty="0"/>
              <a:t>Funds to support holiday parties must either come from: ticket price, fundraising (FUBU/PO).</a:t>
            </a:r>
          </a:p>
          <a:p>
            <a:pPr>
              <a:buClrTx/>
              <a:buFont typeface="Arial" panose="020B0604020202020204" pitchFamily="34" charset="0"/>
              <a:buChar char="•"/>
            </a:pPr>
            <a:r>
              <a:rPr lang="en-US" sz="1800" b="1" dirty="0"/>
              <a:t>Asking Venues for Discounts:</a:t>
            </a:r>
          </a:p>
          <a:p>
            <a:pPr lvl="1">
              <a:buClrTx/>
              <a:buFont typeface="Arial" panose="020B0604020202020204" pitchFamily="34" charset="0"/>
              <a:buChar char="•"/>
            </a:pPr>
            <a:r>
              <a:rPr lang="en-US" sz="1600" dirty="0"/>
              <a:t>You may always ask venues if you can hold a party. You may </a:t>
            </a:r>
            <a:r>
              <a:rPr lang="en-US" sz="1600" b="1" u="sng" dirty="0"/>
              <a:t>NOT</a:t>
            </a:r>
            <a:r>
              <a:rPr lang="en-US" sz="1600" dirty="0"/>
              <a:t> ask for discounts or for any other special considerations. You MAY accept a discounted price if the discount is part if the venue usually provides discounts for military. It needs to be offered; you cannot ask for it.</a:t>
            </a:r>
          </a:p>
          <a:p>
            <a:pPr>
              <a:buClrTx/>
              <a:buFont typeface="Arial" panose="020B0604020202020204" pitchFamily="34" charset="0"/>
              <a:buChar char="•"/>
            </a:pPr>
            <a:r>
              <a:rPr lang="en-US" sz="1800" b="1" dirty="0"/>
              <a:t>Raffles vs. Door Prizes:</a:t>
            </a:r>
          </a:p>
          <a:p>
            <a:pPr lvl="1">
              <a:buClrTx/>
              <a:buFont typeface="Arial" panose="020B0604020202020204" pitchFamily="34" charset="0"/>
              <a:buChar char="•"/>
            </a:pPr>
            <a:r>
              <a:rPr lang="en-US" sz="1600" dirty="0"/>
              <a:t>Raffling is a form of gambling and is strictly prohibited (IAW Utah State Law). Giveaway prizes in which participants paid a fee as part of their ticket price is also considered a raffle and is also strictly prohibited. </a:t>
            </a:r>
          </a:p>
          <a:p>
            <a:pPr lvl="1">
              <a:buClrTx/>
              <a:buFont typeface="Arial" panose="020B0604020202020204" pitchFamily="34" charset="0"/>
              <a:buChar char="•"/>
            </a:pPr>
            <a:r>
              <a:rPr lang="en-US" sz="1600" dirty="0"/>
              <a:t>The alternative is not to charge any fee and give everyone equal chances to draw the prize. This means everyone gets a free ticket and no one can purchase any additional chances. It’s a Free Giveaway or Door Prize, rather than a Raffle.</a:t>
            </a:r>
          </a:p>
          <a:p>
            <a:pPr>
              <a:buClrTx/>
              <a:buFont typeface="Arial" panose="020B0604020202020204" pitchFamily="34" charset="0"/>
              <a:buChar char="•"/>
            </a:pPr>
            <a:r>
              <a:rPr lang="en-US" sz="1800" b="1" dirty="0"/>
              <a:t>Alcohol Policy: (IAW DAFI 34-107, </a:t>
            </a:r>
            <a:r>
              <a:rPr lang="en-US" sz="1800" b="1" i="1" dirty="0"/>
              <a:t>Alcoholic Beverage Program</a:t>
            </a:r>
            <a:r>
              <a:rPr lang="en-US" sz="1800" b="1" dirty="0"/>
              <a:t>)</a:t>
            </a:r>
          </a:p>
          <a:p>
            <a:pPr lvl="1">
              <a:buClrTx/>
              <a:buFont typeface="Arial" panose="020B0604020202020204" pitchFamily="34" charset="0"/>
              <a:buChar char="•"/>
            </a:pPr>
            <a:r>
              <a:rPr lang="en-US" sz="1600" dirty="0"/>
              <a:t>FSS is the source for selling and serving alcohol. </a:t>
            </a:r>
          </a:p>
          <a:p>
            <a:pPr lvl="1">
              <a:buClrTx/>
              <a:buFont typeface="Arial" panose="020B0604020202020204" pitchFamily="34" charset="0"/>
              <a:buChar char="•"/>
            </a:pPr>
            <a:r>
              <a:rPr lang="en-US" sz="1600" dirty="0"/>
              <a:t>Private Organizations cannot sell or serve alcoholic beverages on DAF installations. </a:t>
            </a:r>
          </a:p>
          <a:p>
            <a:pPr lvl="1">
              <a:buClrTx/>
              <a:buFont typeface="Arial" panose="020B0604020202020204" pitchFamily="34" charset="0"/>
              <a:buChar char="•"/>
            </a:pPr>
            <a:r>
              <a:rPr lang="en-US" sz="1600" dirty="0"/>
              <a:t>Exception: Alcoholic beverages may be consumed and shared among adult members of private organizations (and their adult guests) in potluck fashion in locations where the Force Support Squadron does not sell alcoholic beverages at private organization social (non-business) events. The allowable drinking age for adult guests cannot be lower than 21 years of age within the United States.</a:t>
            </a:r>
          </a:p>
        </p:txBody>
      </p:sp>
    </p:spTree>
    <p:extLst>
      <p:ext uri="{BB962C8B-B14F-4D97-AF65-F5344CB8AC3E}">
        <p14:creationId xmlns:p14="http://schemas.microsoft.com/office/powerpoint/2010/main" val="396458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3DD29-4A65-7CD9-9E01-65370255A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7FC4F-9EB3-29F4-3925-FD1CBF07BFAF}"/>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Food Fundraisers &amp; Public Health</a:t>
            </a:r>
          </a:p>
        </p:txBody>
      </p:sp>
      <p:sp>
        <p:nvSpPr>
          <p:cNvPr id="5" name="Content Placeholder 4">
            <a:extLst>
              <a:ext uri="{FF2B5EF4-FFF2-40B4-BE49-F238E27FC236}">
                <a16:creationId xmlns:a16="http://schemas.microsoft.com/office/drawing/2014/main" id="{AF4757CF-48D1-5BE9-2622-B70EA9275DE4}"/>
              </a:ext>
            </a:extLst>
          </p:cNvPr>
          <p:cNvSpPr>
            <a:spLocks noGrp="1"/>
          </p:cNvSpPr>
          <p:nvPr>
            <p:ph idx="1"/>
          </p:nvPr>
        </p:nvSpPr>
        <p:spPr>
          <a:xfrm>
            <a:off x="674388" y="1462215"/>
            <a:ext cx="10958812" cy="4693255"/>
          </a:xfrm>
        </p:spPr>
        <p:txBody>
          <a:bodyPr vert="horz" lIns="91440" tIns="45720" rIns="91440" bIns="45720" rtlCol="0" anchor="t">
            <a:noAutofit/>
          </a:bodyPr>
          <a:lstStyle/>
          <a:p>
            <a:pPr>
              <a:buClrTx/>
              <a:buFont typeface="Arial" panose="020B0604020202020204" pitchFamily="34" charset="0"/>
              <a:buChar char="•"/>
            </a:pPr>
            <a:r>
              <a:rPr lang="en-US" sz="1800" b="1" dirty="0"/>
              <a:t>External (Base-Wide or Open to Public):</a:t>
            </a:r>
          </a:p>
          <a:p>
            <a:pPr lvl="1">
              <a:buClrTx/>
              <a:buFont typeface="Arial" panose="020B0604020202020204" pitchFamily="34" charset="0"/>
              <a:buChar char="•"/>
            </a:pPr>
            <a:r>
              <a:rPr lang="en-US" sz="1800" dirty="0"/>
              <a:t>This is a public food sale requiring a permit.</a:t>
            </a:r>
          </a:p>
          <a:p>
            <a:pPr lvl="1">
              <a:buClrTx/>
              <a:buFont typeface="Arial" panose="020B0604020202020204" pitchFamily="34" charset="0"/>
              <a:buChar char="•"/>
            </a:pPr>
            <a:r>
              <a:rPr lang="en-US" sz="1800" dirty="0"/>
              <a:t>MUST complete the "Temporary Food Booth Application" and receive approval from Public Health Flight. They will sign your fundraiser request form before you route it to the 75 FSS/FSR Office. </a:t>
            </a:r>
          </a:p>
          <a:p>
            <a:pPr lvl="1">
              <a:buClrTx/>
              <a:buFont typeface="Arial" panose="020B0604020202020204" pitchFamily="34" charset="0"/>
              <a:buChar char="•"/>
            </a:pPr>
            <a:r>
              <a:rPr lang="en-US" sz="1800" dirty="0"/>
              <a:t>Strict rules apply, including the prohibition of home-prepared foods</a:t>
            </a:r>
          </a:p>
          <a:p>
            <a:pPr>
              <a:buClrTx/>
              <a:buFont typeface="Arial" panose="020B0604020202020204" pitchFamily="34" charset="0"/>
              <a:buChar char="•"/>
            </a:pPr>
            <a:r>
              <a:rPr lang="en-US" sz="1800" b="1" dirty="0"/>
              <a:t>Public Health: Key Requirements for Food Safety</a:t>
            </a:r>
          </a:p>
          <a:p>
            <a:pPr lvl="1">
              <a:buClrTx/>
              <a:buFont typeface="Arial" panose="020B0604020202020204" pitchFamily="34" charset="0"/>
              <a:buChar char="•"/>
            </a:pPr>
            <a:r>
              <a:rPr lang="en-US" sz="1800" dirty="0"/>
              <a:t>For any food fundraiser open to the public, the following rules from the </a:t>
            </a:r>
            <a:r>
              <a:rPr lang="en-US" sz="1800" i="1" dirty="0"/>
              <a:t>Temporary Food Booth Guidelines</a:t>
            </a:r>
            <a:r>
              <a:rPr lang="en-US" sz="1800" dirty="0"/>
              <a:t> are mandatory:</a:t>
            </a:r>
          </a:p>
          <a:p>
            <a:pPr lvl="1">
              <a:buClrTx/>
              <a:buFont typeface="Arial" panose="020B0604020202020204" pitchFamily="34" charset="0"/>
              <a:buChar char="•"/>
            </a:pPr>
            <a:r>
              <a:rPr lang="en-US" sz="1800" dirty="0"/>
              <a:t>Food Source: "All foods must be approved by Public Health. Home canned and home prepared foods, ice made at home, unpasteurized (raw) milk/cheese products, ruminant meats, or storage of foods at private homes are not allowed."</a:t>
            </a:r>
          </a:p>
          <a:p>
            <a:pPr lvl="1">
              <a:buClrTx/>
              <a:buFont typeface="Arial" panose="020B0604020202020204" pitchFamily="34" charset="0"/>
              <a:buChar char="•"/>
            </a:pPr>
            <a:r>
              <a:rPr lang="en-US" sz="1800" dirty="0"/>
              <a:t>Temperatures: Hot foods ≥ 135°F; Cold foods ≤ 41°F.</a:t>
            </a:r>
          </a:p>
          <a:p>
            <a:pPr lvl="1">
              <a:buClrTx/>
              <a:buFont typeface="Arial" panose="020B0604020202020204" pitchFamily="34" charset="0"/>
              <a:buChar char="•"/>
            </a:pPr>
            <a:r>
              <a:rPr lang="en-US" sz="1800" dirty="0"/>
              <a:t>Personal Hygiene: "Workers shall NOT WORK if they have one or more of the following: diarrhea, fever, vomiting, jaundice, or has pustule lesions, boils or infected wounds on the hands, wrists, or exposed portions of the arms."</a:t>
            </a:r>
          </a:p>
        </p:txBody>
      </p:sp>
    </p:spTree>
    <p:extLst>
      <p:ext uri="{BB962C8B-B14F-4D97-AF65-F5344CB8AC3E}">
        <p14:creationId xmlns:p14="http://schemas.microsoft.com/office/powerpoint/2010/main" val="213877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57614-AF19-5BFE-BAB8-29180456B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77292-7C37-89C7-87D6-69D7207AC11C}"/>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Miscellaneous Topics</a:t>
            </a:r>
          </a:p>
        </p:txBody>
      </p:sp>
      <p:sp>
        <p:nvSpPr>
          <p:cNvPr id="5" name="Content Placeholder 4">
            <a:extLst>
              <a:ext uri="{FF2B5EF4-FFF2-40B4-BE49-F238E27FC236}">
                <a16:creationId xmlns:a16="http://schemas.microsoft.com/office/drawing/2014/main" id="{EF0F6F96-58B7-1DE6-3525-6BB8952E5C1A}"/>
              </a:ext>
            </a:extLst>
          </p:cNvPr>
          <p:cNvSpPr>
            <a:spLocks noGrp="1"/>
          </p:cNvSpPr>
          <p:nvPr>
            <p:ph idx="1"/>
          </p:nvPr>
        </p:nvSpPr>
        <p:spPr>
          <a:xfrm>
            <a:off x="502294" y="1513015"/>
            <a:ext cx="11187412" cy="4693255"/>
          </a:xfrm>
        </p:spPr>
        <p:txBody>
          <a:bodyPr vert="horz" lIns="91440" tIns="45720" rIns="91440" bIns="45720" rtlCol="0" anchor="t">
            <a:noAutofit/>
          </a:bodyPr>
          <a:lstStyle/>
          <a:p>
            <a:pPr>
              <a:buClrTx/>
              <a:buFont typeface="Arial" panose="020B0604020202020204" pitchFamily="34" charset="0"/>
              <a:buChar char="•"/>
            </a:pPr>
            <a:r>
              <a:rPr lang="en-US" sz="2200" dirty="0"/>
              <a:t>The following programs are funded by the Air Force and are for the benefit of official units/squadrons. </a:t>
            </a:r>
            <a:r>
              <a:rPr lang="en-US" sz="2200" b="1" u="sng" dirty="0"/>
              <a:t>They are separate from and cannot be used by Private Organizations.</a:t>
            </a:r>
          </a:p>
          <a:p>
            <a:pPr>
              <a:buClrTx/>
              <a:buFont typeface="Arial" panose="020B0604020202020204" pitchFamily="34" charset="0"/>
              <a:buChar char="•"/>
            </a:pPr>
            <a:r>
              <a:rPr lang="en-US" sz="2200" b="1" dirty="0"/>
              <a:t>$10 Gift Rule vs. Fundraising (AFI 36-3101): </a:t>
            </a:r>
            <a:r>
              <a:rPr lang="en-US" sz="2200" dirty="0"/>
              <a:t>The rule limiting solicitations to $10 applies to </a:t>
            </a:r>
            <a:r>
              <a:rPr lang="en-US" sz="2200" i="1" dirty="0"/>
              <a:t>personal gifts</a:t>
            </a:r>
            <a:r>
              <a:rPr lang="en-US" sz="2200" dirty="0"/>
              <a:t> (e.g., for a farewell). It does not apply to voluntary contributions to a PO fund.</a:t>
            </a:r>
          </a:p>
          <a:p>
            <a:pPr>
              <a:buClrTx/>
              <a:buFont typeface="Arial" panose="020B0604020202020204" pitchFamily="34" charset="0"/>
              <a:buChar char="•"/>
            </a:pPr>
            <a:r>
              <a:rPr lang="en-US" sz="2200" b="1" dirty="0"/>
              <a:t>UNITE Program: </a:t>
            </a:r>
            <a:r>
              <a:rPr lang="en-US" sz="2200" dirty="0"/>
              <a:t>This is an official program where AFSVC via FSS provides appropriated funds directly to units for morale and cohesion events. This is separate from PO funds and is a great resource for unit activities. UNITE Events CANNOT be combined with a holiday party. For more information, contact the UNITE Program POC at </a:t>
            </a:r>
            <a:r>
              <a:rPr lang="en-US" sz="2200" dirty="0">
                <a:hlinkClick r:id="rId3"/>
              </a:rPr>
              <a:t>johanne.bercher.1@us.af.mil</a:t>
            </a:r>
            <a:r>
              <a:rPr lang="en-US" sz="2200" dirty="0"/>
              <a:t>.</a:t>
            </a:r>
          </a:p>
          <a:p>
            <a:pPr>
              <a:buClrTx/>
              <a:buFont typeface="Arial" panose="020B0604020202020204" pitchFamily="34" charset="0"/>
              <a:buChar char="•"/>
            </a:pPr>
            <a:r>
              <a:rPr lang="en-US" sz="2200" b="1" dirty="0"/>
              <a:t>Retirements/Memorials/Commander Calls:</a:t>
            </a:r>
            <a:r>
              <a:rPr lang="en-US" sz="2200" dirty="0"/>
              <a:t> Special Morale &amp; Welfare (SMW) funds or other official funds are the proper source for items like flowers for memorials for deceased employees or light refreshments for certain events. To request SMW funds, submit requests to </a:t>
            </a:r>
            <a:r>
              <a:rPr lang="en-US" sz="2200" dirty="0">
                <a:hlinkClick r:id="rId4"/>
              </a:rPr>
              <a:t>75FSS.SMW.Requests@us.af.mil</a:t>
            </a:r>
            <a:r>
              <a:rPr lang="en-US" sz="2200" dirty="0"/>
              <a:t>.</a:t>
            </a:r>
            <a:br>
              <a:rPr lang="en-US" sz="2200" dirty="0"/>
            </a:br>
            <a:endParaRPr lang="en-US" sz="2200" dirty="0"/>
          </a:p>
        </p:txBody>
      </p:sp>
    </p:spTree>
    <p:extLst>
      <p:ext uri="{BB962C8B-B14F-4D97-AF65-F5344CB8AC3E}">
        <p14:creationId xmlns:p14="http://schemas.microsoft.com/office/powerpoint/2010/main" val="215913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B112D-D0F5-C820-70EB-DD6E75A6D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0C3EF-230B-06A0-096B-5EA89B319F2C}"/>
              </a:ext>
            </a:extLst>
          </p:cNvPr>
          <p:cNvSpPr>
            <a:spLocks noGrp="1"/>
          </p:cNvSpPr>
          <p:nvPr>
            <p:ph type="title"/>
          </p:nvPr>
        </p:nvSpPr>
        <p:spPr>
          <a:xfrm>
            <a:off x="0" y="448584"/>
            <a:ext cx="12192000" cy="847728"/>
          </a:xfrm>
        </p:spPr>
        <p:txBody>
          <a:bodyPr lIns="91440" tIns="45720" rIns="91440" bIns="45720" anchor="t"/>
          <a:lstStyle/>
          <a:p>
            <a:r>
              <a:rPr lang="en-US" sz="4000" i="1" dirty="0">
                <a:solidFill>
                  <a:srgbClr val="150D79"/>
                </a:solidFill>
                <a:latin typeface="Arial"/>
                <a:cs typeface="Arial"/>
              </a:rPr>
              <a:t>Purpose &amp; Intent</a:t>
            </a:r>
          </a:p>
        </p:txBody>
      </p:sp>
      <p:sp>
        <p:nvSpPr>
          <p:cNvPr id="5" name="Content Placeholder 4">
            <a:extLst>
              <a:ext uri="{FF2B5EF4-FFF2-40B4-BE49-F238E27FC236}">
                <a16:creationId xmlns:a16="http://schemas.microsoft.com/office/drawing/2014/main" id="{AB79F0CA-515B-78D8-DBE0-7C6193643D8D}"/>
              </a:ext>
            </a:extLst>
          </p:cNvPr>
          <p:cNvSpPr>
            <a:spLocks noGrp="1"/>
          </p:cNvSpPr>
          <p:nvPr>
            <p:ph idx="1"/>
          </p:nvPr>
        </p:nvSpPr>
        <p:spPr>
          <a:xfrm>
            <a:off x="756938" y="1474915"/>
            <a:ext cx="10678124" cy="4693255"/>
          </a:xfrm>
        </p:spPr>
        <p:txBody>
          <a:bodyPr vert="horz" lIns="91440" tIns="45720" rIns="91440" bIns="45720" rtlCol="0" anchor="t">
            <a:normAutofit/>
          </a:bodyPr>
          <a:lstStyle/>
          <a:p>
            <a:pPr>
              <a:buClrTx/>
              <a:buFont typeface="Arial" panose="020B0604020202020204" pitchFamily="34" charset="0"/>
              <a:buChar char="•"/>
            </a:pPr>
            <a:r>
              <a:rPr lang="en-US" b="1" dirty="0"/>
              <a:t>To Educate</a:t>
            </a:r>
            <a:r>
              <a:rPr lang="en-US" dirty="0"/>
              <a:t>: To provide PO leadership and members with a clear understanding of the regulations and best practices governing Private Organizations and Fundraisers.</a:t>
            </a:r>
          </a:p>
          <a:p>
            <a:pPr>
              <a:buClrTx/>
              <a:buFont typeface="Arial" panose="020B0604020202020204" pitchFamily="34" charset="0"/>
              <a:buChar char="•"/>
            </a:pPr>
            <a:r>
              <a:rPr lang="en-US" b="1" dirty="0"/>
              <a:t>To Empower</a:t>
            </a:r>
            <a:r>
              <a:rPr lang="en-US" dirty="0"/>
              <a:t>: To empower you to confidently operate your PO, manage funds correctly, and support morale while staying compliant and avoiding common pitfalls.</a:t>
            </a:r>
          </a:p>
          <a:p>
            <a:pPr>
              <a:buClrTx/>
              <a:buFont typeface="Arial" panose="020B0604020202020204" pitchFamily="34" charset="0"/>
              <a:buChar char="•"/>
            </a:pPr>
            <a:r>
              <a:rPr lang="en-US" b="1" dirty="0"/>
              <a:t>To Serve as a Reference: </a:t>
            </a:r>
            <a:r>
              <a:rPr lang="en-US" dirty="0"/>
              <a:t>This presentation is detailed by design. It is intended to be a comprehensive guide that you can use as a "desk-side" reference.</a:t>
            </a:r>
          </a:p>
        </p:txBody>
      </p:sp>
    </p:spTree>
    <p:extLst>
      <p:ext uri="{BB962C8B-B14F-4D97-AF65-F5344CB8AC3E}">
        <p14:creationId xmlns:p14="http://schemas.microsoft.com/office/powerpoint/2010/main" val="1112363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2FBDE-9681-204B-7160-32595D949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0BB55-071E-66D8-3891-2EDD31E3F96F}"/>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References</a:t>
            </a:r>
          </a:p>
        </p:txBody>
      </p:sp>
      <p:sp>
        <p:nvSpPr>
          <p:cNvPr id="5" name="Content Placeholder 4">
            <a:extLst>
              <a:ext uri="{FF2B5EF4-FFF2-40B4-BE49-F238E27FC236}">
                <a16:creationId xmlns:a16="http://schemas.microsoft.com/office/drawing/2014/main" id="{6611DEA9-C1A5-1217-1D40-E74A548310A8}"/>
              </a:ext>
            </a:extLst>
          </p:cNvPr>
          <p:cNvSpPr>
            <a:spLocks noGrp="1"/>
          </p:cNvSpPr>
          <p:nvPr>
            <p:ph idx="1"/>
          </p:nvPr>
        </p:nvSpPr>
        <p:spPr>
          <a:xfrm>
            <a:off x="756938" y="1474915"/>
            <a:ext cx="10678124" cy="4693255"/>
          </a:xfrm>
        </p:spPr>
        <p:txBody>
          <a:bodyPr vert="horz" lIns="91440" tIns="45720" rIns="91440" bIns="45720" rtlCol="0" anchor="t">
            <a:normAutofit/>
          </a:bodyPr>
          <a:lstStyle/>
          <a:p>
            <a:pPr>
              <a:buClrTx/>
              <a:buFont typeface="Arial" panose="020B0604020202020204" pitchFamily="34" charset="0"/>
              <a:buChar char="•"/>
            </a:pPr>
            <a:r>
              <a:rPr lang="en-US" sz="2400" b="1" dirty="0"/>
              <a:t>Governing Regulations:</a:t>
            </a:r>
          </a:p>
          <a:p>
            <a:pPr lvl="1">
              <a:buClrTx/>
              <a:buFont typeface="Arial" panose="020B0604020202020204" pitchFamily="34" charset="0"/>
              <a:buChar char="•"/>
            </a:pPr>
            <a:r>
              <a:rPr lang="en-US" sz="2000" dirty="0"/>
              <a:t>DAFI 34-106, </a:t>
            </a:r>
            <a:r>
              <a:rPr lang="en-US" sz="2000" i="1" dirty="0"/>
              <a:t>Air Force Private Organizations Program</a:t>
            </a:r>
            <a:endParaRPr lang="en-US" sz="2000" dirty="0"/>
          </a:p>
          <a:p>
            <a:pPr lvl="1">
              <a:buClrTx/>
              <a:buFont typeface="Arial" panose="020B0604020202020204" pitchFamily="34" charset="0"/>
              <a:buChar char="•"/>
            </a:pPr>
            <a:r>
              <a:rPr lang="en-US" sz="2000" dirty="0"/>
              <a:t>AFI 36-3101, </a:t>
            </a:r>
            <a:r>
              <a:rPr lang="en-US" sz="2000" i="1" dirty="0"/>
              <a:t>Fundraising</a:t>
            </a:r>
            <a:endParaRPr lang="en-US" sz="2000" dirty="0"/>
          </a:p>
          <a:p>
            <a:pPr lvl="1">
              <a:buClrTx/>
              <a:buFont typeface="Arial" panose="020B0604020202020204" pitchFamily="34" charset="0"/>
              <a:buChar char="•"/>
            </a:pPr>
            <a:r>
              <a:rPr lang="en-US" sz="2000" dirty="0"/>
              <a:t>DoD 5500.07-R, </a:t>
            </a:r>
            <a:r>
              <a:rPr lang="en-US" sz="2000" i="1" dirty="0"/>
              <a:t>Joint Ethics Regulation (JER)</a:t>
            </a:r>
          </a:p>
          <a:p>
            <a:pPr lvl="1">
              <a:buClrTx/>
              <a:buFont typeface="Arial" panose="020B0604020202020204" pitchFamily="34" charset="0"/>
              <a:buChar char="•"/>
            </a:pPr>
            <a:r>
              <a:rPr lang="en-US" sz="2000" dirty="0"/>
              <a:t>AFI 34-107, </a:t>
            </a:r>
            <a:r>
              <a:rPr lang="en-US" sz="2000" i="1" dirty="0"/>
              <a:t>Alcoholic Beverage Program</a:t>
            </a:r>
            <a:r>
              <a:rPr lang="en-US" sz="2000" dirty="0"/>
              <a:t>. </a:t>
            </a:r>
            <a:r>
              <a:rPr lang="en-US" sz="2000" i="1" dirty="0"/>
              <a:t>(Related to Alcohol at Holiday Parties)</a:t>
            </a:r>
          </a:p>
          <a:p>
            <a:pPr>
              <a:buClrTx/>
              <a:buFont typeface="Arial" panose="020B0604020202020204" pitchFamily="34" charset="0"/>
              <a:buChar char="•"/>
            </a:pPr>
            <a:r>
              <a:rPr lang="en-US" sz="2400" b="1" dirty="0"/>
              <a:t>Local Guidance &amp; Forms: </a:t>
            </a:r>
            <a:r>
              <a:rPr lang="en-US" sz="2000" b="1" i="1" dirty="0"/>
              <a:t>(email </a:t>
            </a:r>
            <a:r>
              <a:rPr lang="en-US" sz="2000" dirty="0">
                <a:hlinkClick r:id="rId3"/>
              </a:rPr>
              <a:t>75FSS.Private.Orgs@us.af.mil</a:t>
            </a:r>
            <a:r>
              <a:rPr lang="en-US" sz="2000" b="1" i="1" dirty="0"/>
              <a:t> for a copy)</a:t>
            </a:r>
          </a:p>
          <a:p>
            <a:pPr lvl="1">
              <a:buClrTx/>
              <a:buFont typeface="Arial" panose="020B0604020202020204" pitchFamily="34" charset="0"/>
              <a:buChar char="•"/>
            </a:pPr>
            <a:r>
              <a:rPr lang="en-US" sz="2000" dirty="0"/>
              <a:t>Temporary Food Booth Guidelines &amp; Application (Public Health)</a:t>
            </a:r>
          </a:p>
          <a:p>
            <a:pPr lvl="1">
              <a:buClrTx/>
              <a:buFont typeface="Arial" panose="020B0604020202020204" pitchFamily="34" charset="0"/>
              <a:buChar char="•"/>
            </a:pPr>
            <a:r>
              <a:rPr lang="en-US" sz="2000" dirty="0"/>
              <a:t>Public Health Food Handlers Training (Public Health)</a:t>
            </a:r>
          </a:p>
          <a:p>
            <a:pPr lvl="1">
              <a:buClrTx/>
              <a:buFont typeface="Arial" panose="020B0604020202020204" pitchFamily="34" charset="0"/>
              <a:buChar char="•"/>
            </a:pPr>
            <a:r>
              <a:rPr lang="en-US" sz="2000" dirty="0"/>
              <a:t>Templates for required PO Documents (75 FSS/FSR)</a:t>
            </a:r>
          </a:p>
          <a:p>
            <a:pPr>
              <a:buClrTx/>
              <a:buFont typeface="Arial" panose="020B0604020202020204" pitchFamily="34" charset="0"/>
              <a:buChar char="•"/>
            </a:pPr>
            <a:r>
              <a:rPr lang="en-US" sz="2400" b="1" dirty="0"/>
              <a:t>Primary Point of Contact:</a:t>
            </a:r>
          </a:p>
          <a:p>
            <a:pPr lvl="1">
              <a:buClrTx/>
              <a:buFont typeface="Arial" panose="020B0604020202020204" pitchFamily="34" charset="0"/>
              <a:buChar char="•"/>
            </a:pPr>
            <a:r>
              <a:rPr lang="en-US" sz="2000" dirty="0"/>
              <a:t>For questions, templates, and all document submissions (including fundraiser requests), contact the 75 FSS Private Orgs team at </a:t>
            </a:r>
            <a:r>
              <a:rPr lang="en-US" sz="2000" dirty="0">
                <a:hlinkClick r:id="rId4" tooltip="mailto:75FSS.Private.Orgs@us.af.mil"/>
              </a:rPr>
              <a:t>75FSS.Private.Orgs@us.af.mil</a:t>
            </a:r>
            <a:r>
              <a:rPr lang="en-US" sz="2000" dirty="0"/>
              <a:t>.</a:t>
            </a:r>
            <a:br>
              <a:rPr lang="en-US" dirty="0"/>
            </a:br>
            <a:endParaRPr lang="en-US" dirty="0"/>
          </a:p>
        </p:txBody>
      </p:sp>
    </p:spTree>
    <p:extLst>
      <p:ext uri="{BB962C8B-B14F-4D97-AF65-F5344CB8AC3E}">
        <p14:creationId xmlns:p14="http://schemas.microsoft.com/office/powerpoint/2010/main" val="2451907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3B8AB-3DAF-A752-2FF8-2814823C2BF2}"/>
              </a:ext>
            </a:extLst>
          </p:cNvPr>
          <p:cNvSpPr>
            <a:spLocks noGrp="1"/>
          </p:cNvSpPr>
          <p:nvPr>
            <p:ph idx="1"/>
          </p:nvPr>
        </p:nvSpPr>
        <p:spPr/>
        <p:txBody>
          <a:bodyPr>
            <a:normAutofit/>
          </a:bodyPr>
          <a:lstStyle/>
          <a:p>
            <a:pPr marL="0" indent="0" algn="ctr">
              <a:buNone/>
            </a:pPr>
            <a:endParaRPr lang="en-US" sz="4800" b="1">
              <a:latin typeface="Times New Roman" panose="02020603050405020304" pitchFamily="18" charset="0"/>
              <a:cs typeface="Times New Roman" panose="02020603050405020304" pitchFamily="18" charset="0"/>
            </a:endParaRPr>
          </a:p>
          <a:p>
            <a:pPr marL="0" indent="0" algn="ctr">
              <a:buNone/>
            </a:pPr>
            <a:endParaRPr lang="en-US" sz="4800" b="1">
              <a:latin typeface="Times New Roman" panose="02020603050405020304" pitchFamily="18" charset="0"/>
              <a:cs typeface="Times New Roman" panose="02020603050405020304" pitchFamily="18" charset="0"/>
            </a:endParaRPr>
          </a:p>
          <a:p>
            <a:pPr marL="0" indent="0" algn="ctr">
              <a:buNone/>
            </a:pPr>
            <a:r>
              <a:rPr lang="en-US" sz="4800" b="1">
                <a:solidFill>
                  <a:srgbClr val="150D79"/>
                </a:solidFill>
              </a:rPr>
              <a:t>QUESTIONS?</a:t>
            </a:r>
          </a:p>
        </p:txBody>
      </p:sp>
    </p:spTree>
    <p:extLst>
      <p:ext uri="{BB962C8B-B14F-4D97-AF65-F5344CB8AC3E}">
        <p14:creationId xmlns:p14="http://schemas.microsoft.com/office/powerpoint/2010/main" val="252885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t"/>
          <a:lstStyle/>
          <a:p>
            <a:r>
              <a:rPr lang="en-US" sz="4000" i="1" dirty="0">
                <a:solidFill>
                  <a:srgbClr val="150D79"/>
                </a:solidFill>
                <a:latin typeface="Arial"/>
                <a:cs typeface="Arial"/>
              </a:rPr>
              <a:t>Agenda</a:t>
            </a:r>
          </a:p>
        </p:txBody>
      </p:sp>
      <p:sp>
        <p:nvSpPr>
          <p:cNvPr id="5" name="Content Placeholder 4">
            <a:extLst>
              <a:ext uri="{FF2B5EF4-FFF2-40B4-BE49-F238E27FC236}">
                <a16:creationId xmlns:a16="http://schemas.microsoft.com/office/drawing/2014/main" id="{5BDBD551-BC92-992D-49B4-76F922804E61}"/>
              </a:ext>
            </a:extLst>
          </p:cNvPr>
          <p:cNvSpPr>
            <a:spLocks noGrp="1"/>
          </p:cNvSpPr>
          <p:nvPr>
            <p:ph idx="1"/>
          </p:nvPr>
        </p:nvSpPr>
        <p:spPr>
          <a:xfrm>
            <a:off x="756938" y="1347915"/>
            <a:ext cx="10678124" cy="5135435"/>
          </a:xfrm>
        </p:spPr>
        <p:txBody>
          <a:bodyPr vert="horz" lIns="91440" tIns="45720" rIns="91440" bIns="45720" rtlCol="0" anchor="t">
            <a:normAutofit fontScale="62500" lnSpcReduction="20000"/>
          </a:bodyPr>
          <a:lstStyle/>
          <a:p>
            <a:pPr>
              <a:buClrTx/>
              <a:buFont typeface="Arial" panose="020B0604020202020204" pitchFamily="34" charset="0"/>
              <a:buChar char="•"/>
            </a:pPr>
            <a:r>
              <a:rPr lang="en-US" dirty="0"/>
              <a:t>Who's in Charge of the PO?</a:t>
            </a:r>
          </a:p>
          <a:p>
            <a:pPr>
              <a:buClrTx/>
              <a:buFont typeface="Arial" panose="020B0604020202020204" pitchFamily="34" charset="0"/>
              <a:buChar char="•"/>
            </a:pPr>
            <a:r>
              <a:rPr lang="en-US" dirty="0"/>
              <a:t>When a UA Must Become a PO</a:t>
            </a:r>
          </a:p>
          <a:p>
            <a:pPr>
              <a:buClrTx/>
              <a:buFont typeface="Arial" panose="020B0604020202020204" pitchFamily="34" charset="0"/>
              <a:buChar char="•"/>
            </a:pPr>
            <a:r>
              <a:rPr lang="en-US" dirty="0"/>
              <a:t>The Role of 75 FSS &amp; 75 ABW/JA</a:t>
            </a:r>
          </a:p>
          <a:p>
            <a:pPr>
              <a:buClrTx/>
              <a:buFont typeface="Arial" panose="020B0604020202020204" pitchFamily="34" charset="0"/>
              <a:buChar char="•"/>
            </a:pPr>
            <a:r>
              <a:rPr lang="en-US" dirty="0"/>
              <a:t>Naming Your PO: Key Considerations</a:t>
            </a:r>
          </a:p>
          <a:p>
            <a:pPr>
              <a:buClrTx/>
              <a:buFont typeface="Arial" panose="020B0604020202020204" pitchFamily="34" charset="0"/>
              <a:buChar char="•"/>
            </a:pPr>
            <a:r>
              <a:rPr lang="en-US" dirty="0"/>
              <a:t>Establishing a PO: Required Documents</a:t>
            </a:r>
          </a:p>
          <a:p>
            <a:pPr>
              <a:buClrTx/>
              <a:buFont typeface="Arial" panose="020B0604020202020204" pitchFamily="34" charset="0"/>
              <a:buChar char="•"/>
            </a:pPr>
            <a:r>
              <a:rPr lang="en-US" dirty="0"/>
              <a:t>The Annual Recertification Process</a:t>
            </a:r>
          </a:p>
          <a:p>
            <a:pPr>
              <a:buClrTx/>
              <a:buFont typeface="Arial" panose="020B0604020202020204" pitchFamily="34" charset="0"/>
              <a:buChar char="•"/>
            </a:pPr>
            <a:r>
              <a:rPr lang="en-US" dirty="0"/>
              <a:t>Liability Insurance</a:t>
            </a:r>
          </a:p>
          <a:p>
            <a:pPr>
              <a:buClrTx/>
              <a:buFont typeface="Arial" panose="020B0604020202020204" pitchFamily="34" charset="0"/>
              <a:buChar char="•"/>
            </a:pPr>
            <a:r>
              <a:rPr lang="en-US" dirty="0"/>
              <a:t>Fundraising Rules</a:t>
            </a:r>
          </a:p>
          <a:p>
            <a:pPr>
              <a:buClrTx/>
              <a:buFont typeface="Arial" panose="020B0604020202020204" pitchFamily="34" charset="0"/>
              <a:buChar char="•"/>
            </a:pPr>
            <a:r>
              <a:rPr lang="en-US" dirty="0"/>
              <a:t>Fundraising Request Process</a:t>
            </a:r>
          </a:p>
          <a:p>
            <a:pPr>
              <a:buClrTx/>
              <a:buFont typeface="Arial" panose="020B0604020202020204" pitchFamily="34" charset="0"/>
              <a:buChar char="•"/>
            </a:pPr>
            <a:r>
              <a:rPr lang="en-US" dirty="0"/>
              <a:t>Sponsorship vs. Donations</a:t>
            </a:r>
          </a:p>
          <a:p>
            <a:pPr>
              <a:buClrTx/>
              <a:buFont typeface="Arial" panose="020B0604020202020204" pitchFamily="34" charset="0"/>
              <a:buChar char="•"/>
            </a:pPr>
            <a:r>
              <a:rPr lang="en-US" dirty="0"/>
              <a:t>Prohibited Activities: Gambling &amp; Raffles</a:t>
            </a:r>
          </a:p>
          <a:p>
            <a:pPr>
              <a:buClrTx/>
              <a:buFont typeface="Arial" panose="020B0604020202020204" pitchFamily="34" charset="0"/>
              <a:buChar char="•"/>
            </a:pPr>
            <a:r>
              <a:rPr lang="en-US" dirty="0"/>
              <a:t>Auctions</a:t>
            </a:r>
          </a:p>
          <a:p>
            <a:pPr>
              <a:buClrTx/>
              <a:buFont typeface="Arial" panose="020B0604020202020204" pitchFamily="34" charset="0"/>
              <a:buChar char="•"/>
            </a:pPr>
            <a:r>
              <a:rPr lang="en-US" dirty="0"/>
              <a:t>Holiday Parties</a:t>
            </a:r>
          </a:p>
          <a:p>
            <a:pPr>
              <a:buClrTx/>
              <a:buFont typeface="Arial" panose="020B0604020202020204" pitchFamily="34" charset="0"/>
              <a:buChar char="•"/>
            </a:pPr>
            <a:r>
              <a:rPr lang="en-US" dirty="0"/>
              <a:t>Food Fundraisers &amp; Public Health</a:t>
            </a:r>
          </a:p>
          <a:p>
            <a:pPr>
              <a:buClrTx/>
              <a:buFont typeface="Arial" panose="020B0604020202020204" pitchFamily="34" charset="0"/>
              <a:buChar char="•"/>
            </a:pPr>
            <a:r>
              <a:rPr lang="en-US" dirty="0"/>
              <a:t>Miscellaneous Topics (For Unit/Squadron Use)</a:t>
            </a:r>
          </a:p>
          <a:p>
            <a:pPr>
              <a:buClrTx/>
              <a:buFont typeface="Arial" panose="020B0604020202020204" pitchFamily="34" charset="0"/>
              <a:buChar char="•"/>
            </a:pPr>
            <a:r>
              <a:rPr lang="en-US" dirty="0"/>
              <a:t>References &amp; Points of Contact</a:t>
            </a:r>
          </a:p>
        </p:txBody>
      </p:sp>
    </p:spTree>
    <p:extLst>
      <p:ext uri="{BB962C8B-B14F-4D97-AF65-F5344CB8AC3E}">
        <p14:creationId xmlns:p14="http://schemas.microsoft.com/office/powerpoint/2010/main" val="306731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90BCB-8A7C-3BC3-A1B0-B72377E7B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A6697-D7C0-F263-1ADB-48C20DEC8357}"/>
              </a:ext>
            </a:extLst>
          </p:cNvPr>
          <p:cNvSpPr>
            <a:spLocks noGrp="1"/>
          </p:cNvSpPr>
          <p:nvPr>
            <p:ph type="title"/>
          </p:nvPr>
        </p:nvSpPr>
        <p:spPr>
          <a:xfrm>
            <a:off x="0" y="531134"/>
            <a:ext cx="12192000" cy="847728"/>
          </a:xfrm>
        </p:spPr>
        <p:txBody>
          <a:bodyPr lIns="91440" tIns="45720" rIns="91440" bIns="45720" anchor="t"/>
          <a:lstStyle/>
          <a:p>
            <a:r>
              <a:rPr lang="en-US" sz="3200" i="1" dirty="0">
                <a:solidFill>
                  <a:srgbClr val="150D79"/>
                </a:solidFill>
                <a:latin typeface="Arial"/>
                <a:cs typeface="Arial"/>
              </a:rPr>
              <a:t>Who's in Charge of the PO?</a:t>
            </a:r>
          </a:p>
        </p:txBody>
      </p:sp>
      <p:sp>
        <p:nvSpPr>
          <p:cNvPr id="5" name="Content Placeholder 4">
            <a:extLst>
              <a:ext uri="{FF2B5EF4-FFF2-40B4-BE49-F238E27FC236}">
                <a16:creationId xmlns:a16="http://schemas.microsoft.com/office/drawing/2014/main" id="{B0139611-641A-4CE8-66DE-BBF58522E97C}"/>
              </a:ext>
            </a:extLst>
          </p:cNvPr>
          <p:cNvSpPr>
            <a:spLocks noGrp="1"/>
          </p:cNvSpPr>
          <p:nvPr>
            <p:ph idx="1"/>
          </p:nvPr>
        </p:nvSpPr>
        <p:spPr>
          <a:xfrm>
            <a:off x="706138" y="1443165"/>
            <a:ext cx="10678124" cy="4693255"/>
          </a:xfrm>
        </p:spPr>
        <p:txBody>
          <a:bodyPr vert="horz" lIns="91440" tIns="45720" rIns="91440" bIns="45720" rtlCol="0" anchor="t">
            <a:normAutofit lnSpcReduction="10000"/>
          </a:bodyPr>
          <a:lstStyle/>
          <a:p>
            <a:pPr>
              <a:buClrTx/>
              <a:buFont typeface="Arial" panose="020B0604020202020204" pitchFamily="34" charset="0"/>
              <a:buChar char="•"/>
            </a:pPr>
            <a:r>
              <a:rPr lang="en-US" sz="2000" b="1" dirty="0"/>
              <a:t>Commander's Role in Formation (IAW DAFI 34-106)</a:t>
            </a:r>
          </a:p>
          <a:p>
            <a:pPr lvl="1">
              <a:buClrTx/>
              <a:buFont typeface="Arial" panose="020B0604020202020204" pitchFamily="34" charset="0"/>
              <a:buChar char="•"/>
            </a:pPr>
            <a:r>
              <a:rPr lang="en-US" sz="1800" dirty="0"/>
              <a:t>Commanders are responsible for determining if an Unofficial Activity (UA) should become a Private Organization (PO), considering factors like financial assets and potential liability.</a:t>
            </a:r>
          </a:p>
          <a:p>
            <a:pPr lvl="1">
              <a:buClrTx/>
              <a:buFont typeface="Arial" panose="020B0604020202020204" pitchFamily="34" charset="0"/>
              <a:buChar char="•"/>
            </a:pPr>
            <a:r>
              <a:rPr lang="en-US" sz="1800" dirty="0"/>
              <a:t>Once an organization is established as a PO, primary oversight and responsibility fundamentally shift from the Commander to the PO's leadership and members. The unit commander no longer participates in an official capacity.</a:t>
            </a:r>
          </a:p>
          <a:p>
            <a:pPr>
              <a:buClrTx/>
              <a:buFont typeface="Arial" panose="020B0604020202020204" pitchFamily="34" charset="0"/>
              <a:buChar char="•"/>
            </a:pPr>
            <a:r>
              <a:rPr lang="en-US" sz="2000" b="1" dirty="0"/>
              <a:t>The PO Assumes Full Responsibility</a:t>
            </a:r>
            <a:br>
              <a:rPr lang="en-US" sz="2000" dirty="0"/>
            </a:br>
            <a:r>
              <a:rPr lang="en-US" sz="2000" dirty="0"/>
              <a:t>Once established, the PO's officers and members are solely accountable for the organization's governance and compliance. This includes:</a:t>
            </a:r>
          </a:p>
          <a:p>
            <a:pPr lvl="1">
              <a:buClrTx/>
              <a:buFont typeface="Arial" panose="020B0604020202020204" pitchFamily="34" charset="0"/>
              <a:buChar char="•"/>
            </a:pPr>
            <a:r>
              <a:rPr lang="en-US" sz="1800" b="1" dirty="0"/>
              <a:t>Understanding &amp; Compliance</a:t>
            </a:r>
            <a:r>
              <a:rPr lang="en-US" sz="1800" dirty="0"/>
              <a:t>: Proactively learning and adhering to all governing regulations local policies, and the PO's own constitution and bylaws.</a:t>
            </a:r>
          </a:p>
          <a:p>
            <a:pPr lvl="1">
              <a:buClrTx/>
              <a:buFont typeface="Arial" panose="020B0604020202020204" pitchFamily="34" charset="0"/>
              <a:buChar char="•"/>
            </a:pPr>
            <a:r>
              <a:rPr lang="en-US" sz="1800" b="1" dirty="0"/>
              <a:t>Maintaining Documentation: </a:t>
            </a:r>
            <a:r>
              <a:rPr lang="en-US" sz="1800" dirty="0"/>
              <a:t>Ensuring all required documents are submitted to the 75 FSS Private Org Office annually and whenever changes occur (e.g., new officers, updated insurance).</a:t>
            </a:r>
          </a:p>
          <a:p>
            <a:pPr lvl="1">
              <a:buClrTx/>
              <a:buFont typeface="Arial" panose="020B0604020202020204" pitchFamily="34" charset="0"/>
              <a:buChar char="•"/>
            </a:pPr>
            <a:r>
              <a:rPr lang="en-US" sz="1800" b="1" dirty="0"/>
              <a:t>Financial &amp; Legal Accountability: </a:t>
            </a:r>
            <a:r>
              <a:rPr lang="en-US" sz="1800" dirty="0"/>
              <a:t>The PO, and by extension its members, are responsible for all debts, liabilities, and obligations. The Department of the Air Force is not liable for the PO.</a:t>
            </a:r>
          </a:p>
          <a:p>
            <a:pPr lvl="1">
              <a:buClrTx/>
              <a:buFont typeface="Arial" panose="020B0604020202020204" pitchFamily="34" charset="0"/>
              <a:buChar char="•"/>
            </a:pPr>
            <a:r>
              <a:rPr lang="en-US" sz="1800" b="1" dirty="0"/>
              <a:t>Proactive Communication: </a:t>
            </a:r>
            <a:r>
              <a:rPr lang="en-US" sz="1800" dirty="0"/>
              <a:t>It is the PO's responsibility to reach out to the FSS Private Org Office with any questions or before undertaking new or complex activities.</a:t>
            </a:r>
          </a:p>
        </p:txBody>
      </p:sp>
    </p:spTree>
    <p:extLst>
      <p:ext uri="{BB962C8B-B14F-4D97-AF65-F5344CB8AC3E}">
        <p14:creationId xmlns:p14="http://schemas.microsoft.com/office/powerpoint/2010/main" val="287949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3E7D-0917-B217-81E4-25D609FCB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EB671-313D-A824-D9A6-E2AEEDCAF5D2}"/>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When a UA Must Become a Private Org (PO)</a:t>
            </a:r>
          </a:p>
        </p:txBody>
      </p:sp>
      <p:sp>
        <p:nvSpPr>
          <p:cNvPr id="5" name="Content Placeholder 4">
            <a:extLst>
              <a:ext uri="{FF2B5EF4-FFF2-40B4-BE49-F238E27FC236}">
                <a16:creationId xmlns:a16="http://schemas.microsoft.com/office/drawing/2014/main" id="{D1E0E14E-EE65-9C0D-3AF9-1CE597C14BE8}"/>
              </a:ext>
            </a:extLst>
          </p:cNvPr>
          <p:cNvSpPr>
            <a:spLocks noGrp="1"/>
          </p:cNvSpPr>
          <p:nvPr>
            <p:ph idx="1"/>
          </p:nvPr>
        </p:nvSpPr>
        <p:spPr>
          <a:xfrm>
            <a:off x="756938" y="1474915"/>
            <a:ext cx="10678124" cy="4693255"/>
          </a:xfrm>
        </p:spPr>
        <p:txBody>
          <a:bodyPr vert="horz" lIns="91440" tIns="45720" rIns="91440" bIns="45720" rtlCol="0" anchor="t">
            <a:normAutofit lnSpcReduction="10000"/>
          </a:bodyPr>
          <a:lstStyle/>
          <a:p>
            <a:pPr>
              <a:buClrTx/>
              <a:buFont typeface="Arial" panose="020B0604020202020204" pitchFamily="34" charset="0"/>
              <a:buChar char="•"/>
            </a:pPr>
            <a:r>
              <a:rPr lang="en-US" b="1" dirty="0"/>
              <a:t>Private Organization (PO): </a:t>
            </a:r>
            <a:r>
              <a:rPr lang="en-US" dirty="0"/>
              <a:t>A self-sustaining group, acting outside any official capacity, subject to formal oversight.</a:t>
            </a:r>
          </a:p>
          <a:p>
            <a:pPr>
              <a:buClrTx/>
              <a:buFont typeface="Arial" panose="020B0604020202020204" pitchFamily="34" charset="0"/>
              <a:buChar char="•"/>
            </a:pPr>
            <a:r>
              <a:rPr lang="en-US" b="1" dirty="0"/>
              <a:t>Unofficial Activity (UA): </a:t>
            </a:r>
            <a:r>
              <a:rPr lang="en-US" dirty="0"/>
              <a:t>Small, "For Us, By Us" groups (e.g., sunshine funds) with average monthly assets under $1,000. UAs are overseen by the unit commander and have limited fundraising ability.</a:t>
            </a:r>
          </a:p>
          <a:p>
            <a:pPr>
              <a:buClrTx/>
              <a:buFont typeface="Arial" panose="020B0604020202020204" pitchFamily="34" charset="0"/>
              <a:buChar char="•"/>
            </a:pPr>
            <a:r>
              <a:rPr lang="en-US" dirty="0"/>
              <a:t>A UA is required to formalize as a PO when it meets any of the following triggers (IAW DAFI 34-106):</a:t>
            </a:r>
          </a:p>
          <a:p>
            <a:pPr lvl="1">
              <a:buClrTx/>
              <a:buFont typeface="Arial" panose="020B0604020202020204" pitchFamily="34" charset="0"/>
              <a:buChar char="•"/>
            </a:pPr>
            <a:r>
              <a:rPr lang="en-US" b="1" dirty="0"/>
              <a:t>Financial Threshold: </a:t>
            </a:r>
            <a:r>
              <a:rPr lang="en-US" dirty="0"/>
              <a:t>Exceeding average monthly assets of $1,000 over a three-month period.</a:t>
            </a:r>
          </a:p>
          <a:p>
            <a:pPr lvl="1">
              <a:buClrTx/>
              <a:buFont typeface="Arial" panose="020B0604020202020204" pitchFamily="34" charset="0"/>
              <a:buChar char="•"/>
            </a:pPr>
            <a:r>
              <a:rPr lang="en-US" b="1" dirty="0"/>
              <a:t>External Activity:</a:t>
            </a:r>
            <a:r>
              <a:rPr lang="en-US" dirty="0"/>
              <a:t> Desiring to solicit donations or conduct sales to an audience broader than the UA's own members or perform off installation fundraising.</a:t>
            </a:r>
          </a:p>
          <a:p>
            <a:pPr lvl="1">
              <a:buClrTx/>
              <a:buFont typeface="Arial" panose="020B0604020202020204" pitchFamily="34" charset="0"/>
              <a:buChar char="•"/>
            </a:pPr>
            <a:r>
              <a:rPr lang="en-US" b="1" dirty="0"/>
              <a:t>Broader Membership: </a:t>
            </a:r>
            <a:r>
              <a:rPr lang="en-US" dirty="0"/>
              <a:t>The group is composed of members from different, unrelated organizations.</a:t>
            </a:r>
          </a:p>
        </p:txBody>
      </p:sp>
    </p:spTree>
    <p:extLst>
      <p:ext uri="{BB962C8B-B14F-4D97-AF65-F5344CB8AC3E}">
        <p14:creationId xmlns:p14="http://schemas.microsoft.com/office/powerpoint/2010/main" val="162453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BA3BB-567D-6002-1C88-BD8B2ED21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E9B49-93C7-ACAF-A2BE-B08A4B505408}"/>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Key Ethics Reminders for Private Org (PO)</a:t>
            </a:r>
          </a:p>
        </p:txBody>
      </p:sp>
      <p:sp>
        <p:nvSpPr>
          <p:cNvPr id="5" name="Content Placeholder 4">
            <a:extLst>
              <a:ext uri="{FF2B5EF4-FFF2-40B4-BE49-F238E27FC236}">
                <a16:creationId xmlns:a16="http://schemas.microsoft.com/office/drawing/2014/main" id="{4740D62D-9711-0F59-D0A7-0D8E34537CBF}"/>
              </a:ext>
            </a:extLst>
          </p:cNvPr>
          <p:cNvSpPr>
            <a:spLocks noGrp="1"/>
          </p:cNvSpPr>
          <p:nvPr>
            <p:ph idx="1"/>
          </p:nvPr>
        </p:nvSpPr>
        <p:spPr>
          <a:xfrm>
            <a:off x="572788" y="1397912"/>
            <a:ext cx="10678124" cy="5383085"/>
          </a:xfrm>
        </p:spPr>
        <p:txBody>
          <a:bodyPr vert="horz" lIns="91440" tIns="45720" rIns="91440" bIns="45720" rtlCol="0" anchor="t">
            <a:normAutofit fontScale="92500" lnSpcReduction="20000"/>
          </a:bodyPr>
          <a:lstStyle/>
          <a:p>
            <a:pPr>
              <a:buClrTx/>
              <a:buFont typeface="Arial" panose="020B0604020202020204" pitchFamily="34" charset="0"/>
              <a:buChar char="•"/>
            </a:pPr>
            <a:r>
              <a:rPr lang="en-US" sz="2000" b="1" dirty="0"/>
              <a:t>Act as a Private Citizen, Not a Government Representative</a:t>
            </a:r>
          </a:p>
          <a:p>
            <a:pPr lvl="1">
              <a:buClrTx/>
              <a:buFont typeface="Arial" panose="020B0604020202020204" pitchFamily="34" charset="0"/>
              <a:buChar char="•"/>
            </a:pPr>
            <a:r>
              <a:rPr lang="en-US" sz="1800" dirty="0"/>
              <a:t>Your participation must be personal. This means acting during off-duty hours and while out of uniform.</a:t>
            </a:r>
          </a:p>
          <a:p>
            <a:pPr lvl="1">
              <a:buClrTx/>
              <a:buFont typeface="Arial" panose="020B0604020202020204" pitchFamily="34" charset="0"/>
              <a:buChar char="•"/>
            </a:pPr>
            <a:r>
              <a:rPr lang="en-US" sz="1800" dirty="0"/>
              <a:t>Use your personal name (e.g., "Mr. John Doe"), not your rank, grade, or official title. Stating "I work at Hill AFB" can also imply official backing and should be avoided in this context.</a:t>
            </a:r>
          </a:p>
          <a:p>
            <a:pPr>
              <a:buClrTx/>
              <a:buFont typeface="Arial" panose="020B0604020202020204" pitchFamily="34" charset="0"/>
              <a:buChar char="•"/>
            </a:pPr>
            <a:r>
              <a:rPr lang="en-US" sz="2000" b="1" dirty="0"/>
              <a:t>Avoid Any Appearance of Government Endorsement</a:t>
            </a:r>
          </a:p>
          <a:p>
            <a:pPr lvl="1">
              <a:buClrTx/>
              <a:buFont typeface="Arial" panose="020B0604020202020204" pitchFamily="34" charset="0"/>
              <a:buChar char="•"/>
            </a:pPr>
            <a:r>
              <a:rPr lang="en-US" sz="1800" dirty="0"/>
              <a:t>Do not use your official position, rank, or influence to promote the PO. All activities must be conducted in a personal capacity.</a:t>
            </a:r>
          </a:p>
          <a:p>
            <a:pPr lvl="1">
              <a:buClrTx/>
              <a:buFont typeface="Arial" panose="020B0604020202020204" pitchFamily="34" charset="0"/>
              <a:buChar char="•"/>
            </a:pPr>
            <a:r>
              <a:rPr lang="en-US" sz="1800" dirty="0"/>
              <a:t>Government resources are strictly off-limits. This especially means </a:t>
            </a:r>
            <a:r>
              <a:rPr lang="en-US" sz="1800" b="1" u="sng" dirty="0"/>
              <a:t>do not use official email to advertise </a:t>
            </a:r>
            <a:r>
              <a:rPr lang="en-US" sz="1800" dirty="0"/>
              <a:t>or conduct any PO business.</a:t>
            </a:r>
          </a:p>
          <a:p>
            <a:pPr>
              <a:buClrTx/>
              <a:buFont typeface="Arial" panose="020B0604020202020204" pitchFamily="34" charset="0"/>
              <a:buChar char="•"/>
            </a:pPr>
            <a:r>
              <a:rPr lang="en-US" sz="2400" b="1" dirty="0"/>
              <a:t>Use Names and Logos Appropriately</a:t>
            </a:r>
          </a:p>
          <a:p>
            <a:pPr lvl="1">
              <a:buClrTx/>
              <a:buFont typeface="Arial" panose="020B0604020202020204" pitchFamily="34" charset="0"/>
              <a:buChar char="•"/>
            </a:pPr>
            <a:r>
              <a:rPr lang="en-US" sz="1800" b="1" dirty="0"/>
              <a:t>Prohibited:</a:t>
            </a:r>
            <a:r>
              <a:rPr lang="en-US" sz="1800" dirty="0"/>
              <a:t> Do not use any official DoD or Air Force seals, logos, or insignia. Create a PO letterhead or logo.</a:t>
            </a:r>
          </a:p>
          <a:p>
            <a:pPr lvl="1">
              <a:buClrTx/>
              <a:buFont typeface="Arial" panose="020B0604020202020204" pitchFamily="34" charset="0"/>
              <a:buChar char="•"/>
            </a:pPr>
            <a:r>
              <a:rPr lang="en-US" sz="1800" b="1" dirty="0"/>
              <a:t>Requires Approval: </a:t>
            </a:r>
            <a:r>
              <a:rPr lang="en-US" sz="1800" dirty="0"/>
              <a:t>Using names/terms requires written permission at different levels:</a:t>
            </a:r>
          </a:p>
          <a:p>
            <a:pPr lvl="2">
              <a:buClrTx/>
              <a:buFont typeface="Arial" panose="020B0604020202020204" pitchFamily="34" charset="0"/>
              <a:buChar char="•"/>
            </a:pPr>
            <a:r>
              <a:rPr lang="en-US" sz="1700" dirty="0"/>
              <a:t>To use the installation or a unit name (e.g., "Hill Warrior Club"), you need written approval from the Installation Commander, which must be renewed every two years.</a:t>
            </a:r>
          </a:p>
          <a:p>
            <a:pPr lvl="2">
              <a:buClrTx/>
              <a:buFont typeface="Arial" panose="020B0604020202020204" pitchFamily="34" charset="0"/>
              <a:buChar char="•"/>
            </a:pPr>
            <a:r>
              <a:rPr lang="en-US" sz="1700" dirty="0"/>
              <a:t>To use "Department of Defense," "Air Force," or related terms, you need higher-level approval from AFSVA/SVI.</a:t>
            </a:r>
          </a:p>
          <a:p>
            <a:pPr>
              <a:buClrTx/>
              <a:buFont typeface="Arial" panose="020B0604020202020204" pitchFamily="34" charset="0"/>
              <a:buChar char="•"/>
            </a:pPr>
            <a:r>
              <a:rPr lang="en-US" sz="2000" b="1" dirty="0"/>
              <a:t>Be Explicitly Clear During Off-Base Solicitation</a:t>
            </a:r>
          </a:p>
          <a:p>
            <a:pPr lvl="1">
              <a:buClrTx/>
              <a:buFont typeface="Arial" panose="020B0604020202020204" pitchFamily="34" charset="0"/>
              <a:buChar char="•"/>
            </a:pPr>
            <a:r>
              <a:rPr lang="en-US" sz="1800" dirty="0"/>
              <a:t>You must clearly state you are representing a private organization.</a:t>
            </a:r>
          </a:p>
          <a:p>
            <a:pPr lvl="1">
              <a:buClrTx/>
              <a:buFont typeface="Arial" panose="020B0604020202020204" pitchFamily="34" charset="0"/>
              <a:buChar char="•"/>
            </a:pPr>
            <a:r>
              <a:rPr lang="en-US" sz="1800" b="1" dirty="0"/>
              <a:t>Good Example</a:t>
            </a:r>
            <a:r>
              <a:rPr lang="en-US" sz="1800" dirty="0"/>
              <a:t>: </a:t>
            </a:r>
            <a:r>
              <a:rPr lang="en-US" sz="1800" i="1" dirty="0"/>
              <a:t>"I am representing the 'Wasatch Peaks Hiking Club,' which is a private social club, and we are seeking donations."</a:t>
            </a:r>
            <a:endParaRPr lang="en-US" sz="1800" dirty="0"/>
          </a:p>
          <a:p>
            <a:pPr lvl="1">
              <a:buClrTx/>
              <a:buFont typeface="Arial" panose="020B0604020202020204" pitchFamily="34" charset="0"/>
              <a:buChar char="•"/>
            </a:pPr>
            <a:r>
              <a:rPr lang="en-US" sz="1800" b="1" dirty="0"/>
              <a:t>Bad Example</a:t>
            </a:r>
            <a:r>
              <a:rPr lang="en-US" sz="1800" dirty="0"/>
              <a:t>: </a:t>
            </a:r>
            <a:r>
              <a:rPr lang="en-US" sz="1800" i="1" dirty="0"/>
              <a:t>"I'm from Hill Air Force Base and we're looking for donations for our club."</a:t>
            </a:r>
            <a:endParaRPr lang="en-US" sz="1800" dirty="0"/>
          </a:p>
        </p:txBody>
      </p:sp>
    </p:spTree>
    <p:extLst>
      <p:ext uri="{BB962C8B-B14F-4D97-AF65-F5344CB8AC3E}">
        <p14:creationId xmlns:p14="http://schemas.microsoft.com/office/powerpoint/2010/main" val="301807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D8AA8-D3F0-D933-77D0-025E71830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AE8B5-C694-6120-733F-A6ED48F9647B}"/>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The Role of 75 FSS &amp; 75 ABW/JA</a:t>
            </a:r>
          </a:p>
        </p:txBody>
      </p:sp>
      <p:sp>
        <p:nvSpPr>
          <p:cNvPr id="5" name="Content Placeholder 4">
            <a:extLst>
              <a:ext uri="{FF2B5EF4-FFF2-40B4-BE49-F238E27FC236}">
                <a16:creationId xmlns:a16="http://schemas.microsoft.com/office/drawing/2014/main" id="{303AFEA3-312D-43FA-929A-A1B7E5927B25}"/>
              </a:ext>
            </a:extLst>
          </p:cNvPr>
          <p:cNvSpPr>
            <a:spLocks noGrp="1"/>
          </p:cNvSpPr>
          <p:nvPr>
            <p:ph idx="1"/>
          </p:nvPr>
        </p:nvSpPr>
        <p:spPr>
          <a:xfrm>
            <a:off x="756938" y="1474915"/>
            <a:ext cx="10678124" cy="4693255"/>
          </a:xfrm>
        </p:spPr>
        <p:txBody>
          <a:bodyPr vert="horz" lIns="91440" tIns="45720" rIns="91440" bIns="45720" rtlCol="0" anchor="t">
            <a:normAutofit fontScale="77500" lnSpcReduction="20000"/>
          </a:bodyPr>
          <a:lstStyle/>
          <a:p>
            <a:pPr>
              <a:lnSpc>
                <a:spcPct val="100000"/>
              </a:lnSpc>
              <a:spcAft>
                <a:spcPts val="900"/>
              </a:spcAft>
              <a:buClrTx/>
              <a:buFont typeface="Arial" panose="020B0604020202020204" pitchFamily="34" charset="0"/>
              <a:buChar char="•"/>
            </a:pPr>
            <a:r>
              <a:rPr lang="en-US" b="1" dirty="0"/>
              <a:t>75 FSS Private Org Office (Your Primary POC):</a:t>
            </a:r>
          </a:p>
          <a:p>
            <a:pPr lvl="1">
              <a:lnSpc>
                <a:spcPct val="100000"/>
              </a:lnSpc>
              <a:spcAft>
                <a:spcPts val="900"/>
              </a:spcAft>
              <a:buClrTx/>
              <a:buFont typeface="Arial" panose="020B0604020202020204" pitchFamily="34" charset="0"/>
              <a:buChar char="•"/>
            </a:pPr>
            <a:r>
              <a:rPr lang="en-US" sz="2800" dirty="0"/>
              <a:t>The installation-level Office of Primary Responsibility (OPR) for </a:t>
            </a:r>
            <a:r>
              <a:rPr lang="en-US" sz="2800" dirty="0" err="1"/>
              <a:t>POs.</a:t>
            </a:r>
            <a:r>
              <a:rPr lang="en-US" sz="2800" dirty="0"/>
              <a:t> (IAW DAFI 34-106).</a:t>
            </a:r>
          </a:p>
          <a:p>
            <a:pPr lvl="1">
              <a:lnSpc>
                <a:spcPct val="100000"/>
              </a:lnSpc>
              <a:spcAft>
                <a:spcPts val="900"/>
              </a:spcAft>
              <a:buClrTx/>
              <a:buFont typeface="Arial" panose="020B0604020202020204" pitchFamily="34" charset="0"/>
              <a:buChar char="•"/>
            </a:pPr>
            <a:r>
              <a:rPr lang="en-US" sz="2800" dirty="0"/>
              <a:t>Provides guidance, templates, and processes all required paperwork.</a:t>
            </a:r>
          </a:p>
          <a:p>
            <a:pPr lvl="1">
              <a:lnSpc>
                <a:spcPct val="100000"/>
              </a:lnSpc>
              <a:spcAft>
                <a:spcPts val="900"/>
              </a:spcAft>
              <a:buClrTx/>
              <a:buFont typeface="Arial" panose="020B0604020202020204" pitchFamily="34" charset="0"/>
              <a:buChar char="•"/>
            </a:pPr>
            <a:r>
              <a:rPr lang="en-US" sz="2800" dirty="0"/>
              <a:t>Maintains a copy of PO documents on file for audit purposes.</a:t>
            </a:r>
          </a:p>
          <a:p>
            <a:pPr>
              <a:lnSpc>
                <a:spcPct val="100000"/>
              </a:lnSpc>
              <a:spcAft>
                <a:spcPts val="900"/>
              </a:spcAft>
              <a:buClrTx/>
              <a:buFont typeface="Arial" panose="020B0604020202020204" pitchFamily="34" charset="0"/>
              <a:buChar char="•"/>
            </a:pPr>
            <a:r>
              <a:rPr lang="en-US" b="1" dirty="0"/>
              <a:t>75 ABW/JA (Legal Guidance):</a:t>
            </a:r>
          </a:p>
          <a:p>
            <a:pPr lvl="1">
              <a:lnSpc>
                <a:spcPct val="100000"/>
              </a:lnSpc>
              <a:spcAft>
                <a:spcPts val="900"/>
              </a:spcAft>
              <a:buClrTx/>
              <a:buFont typeface="Arial" panose="020B0604020202020204" pitchFamily="34" charset="0"/>
              <a:buChar char="•"/>
            </a:pPr>
            <a:r>
              <a:rPr lang="en-US" sz="2800" dirty="0"/>
              <a:t>Provides legal guidance to the FSS Monitor to ensure POs comply with regulations.</a:t>
            </a:r>
          </a:p>
          <a:p>
            <a:pPr lvl="1">
              <a:lnSpc>
                <a:spcPct val="100000"/>
              </a:lnSpc>
              <a:spcAft>
                <a:spcPts val="900"/>
              </a:spcAft>
              <a:buClrTx/>
              <a:buFont typeface="Arial" panose="020B0604020202020204" pitchFamily="34" charset="0"/>
              <a:buChar char="•"/>
            </a:pPr>
            <a:r>
              <a:rPr lang="en-US" sz="2800" dirty="0"/>
              <a:t>Reviews governing documents (Constitutions, By-laws) and Liability Insurance Requirement Waiver Requests for legal sufficiency.</a:t>
            </a:r>
          </a:p>
          <a:p>
            <a:pPr lvl="1">
              <a:lnSpc>
                <a:spcPct val="100000"/>
              </a:lnSpc>
              <a:buClrTx/>
              <a:buFont typeface="Arial" panose="020B0604020202020204" pitchFamily="34" charset="0"/>
              <a:buChar char="•"/>
            </a:pPr>
            <a:r>
              <a:rPr lang="en-US" sz="2800" b="1" dirty="0"/>
              <a:t>Important: </a:t>
            </a:r>
            <a:r>
              <a:rPr lang="en-US" sz="2800" dirty="0"/>
              <a:t>JA does not have an attorney-client relationship with the PO and cannot provide legal advice to the PO directly.</a:t>
            </a:r>
          </a:p>
        </p:txBody>
      </p:sp>
    </p:spTree>
    <p:extLst>
      <p:ext uri="{BB962C8B-B14F-4D97-AF65-F5344CB8AC3E}">
        <p14:creationId xmlns:p14="http://schemas.microsoft.com/office/powerpoint/2010/main" val="113644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23552-71C0-B550-91E7-7F65DD917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F797C-D1A6-5F15-0478-44756A310A3E}"/>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Naming Your PO: Key Considerations</a:t>
            </a:r>
          </a:p>
        </p:txBody>
      </p:sp>
      <p:sp>
        <p:nvSpPr>
          <p:cNvPr id="5" name="Content Placeholder 4">
            <a:extLst>
              <a:ext uri="{FF2B5EF4-FFF2-40B4-BE49-F238E27FC236}">
                <a16:creationId xmlns:a16="http://schemas.microsoft.com/office/drawing/2014/main" id="{62598636-B754-5368-CB36-0DE0FDC19CD8}"/>
              </a:ext>
            </a:extLst>
          </p:cNvPr>
          <p:cNvSpPr>
            <a:spLocks noGrp="1"/>
          </p:cNvSpPr>
          <p:nvPr>
            <p:ph idx="1"/>
          </p:nvPr>
        </p:nvSpPr>
        <p:spPr>
          <a:xfrm>
            <a:off x="756938" y="1474915"/>
            <a:ext cx="10678124" cy="4693255"/>
          </a:xfrm>
        </p:spPr>
        <p:txBody>
          <a:bodyPr vert="horz" lIns="91440" tIns="45720" rIns="91440" bIns="45720" rtlCol="0" anchor="t">
            <a:normAutofit/>
          </a:bodyPr>
          <a:lstStyle/>
          <a:p>
            <a:pPr>
              <a:buClrTx/>
              <a:buFont typeface="Arial" panose="020B0604020202020204" pitchFamily="34" charset="0"/>
              <a:buChar char="•"/>
            </a:pPr>
            <a:r>
              <a:rPr lang="en-US" dirty="0"/>
              <a:t>Aim for a Unique Name: Choose a name that does not imply official DoD endorsement (e.g., "Mighty Warriors Club").</a:t>
            </a:r>
          </a:p>
          <a:p>
            <a:pPr>
              <a:buClrTx/>
              <a:buFont typeface="Arial" panose="020B0604020202020204" pitchFamily="34" charset="0"/>
              <a:buChar char="•"/>
            </a:pPr>
            <a:r>
              <a:rPr lang="en-US" b="1" dirty="0"/>
              <a:t>DAFI 34-106 Compliance:</a:t>
            </a:r>
          </a:p>
          <a:p>
            <a:pPr lvl="1">
              <a:buClrTx/>
              <a:buFont typeface="Arial" panose="020B0604020202020204" pitchFamily="34" charset="0"/>
              <a:buChar char="•"/>
            </a:pPr>
            <a:r>
              <a:rPr lang="en-US" dirty="0"/>
              <a:t>No DoD Endorsement (Sec 5.2): Avoid any impression of official DoD support.</a:t>
            </a:r>
          </a:p>
          <a:p>
            <a:pPr lvl="1">
              <a:buClrTx/>
              <a:buFont typeface="Arial" panose="020B0604020202020204" pitchFamily="34" charset="0"/>
              <a:buChar char="•"/>
            </a:pPr>
            <a:r>
              <a:rPr lang="en-US" dirty="0"/>
              <a:t>Installation/Unit Name Approval (Para 5.2.2.1): Using “Hill” or any unit name requires Installation Commander written approval. Using "DoD" or "Air Force” terms/names requires higher-level (AFSVA/SVI) approval. This approval must be renewed every two years. </a:t>
            </a:r>
          </a:p>
          <a:p>
            <a:pPr>
              <a:buClrTx/>
              <a:buFont typeface="Arial" panose="020B0604020202020204" pitchFamily="34" charset="0"/>
              <a:buChar char="•"/>
            </a:pPr>
            <a:r>
              <a:rPr lang="en-US" b="1" dirty="0"/>
              <a:t>Prohibited Terms (per 75 ABW/JA):</a:t>
            </a:r>
            <a:r>
              <a:rPr lang="en-US" dirty="0"/>
              <a:t> Do not use terms like “Booster Club” or “Morale Committee,” as these names imply official, or government-endorsed activities.</a:t>
            </a:r>
          </a:p>
        </p:txBody>
      </p:sp>
    </p:spTree>
    <p:extLst>
      <p:ext uri="{BB962C8B-B14F-4D97-AF65-F5344CB8AC3E}">
        <p14:creationId xmlns:p14="http://schemas.microsoft.com/office/powerpoint/2010/main" val="420218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450CF-082A-7A6A-6C11-9503B6AEE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313CD-F852-F5D2-D6E1-2228A291FA15}"/>
              </a:ext>
            </a:extLst>
          </p:cNvPr>
          <p:cNvSpPr>
            <a:spLocks noGrp="1"/>
          </p:cNvSpPr>
          <p:nvPr>
            <p:ph type="title"/>
          </p:nvPr>
        </p:nvSpPr>
        <p:spPr>
          <a:xfrm>
            <a:off x="-57150" y="550184"/>
            <a:ext cx="12192000" cy="847728"/>
          </a:xfrm>
        </p:spPr>
        <p:txBody>
          <a:bodyPr lIns="91440" tIns="45720" rIns="91440" bIns="45720" anchor="t"/>
          <a:lstStyle/>
          <a:p>
            <a:r>
              <a:rPr lang="en-US" sz="3200" i="1" dirty="0">
                <a:solidFill>
                  <a:srgbClr val="150D79"/>
                </a:solidFill>
                <a:latin typeface="Arial"/>
                <a:cs typeface="Arial"/>
              </a:rPr>
              <a:t>Establishing a PO: Required Documents</a:t>
            </a:r>
          </a:p>
        </p:txBody>
      </p:sp>
      <p:sp>
        <p:nvSpPr>
          <p:cNvPr id="5" name="Content Placeholder 4">
            <a:extLst>
              <a:ext uri="{FF2B5EF4-FFF2-40B4-BE49-F238E27FC236}">
                <a16:creationId xmlns:a16="http://schemas.microsoft.com/office/drawing/2014/main" id="{8EFBFD22-A66A-EDCA-AA4F-B66766E8D8C6}"/>
              </a:ext>
            </a:extLst>
          </p:cNvPr>
          <p:cNvSpPr>
            <a:spLocks noGrp="1"/>
          </p:cNvSpPr>
          <p:nvPr>
            <p:ph idx="1"/>
          </p:nvPr>
        </p:nvSpPr>
        <p:spPr>
          <a:xfrm>
            <a:off x="699788" y="1286681"/>
            <a:ext cx="10678124" cy="5361769"/>
          </a:xfrm>
        </p:spPr>
        <p:txBody>
          <a:bodyPr vert="horz" lIns="91440" tIns="45720" rIns="91440" bIns="45720" rtlCol="0" anchor="t">
            <a:normAutofit fontScale="92500" lnSpcReduction="20000"/>
          </a:bodyPr>
          <a:lstStyle/>
          <a:p>
            <a:pPr marL="0" indent="0">
              <a:buClrTx/>
              <a:buNone/>
            </a:pPr>
            <a:r>
              <a:rPr lang="en-US" sz="1400" b="1" dirty="0"/>
              <a:t>All templates are available via email. </a:t>
            </a:r>
            <a:r>
              <a:rPr lang="en-US" sz="1400" b="1" i="1" dirty="0"/>
              <a:t>We are currently working on getting them updated on the website as well for direct download. </a:t>
            </a:r>
          </a:p>
          <a:p>
            <a:pPr>
              <a:buClrTx/>
              <a:buFont typeface="Arial" panose="020B0604020202020204" pitchFamily="34" charset="0"/>
              <a:buChar char="•"/>
            </a:pPr>
            <a:r>
              <a:rPr lang="en-US" sz="1400" b="1" dirty="0"/>
              <a:t>Request Memorandum</a:t>
            </a:r>
            <a:r>
              <a:rPr lang="en-US" sz="1400" dirty="0"/>
              <a:t>:</a:t>
            </a:r>
          </a:p>
          <a:p>
            <a:pPr lvl="1">
              <a:buClrTx/>
              <a:buFont typeface="Arial" panose="020B0604020202020204" pitchFamily="34" charset="0"/>
              <a:buChar char="•"/>
            </a:pPr>
            <a:r>
              <a:rPr lang="en-US" sz="1400" dirty="0"/>
              <a:t>Request to Establish Memo (for initial start-up).</a:t>
            </a:r>
          </a:p>
          <a:p>
            <a:pPr lvl="1">
              <a:buClrTx/>
              <a:buFont typeface="Arial" panose="020B0604020202020204" pitchFamily="34" charset="0"/>
              <a:buChar char="•"/>
            </a:pPr>
            <a:r>
              <a:rPr lang="en-US" sz="1400" dirty="0"/>
              <a:t>Recertification Request Memo (for all subsequent years).</a:t>
            </a:r>
          </a:p>
          <a:p>
            <a:pPr lvl="0">
              <a:buClrTx/>
              <a:buFont typeface="Arial" panose="020B0604020202020204" pitchFamily="34" charset="0"/>
              <a:buChar char="•"/>
            </a:pPr>
            <a:r>
              <a:rPr lang="en-US" sz="1400" b="1" dirty="0"/>
              <a:t>Liability Coverage: (Choose one option)</a:t>
            </a:r>
            <a:endParaRPr lang="en-US" sz="1400" dirty="0"/>
          </a:p>
          <a:p>
            <a:pPr lvl="1">
              <a:buClrTx/>
              <a:buFont typeface="Arial" panose="020B0604020202020204" pitchFamily="34" charset="0"/>
              <a:buChar char="•"/>
            </a:pPr>
            <a:r>
              <a:rPr lang="en-US" sz="1400" b="1" dirty="0"/>
              <a:t>If Insured: </a:t>
            </a:r>
            <a:r>
              <a:rPr lang="en-US" sz="1400" dirty="0"/>
              <a:t>Submit copy of insurance policy and memo “understanding liability”.</a:t>
            </a:r>
          </a:p>
          <a:p>
            <a:pPr lvl="1">
              <a:buClrTx/>
              <a:buFont typeface="Arial" panose="020B0604020202020204" pitchFamily="34" charset="0"/>
              <a:buChar char="•"/>
            </a:pPr>
            <a:r>
              <a:rPr lang="en-US" sz="1400" b="1" dirty="0"/>
              <a:t>If Requesting Waiver</a:t>
            </a:r>
            <a:r>
              <a:rPr lang="en-US" sz="1400" dirty="0"/>
              <a:t>: Submit waiver request memo and memo “understanding liability”.</a:t>
            </a:r>
          </a:p>
          <a:p>
            <a:pPr>
              <a:buClrTx/>
              <a:buFont typeface="Arial" panose="020B0604020202020204" pitchFamily="34" charset="0"/>
              <a:buChar char="•"/>
            </a:pPr>
            <a:r>
              <a:rPr lang="en-US" sz="1400" b="1" dirty="0"/>
              <a:t>Officer List:</a:t>
            </a:r>
          </a:p>
          <a:p>
            <a:pPr lvl="1">
              <a:buClrTx/>
              <a:buFont typeface="Arial" panose="020B0604020202020204" pitchFamily="34" charset="0"/>
              <a:buChar char="•"/>
            </a:pPr>
            <a:r>
              <a:rPr lang="en-US" sz="1400" u="sng" dirty="0"/>
              <a:t>This needs to have your personal contact information</a:t>
            </a:r>
            <a:r>
              <a:rPr lang="en-US" sz="1400" dirty="0"/>
              <a:t>, not your official government contact information.</a:t>
            </a:r>
          </a:p>
          <a:p>
            <a:pPr lvl="1">
              <a:buClrTx/>
              <a:buFont typeface="Arial" panose="020B0604020202020204" pitchFamily="34" charset="0"/>
              <a:buChar char="•"/>
            </a:pPr>
            <a:r>
              <a:rPr lang="en-US" sz="1400" dirty="0"/>
              <a:t>This needs to be updated every time there is a change to it, and annually. </a:t>
            </a:r>
          </a:p>
          <a:p>
            <a:pPr>
              <a:buClrTx/>
              <a:buFont typeface="Arial" panose="020B0604020202020204" pitchFamily="34" charset="0"/>
              <a:buChar char="•"/>
            </a:pPr>
            <a:r>
              <a:rPr lang="en-US" sz="1400" b="1" dirty="0"/>
              <a:t>Financial Statement: </a:t>
            </a:r>
          </a:p>
          <a:p>
            <a:pPr lvl="1">
              <a:buClrTx/>
              <a:buFont typeface="Arial" panose="020B0604020202020204" pitchFamily="34" charset="0"/>
              <a:buChar char="•"/>
            </a:pPr>
            <a:r>
              <a:rPr lang="en-US" sz="1400" dirty="0"/>
              <a:t>This is due at least annually. Additional audits and requirements are required for PO’s with more than $100,000. </a:t>
            </a:r>
          </a:p>
          <a:p>
            <a:pPr>
              <a:buClrTx/>
              <a:buFont typeface="Arial" panose="020B0604020202020204" pitchFamily="34" charset="0"/>
              <a:buChar char="•"/>
            </a:pPr>
            <a:r>
              <a:rPr lang="en-US" sz="1400" b="1" dirty="0"/>
              <a:t>Constitution and Bylaws: Must be updated when any changes occur and every 2 years. Ensure it includes:</a:t>
            </a:r>
          </a:p>
          <a:p>
            <a:pPr lvl="1">
              <a:buClrTx/>
              <a:buFont typeface="Arial" panose="020B0604020202020204" pitchFamily="34" charset="0"/>
              <a:buChar char="•"/>
            </a:pPr>
            <a:r>
              <a:rPr lang="en-US" sz="1400" dirty="0"/>
              <a:t>A clause certifying members understand their personal financial liability (DAFI 34-106).</a:t>
            </a:r>
          </a:p>
          <a:p>
            <a:pPr lvl="1">
              <a:buClrTx/>
              <a:buFont typeface="Arial" panose="020B0604020202020204" pitchFamily="34" charset="0"/>
              <a:buChar char="•"/>
            </a:pPr>
            <a:r>
              <a:rPr lang="en-US" sz="1400" dirty="0"/>
              <a:t>A clause stating documents will be submitted annually to </a:t>
            </a:r>
            <a:r>
              <a:rPr lang="en-US" sz="1400" dirty="0">
                <a:hlinkClick r:id="rId3" tooltip="mailto:75FSS.Private.Orgs@us.af.mil"/>
              </a:rPr>
              <a:t>75FSS.Private.Orgs@us.af.mil</a:t>
            </a:r>
            <a:r>
              <a:rPr lang="en-US" sz="1400" dirty="0"/>
              <a:t>.</a:t>
            </a:r>
          </a:p>
          <a:p>
            <a:pPr lvl="1">
              <a:buClrTx/>
              <a:buFont typeface="Arial" panose="020B0604020202020204" pitchFamily="34" charset="0"/>
              <a:buChar char="•"/>
            </a:pPr>
            <a:r>
              <a:rPr lang="en-US" sz="1400" dirty="0"/>
              <a:t>All references updated from "AFI 34-223" to "DAFI 34-106".</a:t>
            </a:r>
          </a:p>
          <a:p>
            <a:pPr lvl="1">
              <a:buClrTx/>
              <a:buFont typeface="Arial" panose="020B0604020202020204" pitchFamily="34" charset="0"/>
              <a:buChar char="•"/>
            </a:pPr>
            <a:r>
              <a:rPr lang="en-US" sz="1400" dirty="0"/>
              <a:t>The mandatory Anti-Discrimination clause: </a:t>
            </a:r>
            <a:r>
              <a:rPr lang="en-US" sz="1400" i="1" dirty="0"/>
              <a:t>“</a:t>
            </a:r>
            <a:r>
              <a:rPr lang="en-US" sz="1400" dirty="0"/>
              <a:t>The ______________ will not discriminate in hiring practices or membership policies on the basis of race, color, religion, sex, national origin, disability, age (40 and over), or in retaliation for prior Equal Opportunity (EO) activities.”</a:t>
            </a:r>
          </a:p>
          <a:p>
            <a:pPr>
              <a:buClrTx/>
              <a:buFont typeface="Arial" panose="020B0604020202020204" pitchFamily="34" charset="0"/>
              <a:buChar char="•"/>
            </a:pPr>
            <a:r>
              <a:rPr lang="en-US" sz="1400" b="1" dirty="0"/>
              <a:t>Meeting Minutes</a:t>
            </a:r>
            <a:r>
              <a:rPr lang="en-US" sz="1400" dirty="0"/>
              <a:t>: </a:t>
            </a:r>
            <a:r>
              <a:rPr lang="en-US" sz="1400" i="1" dirty="0"/>
              <a:t>(AKA “Meeting Notes” Submit a written summary of attendees, topics discussed, and decisions made.) </a:t>
            </a:r>
          </a:p>
          <a:p>
            <a:pPr lvl="1">
              <a:buClrTx/>
              <a:buFont typeface="Arial" panose="020B0604020202020204" pitchFamily="34" charset="0"/>
              <a:buChar char="•"/>
            </a:pPr>
            <a:r>
              <a:rPr lang="en-US" sz="1400" dirty="0"/>
              <a:t>Required at minimum annually but additional ones can be submitted.</a:t>
            </a:r>
          </a:p>
          <a:p>
            <a:pPr>
              <a:buClrTx/>
              <a:buFont typeface="Arial" panose="020B0604020202020204" pitchFamily="34" charset="0"/>
              <a:buChar char="•"/>
            </a:pPr>
            <a:r>
              <a:rPr lang="en-US" sz="1400" b="1" dirty="0"/>
              <a:t>Tax-Exempt Status: (Optional)</a:t>
            </a:r>
          </a:p>
          <a:p>
            <a:pPr lvl="1">
              <a:buClrTx/>
              <a:buFont typeface="Arial" panose="020B0604020202020204" pitchFamily="34" charset="0"/>
              <a:buChar char="•"/>
            </a:pPr>
            <a:r>
              <a:rPr lang="en-US" sz="1400" dirty="0"/>
              <a:t>Tax‑exempt status is not required for application. If you obtain IRS tax‑exempt status, submit documentation for our records. This is not a government tax‑exempt number; it is an IRS designation you must apply for separately. You are not required to be tax‑exempt, but if you are not, your PO is responsible for any taxes incurred.</a:t>
            </a:r>
            <a:endParaRPr lang="en-US" sz="1200" dirty="0"/>
          </a:p>
        </p:txBody>
      </p:sp>
    </p:spTree>
    <p:extLst>
      <p:ext uri="{BB962C8B-B14F-4D97-AF65-F5344CB8AC3E}">
        <p14:creationId xmlns:p14="http://schemas.microsoft.com/office/powerpoint/2010/main" val="3280332161"/>
      </p:ext>
    </p:extLst>
  </p:cSld>
  <p:clrMapOvr>
    <a:masterClrMapping/>
  </p:clrMapOvr>
</p:sld>
</file>

<file path=ppt/theme/theme1.xml><?xml version="1.0" encoding="utf-8"?>
<a:theme xmlns:a="http://schemas.openxmlformats.org/drawingml/2006/main" name="75 FSS 75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5 FSS 75Theme1" id="{56683B51-C938-4437-8F07-2051A58222D1}" vid="{1A533BEB-F120-48E8-9F64-22CDE8E73821}"/>
    </a:ext>
  </a:extLst>
</a:theme>
</file>

<file path=ppt/theme/theme2.xml><?xml version="1.0" encoding="utf-8"?>
<a:theme xmlns:a="http://schemas.openxmlformats.org/drawingml/2006/main" name="4_01 Cover Slide">
  <a:themeElements>
    <a:clrScheme name="Custom 1">
      <a:dk1>
        <a:srgbClr val="000000"/>
      </a:dk1>
      <a:lt1>
        <a:srgbClr val="FFFFFF"/>
      </a:lt1>
      <a:dk2>
        <a:srgbClr val="000000"/>
      </a:dk2>
      <a:lt2>
        <a:srgbClr val="EAEAEA"/>
      </a:lt2>
      <a:accent1>
        <a:srgbClr val="0066CC"/>
      </a:accent1>
      <a:accent2>
        <a:srgbClr val="990000"/>
      </a:accent2>
      <a:accent3>
        <a:srgbClr val="FFFFFF"/>
      </a:accent3>
      <a:accent4>
        <a:srgbClr val="000000"/>
      </a:accent4>
      <a:accent5>
        <a:srgbClr val="AAB8E2"/>
      </a:accent5>
      <a:accent6>
        <a:srgbClr val="8A0000"/>
      </a:accent6>
      <a:hlink>
        <a:srgbClr val="000000"/>
      </a:hlink>
      <a:folHlink>
        <a:srgbClr val="7F7F7F"/>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e48d3b-961b-407a-8fe7-3ca822e1d5e9">
      <Terms xmlns="http://schemas.microsoft.com/office/infopath/2007/PartnerControls"/>
    </lcf76f155ced4ddcb4097134ff3c332f>
    <TaxCatchAll xmlns="ac702bdd-3911-408a-8bee-1834a42bb1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5F904E82266B49AD93AAED2C3876D0" ma:contentTypeVersion="12" ma:contentTypeDescription="Create a new document." ma:contentTypeScope="" ma:versionID="aecc749e216ed7b0513288c624e51d2c">
  <xsd:schema xmlns:xsd="http://www.w3.org/2001/XMLSchema" xmlns:xs="http://www.w3.org/2001/XMLSchema" xmlns:p="http://schemas.microsoft.com/office/2006/metadata/properties" xmlns:ns2="f8e48d3b-961b-407a-8fe7-3ca822e1d5e9" xmlns:ns3="ac702bdd-3911-408a-8bee-1834a42bb135" targetNamespace="http://schemas.microsoft.com/office/2006/metadata/properties" ma:root="true" ma:fieldsID="98e040bb75424bea19fc28349cbc3bef" ns2:_="" ns3:_="">
    <xsd:import namespace="f8e48d3b-961b-407a-8fe7-3ca822e1d5e9"/>
    <xsd:import namespace="ac702bdd-3911-408a-8bee-1834a42bb1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48d3b-961b-407a-8fe7-3ca822e1d5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702bdd-3911-408a-8bee-1834a42bb13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9826b06-1bbb-4e1a-8726-283950d840e6}" ma:internalName="TaxCatchAll" ma:showField="CatchAllData" ma:web="ac702bdd-3911-408a-8bee-1834a42bb1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F2EE4C-EBF8-4F49-BE08-ABD9F71D3926}">
  <ds:schemaRefs>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ac702bdd-3911-408a-8bee-1834a42bb135"/>
    <ds:schemaRef ds:uri="f8e48d3b-961b-407a-8fe7-3ca822e1d5e9"/>
  </ds:schemaRefs>
</ds:datastoreItem>
</file>

<file path=customXml/itemProps2.xml><?xml version="1.0" encoding="utf-8"?>
<ds:datastoreItem xmlns:ds="http://schemas.openxmlformats.org/officeDocument/2006/customXml" ds:itemID="{CE60A5C0-DE5D-41AE-A4FB-CF8AB3555437}">
  <ds:schemaRefs>
    <ds:schemaRef ds:uri="ac702bdd-3911-408a-8bee-1834a42bb135"/>
    <ds:schemaRef ds:uri="f8e48d3b-961b-407a-8fe7-3ca822e1d5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9E1116-C4FA-4291-B304-A0476E783A6B}">
  <ds:schemaRefs>
    <ds:schemaRef ds:uri="http://schemas.microsoft.com/sharepoint/v3/contenttype/forms"/>
  </ds:schemaRefs>
</ds:datastoreItem>
</file>

<file path=docMetadata/LabelInfo.xml><?xml version="1.0" encoding="utf-8"?>
<clbl:labelList xmlns:clbl="http://schemas.microsoft.com/office/2020/mipLabelMetadata">
  <clbl:label id="{6f4f0edb-bf61-4305-a2a4-a0f63efb9497}" enabled="1" method="Privileged" siteId="{8331b18d-2d87-48ef-a35f-ac8818ebf9b4}" removed="0"/>
</clbl:labelList>
</file>

<file path=docProps/app.xml><?xml version="1.0" encoding="utf-8"?>
<Properties xmlns="http://schemas.openxmlformats.org/officeDocument/2006/extended-properties" xmlns:vt="http://schemas.openxmlformats.org/officeDocument/2006/docPropsVTypes">
  <Template>75 FSS 75Theme1</Template>
  <TotalTime>3313</TotalTime>
  <Words>3848</Words>
  <Application>Microsoft Office PowerPoint</Application>
  <PresentationFormat>Widescreen</PresentationFormat>
  <Paragraphs>235</Paragraphs>
  <Slides>21</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Aptos</vt:lpstr>
      <vt:lpstr>Arial</vt:lpstr>
      <vt:lpstr>Arial Black</vt:lpstr>
      <vt:lpstr>Calibri</vt:lpstr>
      <vt:lpstr>Century Schoolbook</vt:lpstr>
      <vt:lpstr>Times New Roman</vt:lpstr>
      <vt:lpstr>Verdana</vt:lpstr>
      <vt:lpstr>Wingdings</vt:lpstr>
      <vt:lpstr>75 FSS 75Theme1</vt:lpstr>
      <vt:lpstr>4_01 Cover Slide</vt:lpstr>
      <vt:lpstr>1_Default Design</vt:lpstr>
      <vt:lpstr>Private Organizations (PO)  Rules, Regulations and Best Practices</vt:lpstr>
      <vt:lpstr>Purpose &amp; Intent</vt:lpstr>
      <vt:lpstr>Agenda</vt:lpstr>
      <vt:lpstr>Who's in Charge of the PO?</vt:lpstr>
      <vt:lpstr>When a UA Must Become a Private Org (PO)</vt:lpstr>
      <vt:lpstr>Key Ethics Reminders for Private Org (PO)</vt:lpstr>
      <vt:lpstr>The Role of 75 FSS &amp; 75 ABW/JA</vt:lpstr>
      <vt:lpstr>Naming Your PO: Key Considerations</vt:lpstr>
      <vt:lpstr>Establishing a PO: Required Documents</vt:lpstr>
      <vt:lpstr>Annual Recertification Process</vt:lpstr>
      <vt:lpstr>Liability Insurance</vt:lpstr>
      <vt:lpstr>Fundraising Rules</vt:lpstr>
      <vt:lpstr>Fundraising Request Process</vt:lpstr>
      <vt:lpstr>Sponsorship vs. Donations</vt:lpstr>
      <vt:lpstr>Prohibited Activities: Gambling &amp; Raffles</vt:lpstr>
      <vt:lpstr>Auctions</vt:lpstr>
      <vt:lpstr>Holiday Parties</vt:lpstr>
      <vt:lpstr>Food Fundraisers &amp; Public Health</vt:lpstr>
      <vt:lpstr>Miscellaneous Topics</vt:lpstr>
      <vt:lpstr>References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SHERI L GS-07 USAF AFMC 75 FSS/CSS</dc:creator>
  <cp:lastModifiedBy>JOHNSON, KARLIE J CIV USAF AFMC 75 FSS/FSRB</cp:lastModifiedBy>
  <cp:revision>30</cp:revision>
  <cp:lastPrinted>2026-03-05T19:34:21Z</cp:lastPrinted>
  <dcterms:created xsi:type="dcterms:W3CDTF">2022-05-16T17:38:16Z</dcterms:created>
  <dcterms:modified xsi:type="dcterms:W3CDTF">2026-04-22T15:38:55Z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0x010100D55F904E82266B49AD93AAED2C3876D0</vt:lpwstr>
  </property>
  <property fmtid="{D5CDD505-2E9C-101B-9397-08002B2CF9AE}" pid="3" name="MediaServiceImageTags">
    <vt:lpwstr/>
  </property>
</Properties>
</file>