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9"/>
  </p:notesMasterIdLst>
  <p:handoutMasterIdLst>
    <p:handoutMasterId r:id="rId20"/>
  </p:handoutMasterIdLst>
  <p:sldIdLst>
    <p:sldId id="261" r:id="rId5"/>
    <p:sldId id="266" r:id="rId6"/>
    <p:sldId id="272" r:id="rId7"/>
    <p:sldId id="275" r:id="rId8"/>
    <p:sldId id="276" r:id="rId9"/>
    <p:sldId id="277" r:id="rId10"/>
    <p:sldId id="278" r:id="rId11"/>
    <p:sldId id="290" r:id="rId12"/>
    <p:sldId id="288" r:id="rId13"/>
    <p:sldId id="355" r:id="rId14"/>
    <p:sldId id="293" r:id="rId15"/>
    <p:sldId id="294" r:id="rId16"/>
    <p:sldId id="306" r:id="rId17"/>
    <p:sldId id="305" r:id="rId1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367" autoAdjust="0"/>
    <p:restoredTop sz="85315" autoAdjust="0"/>
  </p:normalViewPr>
  <p:slideViewPr>
    <p:cSldViewPr>
      <p:cViewPr varScale="1">
        <p:scale>
          <a:sx n="93" d="100"/>
          <a:sy n="93" d="100"/>
        </p:scale>
        <p:origin x="102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1" d="100"/>
          <a:sy n="71" d="100"/>
        </p:scale>
        <p:origin x="-2712" y="-90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04ACCE-1DDB-4211-9114-86E5D0148218}" type="datetimeFigureOut">
              <a:rPr lang="en-US" smtClean="0"/>
              <a:pPr/>
              <a:t>5/31/2024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E7F2EA-C607-4D23-B6EA-70B863EB804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07680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78CF933-99FE-4E94-8A74-4CF43E1A4B6E}" type="datetimeFigureOut">
              <a:rPr lang="en-US" smtClean="0"/>
              <a:pPr/>
              <a:t>5/31/2024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E9B9493-0676-442E-91C3-39B9D7F8A36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81298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5DD9748-18EB-4DDF-A0A7-F7AF0FB495E6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9513" y="696913"/>
            <a:ext cx="4649787" cy="3486150"/>
          </a:xfrm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35584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5DD9748-18EB-4DDF-A0A7-F7AF0FB495E6}" type="slidenum">
              <a:rPr lang="en-US" smtClean="0">
                <a:solidFill>
                  <a:prstClr val="black"/>
                </a:solidFill>
              </a:rPr>
              <a:pPr/>
              <a:t>11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9513" y="696913"/>
            <a:ext cx="4649787" cy="3486150"/>
          </a:xfrm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537573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5DD9748-18EB-4DDF-A0A7-F7AF0FB495E6}" type="slidenum">
              <a:rPr lang="en-US" smtClean="0">
                <a:solidFill>
                  <a:prstClr val="black"/>
                </a:solidFill>
              </a:rPr>
              <a:pPr/>
              <a:t>12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9513" y="696913"/>
            <a:ext cx="4649787" cy="3486150"/>
          </a:xfrm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057573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5DD9748-18EB-4DDF-A0A7-F7AF0FB495E6}" type="slidenum">
              <a:rPr lang="en-US" smtClean="0">
                <a:solidFill>
                  <a:prstClr val="black"/>
                </a:solidFill>
              </a:rPr>
              <a:pPr/>
              <a:t>14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9513" y="696913"/>
            <a:ext cx="4649787" cy="3486150"/>
          </a:xfrm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95015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5DD9748-18EB-4DDF-A0A7-F7AF0FB495E6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9513" y="696913"/>
            <a:ext cx="4649787" cy="3486150"/>
          </a:xfrm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95942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5DD9748-18EB-4DDF-A0A7-F7AF0FB495E6}" type="slidenum">
              <a:rPr lang="en-US" smtClean="0">
                <a:solidFill>
                  <a:prstClr val="black"/>
                </a:solidFill>
              </a:rPr>
              <a:pPr/>
              <a:t>3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9513" y="696913"/>
            <a:ext cx="4649787" cy="3486150"/>
          </a:xfrm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30986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5DD9748-18EB-4DDF-A0A7-F7AF0FB495E6}" type="slidenum">
              <a:rPr lang="en-US" smtClean="0">
                <a:solidFill>
                  <a:prstClr val="black"/>
                </a:solidFill>
              </a:rPr>
              <a:pPr/>
              <a:t>4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9513" y="696913"/>
            <a:ext cx="4649787" cy="3486150"/>
          </a:xfrm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27065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5DD9748-18EB-4DDF-A0A7-F7AF0FB495E6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9513" y="696913"/>
            <a:ext cx="4649787" cy="3486150"/>
          </a:xfrm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74174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5DD9748-18EB-4DDF-A0A7-F7AF0FB495E6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9513" y="696913"/>
            <a:ext cx="4649787" cy="3486150"/>
          </a:xfrm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50442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5DD9748-18EB-4DDF-A0A7-F7AF0FB495E6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9513" y="696913"/>
            <a:ext cx="4649787" cy="3486150"/>
          </a:xfrm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15306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5DD9748-18EB-4DDF-A0A7-F7AF0FB495E6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9513" y="696913"/>
            <a:ext cx="4649787" cy="3486150"/>
          </a:xfrm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232976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5DD9748-18EB-4DDF-A0A7-F7AF0FB495E6}" type="slidenum">
              <a:rPr lang="en-US" smtClean="0">
                <a:solidFill>
                  <a:prstClr val="black"/>
                </a:solidFill>
              </a:rPr>
              <a:pPr/>
              <a:t>9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9513" y="696913"/>
            <a:ext cx="4649787" cy="3486150"/>
          </a:xfrm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98744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2122488" y="365125"/>
            <a:ext cx="489743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000" b="1" dirty="0">
                <a:solidFill>
                  <a:srgbClr val="000000"/>
                </a:solidFill>
              </a:rPr>
              <a:t>75th Medical Group</a:t>
            </a: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 flipV="1">
            <a:off x="0" y="6400800"/>
            <a:ext cx="9144000" cy="76200"/>
          </a:xfrm>
          <a:prstGeom prst="rect">
            <a:avLst/>
          </a:prstGeom>
          <a:gradFill rotWithShape="0">
            <a:gsLst>
              <a:gs pos="0">
                <a:schemeClr val="accent1"/>
              </a:gs>
              <a:gs pos="100000">
                <a:schemeClr val="accent1">
                  <a:gamma/>
                  <a:tint val="21176"/>
                  <a:invGamma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9"/>
          <p:cNvSpPr>
            <a:spLocks noChangeArrowheads="1"/>
          </p:cNvSpPr>
          <p:nvPr/>
        </p:nvSpPr>
        <p:spPr bwMode="auto">
          <a:xfrm flipV="1">
            <a:off x="0" y="1219200"/>
            <a:ext cx="9144000" cy="76200"/>
          </a:xfrm>
          <a:prstGeom prst="rect">
            <a:avLst/>
          </a:prstGeom>
          <a:gradFill rotWithShape="0">
            <a:gsLst>
              <a:gs pos="0">
                <a:schemeClr val="accent1">
                  <a:gamma/>
                  <a:tint val="21176"/>
                  <a:invGamma/>
                </a:schemeClr>
              </a:gs>
              <a:gs pos="100000">
                <a:schemeClr val="accent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3910013" y="2767013"/>
            <a:ext cx="91440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8" name="Picture 11" descr="75MD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1981200"/>
            <a:ext cx="34290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2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4419600" y="1447800"/>
            <a:ext cx="4495800" cy="132343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4419600" y="4343400"/>
            <a:ext cx="4495800" cy="18288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>
                <a:solidFill>
                  <a:srgbClr val="000000"/>
                </a:solidFill>
              </a:rPr>
              <a:t>Prevent, Heal, Prepare…Deploy</a:t>
            </a:r>
          </a:p>
        </p:txBody>
      </p:sp>
      <p:sp>
        <p:nvSpPr>
          <p:cNvPr id="11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2F9EB7-897F-427F-A846-E1A6FFDD3D3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>
                <a:solidFill>
                  <a:srgbClr val="000000"/>
                </a:solidFill>
              </a:rPr>
              <a:t>Prevent, Heal, Prepare…Deploy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18CE33-3383-4211-BC95-C48799294E8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75829" y="-15874"/>
            <a:ext cx="1415772" cy="62642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1" y="-15874"/>
            <a:ext cx="6362700" cy="62642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>
                <a:solidFill>
                  <a:srgbClr val="000000"/>
                </a:solidFill>
              </a:rPr>
              <a:t>Prevent, Heal, Prepare…Deploy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EB9C7F-C652-4C9C-9F41-87C569E406B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-15874"/>
            <a:ext cx="6553200" cy="132343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04800" y="1447800"/>
            <a:ext cx="8686800" cy="4800600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>
                <a:solidFill>
                  <a:srgbClr val="000000"/>
                </a:solidFill>
              </a:rPr>
              <a:t>Prevent, Heal, Prepare…Deploy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19BF76-5846-4B53-AC82-C66A412B661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>
                <a:solidFill>
                  <a:srgbClr val="000000"/>
                </a:solidFill>
              </a:rPr>
              <a:t>Prevent, Heal, Prepare…Deploy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15C439-1D72-44D5-980F-1C907D2C75A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23439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>
                <a:solidFill>
                  <a:srgbClr val="000000"/>
                </a:solidFill>
              </a:rPr>
              <a:t>Prevent, Heal, Prepare…Deploy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50F955-E13A-4C50-B76E-C035CEF3C7C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447800"/>
            <a:ext cx="42672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447800"/>
            <a:ext cx="42672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>
                <a:solidFill>
                  <a:srgbClr val="000000"/>
                </a:solidFill>
              </a:rPr>
              <a:t>Prevent, Heal, Prepare…Deploy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BA4AB2-8DFC-44FA-8DAF-6A263C310DC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707886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>
                <a:solidFill>
                  <a:srgbClr val="000000"/>
                </a:solidFill>
              </a:rPr>
              <a:t>Prevent, Heal, Prepare…Deploy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409B29-E0BA-499D-94E3-F4CB54362E9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>
                <a:solidFill>
                  <a:srgbClr val="000000"/>
                </a:solidFill>
              </a:rPr>
              <a:t>Prevent, Heal, Prepare…Deploy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AD2100-8698-4901-A4E3-BC4FE9FAE4B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>
                <a:solidFill>
                  <a:srgbClr val="000000"/>
                </a:solidFill>
              </a:rPr>
              <a:t>Prevent, Heal, Prepare…Deploy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F3598C-3FAF-4B6A-BD3C-D1B38C41FD7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707886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>
                <a:solidFill>
                  <a:srgbClr val="000000"/>
                </a:solidFill>
              </a:rPr>
              <a:t>Prevent, Heal, Prepare…Deploy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7508AD-60DE-46D6-8C38-92D49E58792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40011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>
                <a:solidFill>
                  <a:srgbClr val="000000"/>
                </a:solidFill>
              </a:rPr>
              <a:t>Prevent, Heal, Prepare…Deploy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EB2AA3-4716-4E7C-9B08-5020FCD498D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-15875"/>
            <a:ext cx="65532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447800"/>
            <a:ext cx="86868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477000"/>
            <a:ext cx="1905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286000" y="6477000"/>
            <a:ext cx="46482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0" hangingPunct="0">
              <a:defRPr sz="1400" b="1" i="1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solidFill>
                  <a:srgbClr val="000000"/>
                </a:solidFill>
              </a:rPr>
              <a:t>Prevent, Heal, Prepare…Deploy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29450" y="6477000"/>
            <a:ext cx="1905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67D5B95-9083-4BBE-A5A3-1D1957EAB457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923925" y="1212850"/>
            <a:ext cx="5095875" cy="74613"/>
          </a:xfrm>
          <a:prstGeom prst="rect">
            <a:avLst/>
          </a:prstGeom>
          <a:gradFill rotWithShape="0">
            <a:gsLst>
              <a:gs pos="0">
                <a:schemeClr val="accent1">
                  <a:gamma/>
                  <a:tint val="0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tint val="0"/>
                  <a:invGamma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auto">
          <a:xfrm flipV="1">
            <a:off x="0" y="6400800"/>
            <a:ext cx="9144000" cy="76200"/>
          </a:xfrm>
          <a:prstGeom prst="rect">
            <a:avLst/>
          </a:prstGeom>
          <a:gradFill rotWithShape="0">
            <a:gsLst>
              <a:gs pos="0">
                <a:schemeClr val="accent1"/>
              </a:gs>
              <a:gs pos="100000">
                <a:schemeClr val="accent1">
                  <a:gamma/>
                  <a:tint val="21176"/>
                  <a:invGamma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5410200" y="1111250"/>
            <a:ext cx="3668713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100" b="1" i="1" dirty="0">
                <a:solidFill>
                  <a:srgbClr val="BBE0E3"/>
                </a:solidFill>
                <a:latin typeface="Times New Roman" pitchFamily="18" charset="0"/>
              </a:rPr>
              <a:t>75th   MEDICAL GROUP</a:t>
            </a:r>
          </a:p>
        </p:txBody>
      </p:sp>
      <p:pic>
        <p:nvPicPr>
          <p:cNvPr id="5130" name="Picture 10" descr="smallaflogo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924800" y="38100"/>
            <a:ext cx="1231900" cy="1131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7" name="Rectangle 11"/>
          <p:cNvSpPr>
            <a:spLocks noChangeArrowheads="1"/>
          </p:cNvSpPr>
          <p:nvPr/>
        </p:nvSpPr>
        <p:spPr bwMode="auto">
          <a:xfrm>
            <a:off x="3910013" y="2767013"/>
            <a:ext cx="91440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5132" name="Picture 12" descr="75MDG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0" y="0"/>
            <a:ext cx="1400175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z="18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Prevent, Heal, Prepare…Deploy</a:t>
            </a:r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1359196" y="152400"/>
            <a:ext cx="6553200" cy="984885"/>
          </a:xfrm>
        </p:spPr>
        <p:txBody>
          <a:bodyPr/>
          <a:lstStyle/>
          <a:p>
            <a:pPr eaLnBrk="1" hangingPunct="1"/>
            <a:r>
              <a:rPr lang="en-US" b="1" dirty="0">
                <a:latin typeface="Cambria" panose="02040503050406030204" pitchFamily="18" charset="0"/>
                <a:cs typeface="Calibri" pitchFamily="34" charset="0"/>
              </a:rPr>
              <a:t>75th Medical Group</a:t>
            </a:r>
            <a:br>
              <a:rPr lang="en-US" b="1" dirty="0">
                <a:latin typeface="Cambria" panose="02040503050406030204" pitchFamily="18" charset="0"/>
                <a:cs typeface="Calibri" pitchFamily="34" charset="0"/>
              </a:rPr>
            </a:br>
            <a:r>
              <a:rPr lang="en-US" sz="1800" b="1" dirty="0">
                <a:solidFill>
                  <a:srgbClr val="009900"/>
                </a:solidFill>
                <a:latin typeface="Cambria" panose="02040503050406030204" pitchFamily="18" charset="0"/>
                <a:cs typeface="Calibri" pitchFamily="34" charset="0"/>
              </a:rPr>
              <a:t>Unclassified//FOUO</a:t>
            </a:r>
            <a:endParaRPr lang="en-US" b="1" dirty="0">
              <a:solidFill>
                <a:srgbClr val="009900"/>
              </a:solidFill>
              <a:latin typeface="Cambria" panose="02040503050406030204" pitchFamily="18" charset="0"/>
              <a:cs typeface="Calibri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762000" y="2743200"/>
            <a:ext cx="1447800" cy="20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7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87080" y="3836518"/>
            <a:ext cx="855212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>
              <a:buAutoNum type="arabicPlain" startAt="75"/>
            </a:pPr>
            <a:r>
              <a:rPr lang="en-US" sz="2800" b="1" dirty="0">
                <a:latin typeface="Cambria" panose="02040503050406030204" pitchFamily="18" charset="0"/>
              </a:rPr>
              <a:t> OMRS</a:t>
            </a:r>
          </a:p>
          <a:p>
            <a:pPr algn="ctr"/>
            <a:r>
              <a:rPr lang="en-US" sz="2800" b="1" dirty="0">
                <a:latin typeface="Cambria" panose="02040503050406030204" pitchFamily="18" charset="0"/>
              </a:rPr>
              <a:t>Public Health Flight</a:t>
            </a:r>
          </a:p>
          <a:p>
            <a:pPr algn="ctr"/>
            <a:endParaRPr lang="en-US" sz="2800" b="1" dirty="0">
              <a:latin typeface="Cambria" panose="02040503050406030204" pitchFamily="18" charset="0"/>
            </a:endParaRPr>
          </a:p>
          <a:p>
            <a:pPr algn="ctr"/>
            <a:r>
              <a:rPr lang="en-US" sz="2800" b="1" dirty="0">
                <a:latin typeface="Cambria" panose="02040503050406030204" pitchFamily="18" charset="0"/>
              </a:rPr>
              <a:t>Food Handler’s Training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3511" y="1447800"/>
            <a:ext cx="2359025" cy="2384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6700" y="1655134"/>
            <a:ext cx="8686800" cy="4800600"/>
          </a:xfrm>
        </p:spPr>
        <p:txBody>
          <a:bodyPr/>
          <a:lstStyle/>
          <a:p>
            <a:r>
              <a:rPr lang="en-US" sz="2800" dirty="0">
                <a:latin typeface="Cambria" panose="02040503050406030204" pitchFamily="18" charset="0"/>
              </a:rPr>
              <a:t>On the installation we must consider the threat of food terrorism by intentional contamination</a:t>
            </a:r>
          </a:p>
          <a:p>
            <a:endParaRPr lang="en-US" sz="2000" dirty="0">
              <a:latin typeface="Cambria" panose="02040503050406030204" pitchFamily="18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>
                <a:latin typeface="Cambria" panose="02040503050406030204" pitchFamily="18" charset="0"/>
              </a:rPr>
              <a:t>Ensure booths limits access to food prep areas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sz="2000" dirty="0">
              <a:latin typeface="Cambria" panose="02040503050406030204" pitchFamily="18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>
                <a:latin typeface="Cambria" panose="02040503050406030204" pitchFamily="18" charset="0"/>
              </a:rPr>
              <a:t>Ensure any food stored at the booths is not easily accessible and can be easily and consistently monitored</a:t>
            </a:r>
          </a:p>
          <a:p>
            <a:pPr marL="457200" lvl="1" indent="0">
              <a:buNone/>
            </a:pPr>
            <a:endParaRPr lang="en-US" sz="2000" dirty="0">
              <a:latin typeface="Cambria" panose="02040503050406030204" pitchFamily="18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>
                <a:latin typeface="Cambria" panose="02040503050406030204" pitchFamily="18" charset="0"/>
              </a:rPr>
              <a:t>Pay close attention to customers/employees who are acting suspiciously and report any activity out of the ordinary</a:t>
            </a:r>
          </a:p>
          <a:p>
            <a:endParaRPr lang="en-US" sz="2400" dirty="0">
              <a:latin typeface="Cambria" panose="02040503050406030204" pitchFamily="18" charset="0"/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86000" y="6477000"/>
            <a:ext cx="4648200" cy="338138"/>
          </a:xfrm>
          <a:noFill/>
        </p:spPr>
        <p:txBody>
          <a:bodyPr/>
          <a:lstStyle/>
          <a:p>
            <a:r>
              <a:rPr lang="en-US" sz="18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Prevent, Heal, Prepare…Deploy</a:t>
            </a:r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xfrm>
            <a:off x="1359196" y="275511"/>
            <a:ext cx="6553200" cy="861774"/>
          </a:xfrm>
        </p:spPr>
        <p:txBody>
          <a:bodyPr/>
          <a:lstStyle/>
          <a:p>
            <a:pPr eaLnBrk="1" hangingPunct="1"/>
            <a:r>
              <a:rPr lang="en-US" sz="3200" b="1" dirty="0">
                <a:latin typeface="Cambria" panose="02040503050406030204" pitchFamily="18" charset="0"/>
                <a:cs typeface="Calibri" pitchFamily="34" charset="0"/>
              </a:rPr>
              <a:t>Food Security</a:t>
            </a:r>
            <a:br>
              <a:rPr lang="en-US" sz="2800" b="1" dirty="0">
                <a:latin typeface="Cambria" panose="02040503050406030204" pitchFamily="18" charset="0"/>
                <a:cs typeface="Calibri" pitchFamily="34" charset="0"/>
              </a:rPr>
            </a:br>
            <a:r>
              <a:rPr lang="en-US" sz="1800" b="1" dirty="0">
                <a:solidFill>
                  <a:srgbClr val="009900"/>
                </a:solidFill>
                <a:latin typeface="Cambria" panose="02040503050406030204" pitchFamily="18" charset="0"/>
                <a:cs typeface="Calibri" pitchFamily="34" charset="0"/>
              </a:rPr>
              <a:t>Unclassified//FOUO</a:t>
            </a:r>
            <a:endParaRPr lang="en-US" b="1" dirty="0">
              <a:solidFill>
                <a:srgbClr val="009900"/>
              </a:solidFill>
              <a:latin typeface="Cambria" panose="02040503050406030204" pitchFamily="18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50852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z="18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Prevent, Heal, Prepare…Deploy</a:t>
            </a:r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1359196" y="337066"/>
            <a:ext cx="6553200" cy="800219"/>
          </a:xfrm>
        </p:spPr>
        <p:txBody>
          <a:bodyPr/>
          <a:lstStyle/>
          <a:p>
            <a:pPr eaLnBrk="1" hangingPunct="1"/>
            <a:r>
              <a:rPr lang="en-US" sz="2800" b="1" dirty="0">
                <a:latin typeface="Cambria" panose="02040503050406030204" pitchFamily="18" charset="0"/>
                <a:cs typeface="Calibri" pitchFamily="34" charset="0"/>
              </a:rPr>
              <a:t>Good Sanitation Practices</a:t>
            </a:r>
            <a:br>
              <a:rPr lang="en-US" sz="2800" b="1" dirty="0">
                <a:latin typeface="Cambria" panose="02040503050406030204" pitchFamily="18" charset="0"/>
                <a:cs typeface="Calibri" pitchFamily="34" charset="0"/>
              </a:rPr>
            </a:br>
            <a:r>
              <a:rPr lang="en-US" sz="1800" b="1" dirty="0">
                <a:solidFill>
                  <a:srgbClr val="009900"/>
                </a:solidFill>
                <a:latin typeface="Cambria" panose="02040503050406030204" pitchFamily="18" charset="0"/>
                <a:cs typeface="Calibri" pitchFamily="34" charset="0"/>
              </a:rPr>
              <a:t>Unclassified//FOUO</a:t>
            </a:r>
            <a:endParaRPr lang="en-US" b="1" dirty="0">
              <a:solidFill>
                <a:srgbClr val="009900"/>
              </a:solidFill>
              <a:latin typeface="Cambria" panose="02040503050406030204" pitchFamily="18" charset="0"/>
              <a:cs typeface="Calibri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762000" y="2743200"/>
            <a:ext cx="1447800" cy="20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7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87080" y="6097845"/>
            <a:ext cx="869743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400" b="1" dirty="0">
                <a:latin typeface="Arial"/>
              </a:rPr>
              <a:t>OPR:   75 OMRS/SGXM  					</a:t>
            </a:r>
          </a:p>
        </p:txBody>
      </p:sp>
      <p:sp>
        <p:nvSpPr>
          <p:cNvPr id="2" name="Rectangle 1"/>
          <p:cNvSpPr/>
          <p:nvPr/>
        </p:nvSpPr>
        <p:spPr>
          <a:xfrm>
            <a:off x="228600" y="1368534"/>
            <a:ext cx="8610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endParaRPr lang="en-US" dirty="0">
              <a:latin typeface="Cambria" panose="02040503050406030204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59736" y="1366611"/>
            <a:ext cx="85521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latin typeface="Cambria" panose="020405030504060302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71500" y="1368534"/>
            <a:ext cx="7924799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latin typeface="Cambria" panose="02040503050406030204" pitchFamily="18" charset="0"/>
                <a:cs typeface="Times New Roman" pitchFamily="18" charset="0"/>
              </a:rPr>
              <a:t>Sanitizing with Chlorine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mbria" panose="02040503050406030204" pitchFamily="18" charset="0"/>
                <a:cs typeface="Times New Roman" pitchFamily="18" charset="0"/>
              </a:rPr>
              <a:t>Utensils and equipment immersed in 50ppm chlorine solution for 10 sec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mbria" panose="02040503050406030204" pitchFamily="18" charset="0"/>
                <a:cs typeface="Times New Roman" pitchFamily="18" charset="0"/>
              </a:rPr>
              <a:t>Food contact surfaces and equipment cleaned with a concentration of 100ppm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mbria" panose="02040503050406030204" pitchFamily="18" charset="0"/>
                <a:cs typeface="Times New Roman" pitchFamily="18" charset="0"/>
              </a:rPr>
              <a:t>Make daily 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US" dirty="0">
                <a:latin typeface="Cambria" panose="02040503050406030204" pitchFamily="18" charset="0"/>
                <a:cs typeface="Times New Roman" pitchFamily="18" charset="0"/>
              </a:rPr>
              <a:t>Change every 4 hrs or when dirty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mbria" panose="02040503050406030204" pitchFamily="18" charset="0"/>
                <a:cs typeface="Times New Roman" pitchFamily="18" charset="0"/>
              </a:rPr>
              <a:t>Store chemicals separate from food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mbria" panose="02040503050406030204" pitchFamily="18" charset="0"/>
                <a:cs typeface="Times New Roman" pitchFamily="18" charset="0"/>
              </a:rPr>
              <a:t>All chemicals must be labeled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mbria" panose="02040503050406030204" pitchFamily="18" charset="0"/>
                <a:cs typeface="Times New Roman" pitchFamily="18" charset="0"/>
              </a:rPr>
              <a:t>Goal 100ppm</a:t>
            </a:r>
          </a:p>
        </p:txBody>
      </p:sp>
      <p:pic>
        <p:nvPicPr>
          <p:cNvPr id="9" name="Picture 8" descr="washing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953249" y="4114800"/>
            <a:ext cx="1543050" cy="1724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05817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z="18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Prevent, Heal, Prepare…Deploy</a:t>
            </a:r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1359196" y="337066"/>
            <a:ext cx="6553200" cy="800219"/>
          </a:xfrm>
        </p:spPr>
        <p:txBody>
          <a:bodyPr/>
          <a:lstStyle/>
          <a:p>
            <a:pPr eaLnBrk="1" hangingPunct="1"/>
            <a:r>
              <a:rPr lang="en-US" sz="2800" b="1" dirty="0">
                <a:latin typeface="Cambria" panose="02040503050406030204" pitchFamily="18" charset="0"/>
                <a:cs typeface="Calibri" pitchFamily="34" charset="0"/>
              </a:rPr>
              <a:t>Good Sanitation Practices</a:t>
            </a:r>
            <a:br>
              <a:rPr lang="en-US" sz="2800" b="1" dirty="0">
                <a:latin typeface="Cambria" panose="02040503050406030204" pitchFamily="18" charset="0"/>
                <a:cs typeface="Calibri" pitchFamily="34" charset="0"/>
              </a:rPr>
            </a:br>
            <a:r>
              <a:rPr lang="en-US" sz="1800" b="1" dirty="0">
                <a:solidFill>
                  <a:srgbClr val="009900"/>
                </a:solidFill>
                <a:latin typeface="Cambria" panose="02040503050406030204" pitchFamily="18" charset="0"/>
                <a:cs typeface="Calibri" pitchFamily="34" charset="0"/>
              </a:rPr>
              <a:t>Unclassified//FOUO</a:t>
            </a:r>
            <a:endParaRPr lang="en-US" b="1" dirty="0">
              <a:solidFill>
                <a:srgbClr val="009900"/>
              </a:solidFill>
              <a:latin typeface="Cambria" panose="02040503050406030204" pitchFamily="18" charset="0"/>
              <a:cs typeface="Calibri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762000" y="2743200"/>
            <a:ext cx="1447800" cy="20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7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87080" y="6097845"/>
            <a:ext cx="869743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400" b="1" dirty="0">
                <a:latin typeface="Arial"/>
              </a:rPr>
              <a:t>OPR:   75 OMRS/SGXM  					</a:t>
            </a:r>
          </a:p>
        </p:txBody>
      </p:sp>
      <p:sp>
        <p:nvSpPr>
          <p:cNvPr id="2" name="Rectangle 1"/>
          <p:cNvSpPr/>
          <p:nvPr/>
        </p:nvSpPr>
        <p:spPr>
          <a:xfrm>
            <a:off x="228600" y="1368534"/>
            <a:ext cx="8610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endParaRPr lang="en-US" dirty="0">
              <a:latin typeface="Cambria" panose="02040503050406030204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59736" y="1366611"/>
            <a:ext cx="85521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latin typeface="Cambria" panose="020405030504060302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-457200" y="1366611"/>
            <a:ext cx="8552120" cy="43685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>
              <a:lnSpc>
                <a:spcPct val="90000"/>
              </a:lnSpc>
              <a:spcBef>
                <a:spcPct val="20000"/>
              </a:spcBef>
            </a:pPr>
            <a:r>
              <a:rPr lang="en-US" sz="1500" b="1" dirty="0">
                <a:solidFill>
                  <a:prstClr val="black"/>
                </a:solidFill>
                <a:latin typeface="Cambria" panose="02040503050406030204" pitchFamily="18" charset="0"/>
                <a:ea typeface="Tahoma" pitchFamily="34" charset="0"/>
                <a:cs typeface="Times New Roman" pitchFamily="18" charset="0"/>
              </a:rPr>
              <a:t>Proper Hand Washing</a:t>
            </a: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en-US" sz="1500" dirty="0">
                <a:solidFill>
                  <a:prstClr val="black"/>
                </a:solidFill>
                <a:latin typeface="Cambria" panose="02040503050406030204" pitchFamily="18" charset="0"/>
                <a:ea typeface="Tahoma" pitchFamily="34" charset="0"/>
                <a:cs typeface="Times New Roman" pitchFamily="18" charset="0"/>
              </a:rPr>
              <a:t>How to Wash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</a:pPr>
            <a:r>
              <a:rPr lang="en-US" sz="1500" dirty="0">
                <a:solidFill>
                  <a:prstClr val="black"/>
                </a:solidFill>
                <a:latin typeface="Cambria" panose="02040503050406030204" pitchFamily="18" charset="0"/>
                <a:ea typeface="Tahoma" pitchFamily="34" charset="0"/>
                <a:cs typeface="Times New Roman" pitchFamily="18" charset="0"/>
              </a:rPr>
              <a:t>Wet Hands with warm water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</a:pPr>
            <a:r>
              <a:rPr lang="en-US" sz="1500" dirty="0">
                <a:solidFill>
                  <a:prstClr val="black"/>
                </a:solidFill>
                <a:latin typeface="Cambria" panose="02040503050406030204" pitchFamily="18" charset="0"/>
                <a:ea typeface="Tahoma" pitchFamily="34" charset="0"/>
                <a:cs typeface="Times New Roman" pitchFamily="18" charset="0"/>
              </a:rPr>
              <a:t>Add soap to wet hands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</a:pPr>
            <a:r>
              <a:rPr lang="en-US" sz="1500" dirty="0">
                <a:solidFill>
                  <a:prstClr val="black"/>
                </a:solidFill>
                <a:latin typeface="Cambria" panose="02040503050406030204" pitchFamily="18" charset="0"/>
                <a:ea typeface="Tahoma" pitchFamily="34" charset="0"/>
                <a:cs typeface="Times New Roman" pitchFamily="18" charset="0"/>
              </a:rPr>
              <a:t>Rub for at least 20 seconds </a:t>
            </a:r>
          </a:p>
          <a:p>
            <a:pPr marL="2057400" lvl="4" indent="-228600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</a:pPr>
            <a:r>
              <a:rPr lang="en-US" sz="1500" dirty="0">
                <a:solidFill>
                  <a:prstClr val="black"/>
                </a:solidFill>
                <a:latin typeface="Cambria" panose="02040503050406030204" pitchFamily="18" charset="0"/>
                <a:ea typeface="Tahoma" pitchFamily="34" charset="0"/>
                <a:cs typeface="Times New Roman" pitchFamily="18" charset="0"/>
              </a:rPr>
              <a:t>Under nails and on back on hands</a:t>
            </a:r>
          </a:p>
          <a:p>
            <a:pPr marL="2057400" lvl="4" indent="-228600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</a:pPr>
            <a:r>
              <a:rPr lang="en-US" sz="1500" dirty="0">
                <a:solidFill>
                  <a:prstClr val="black"/>
                </a:solidFill>
                <a:latin typeface="Cambria" panose="02040503050406030204" pitchFamily="18" charset="0"/>
                <a:ea typeface="Tahoma" pitchFamily="34" charset="0"/>
                <a:cs typeface="Times New Roman" pitchFamily="18" charset="0"/>
              </a:rPr>
              <a:t>(Sing Happy B-day song x2, ABC’s)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</a:pPr>
            <a:r>
              <a:rPr lang="en-US" sz="1500" dirty="0">
                <a:solidFill>
                  <a:prstClr val="black"/>
                </a:solidFill>
                <a:latin typeface="Cambria" panose="02040503050406030204" pitchFamily="18" charset="0"/>
                <a:ea typeface="Tahoma" pitchFamily="34" charset="0"/>
                <a:cs typeface="Times New Roman" pitchFamily="18" charset="0"/>
              </a:rPr>
              <a:t>Dry hands with single service towel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</a:pPr>
            <a:r>
              <a:rPr lang="en-US" sz="1500" dirty="0">
                <a:solidFill>
                  <a:prstClr val="black"/>
                </a:solidFill>
                <a:latin typeface="Cambria" panose="02040503050406030204" pitchFamily="18" charset="0"/>
                <a:ea typeface="Tahoma" pitchFamily="34" charset="0"/>
                <a:cs typeface="Times New Roman" pitchFamily="18" charset="0"/>
              </a:rPr>
              <a:t>Turn OFF faucet with paper towel</a:t>
            </a: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en-US" sz="1500" dirty="0">
                <a:solidFill>
                  <a:prstClr val="black"/>
                </a:solidFill>
                <a:latin typeface="Cambria" panose="02040503050406030204" pitchFamily="18" charset="0"/>
                <a:ea typeface="Tahoma" pitchFamily="34" charset="0"/>
                <a:cs typeface="Times New Roman" pitchFamily="18" charset="0"/>
              </a:rPr>
              <a:t>When to Wash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</a:pPr>
            <a:r>
              <a:rPr lang="en-US" sz="1500" dirty="0">
                <a:solidFill>
                  <a:prstClr val="black"/>
                </a:solidFill>
                <a:latin typeface="Cambria" panose="02040503050406030204" pitchFamily="18" charset="0"/>
                <a:ea typeface="Tahoma" pitchFamily="34" charset="0"/>
                <a:cs typeface="Times New Roman" pitchFamily="18" charset="0"/>
              </a:rPr>
              <a:t>After touching bare human body parts other than clean hands or arms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</a:pPr>
            <a:r>
              <a:rPr lang="en-US" sz="1500" dirty="0">
                <a:solidFill>
                  <a:prstClr val="black"/>
                </a:solidFill>
                <a:latin typeface="Cambria" panose="02040503050406030204" pitchFamily="18" charset="0"/>
                <a:ea typeface="Tahoma" pitchFamily="34" charset="0"/>
                <a:cs typeface="Times New Roman" pitchFamily="18" charset="0"/>
              </a:rPr>
              <a:t>After using the rest room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</a:pPr>
            <a:r>
              <a:rPr lang="en-US" sz="1500" dirty="0">
                <a:solidFill>
                  <a:prstClr val="black"/>
                </a:solidFill>
                <a:latin typeface="Cambria" panose="02040503050406030204" pitchFamily="18" charset="0"/>
                <a:ea typeface="Tahoma" pitchFamily="34" charset="0"/>
                <a:cs typeface="Times New Roman" pitchFamily="18" charset="0"/>
              </a:rPr>
              <a:t>After coughing, sneezing, using tissue, using tobacco, eating or drinking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</a:pPr>
            <a:r>
              <a:rPr lang="en-US" sz="1500" dirty="0">
                <a:solidFill>
                  <a:prstClr val="black"/>
                </a:solidFill>
                <a:latin typeface="Cambria" panose="02040503050406030204" pitchFamily="18" charset="0"/>
                <a:ea typeface="Tahoma" pitchFamily="34" charset="0"/>
                <a:cs typeface="Times New Roman" pitchFamily="18" charset="0"/>
              </a:rPr>
              <a:t>Before donning gloves 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</a:pPr>
            <a:r>
              <a:rPr lang="en-US" sz="1500" dirty="0">
                <a:solidFill>
                  <a:prstClr val="black"/>
                </a:solidFill>
                <a:latin typeface="Cambria" panose="02040503050406030204" pitchFamily="18" charset="0"/>
                <a:ea typeface="Tahoma" pitchFamily="34" charset="0"/>
                <a:cs typeface="Times New Roman" pitchFamily="18" charset="0"/>
              </a:rPr>
              <a:t>When switching tasks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</a:pPr>
            <a:r>
              <a:rPr lang="en-US" sz="1500" dirty="0">
                <a:solidFill>
                  <a:prstClr val="black"/>
                </a:solidFill>
                <a:latin typeface="Cambria" panose="02040503050406030204" pitchFamily="18" charset="0"/>
                <a:ea typeface="Tahoma" pitchFamily="34" charset="0"/>
                <a:cs typeface="Times New Roman" pitchFamily="18" charset="0"/>
              </a:rPr>
              <a:t>Working with raw to RTE foods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</a:pPr>
            <a:r>
              <a:rPr lang="en-US" sz="1500" dirty="0">
                <a:solidFill>
                  <a:prstClr val="black"/>
                </a:solidFill>
                <a:latin typeface="Cambria" panose="02040503050406030204" pitchFamily="18" charset="0"/>
                <a:ea typeface="Tahoma" pitchFamily="34" charset="0"/>
                <a:cs typeface="Times New Roman" pitchFamily="18" charset="0"/>
              </a:rPr>
              <a:t>As often as necessary to prevent cross contamination</a:t>
            </a:r>
          </a:p>
        </p:txBody>
      </p:sp>
      <p:pic>
        <p:nvPicPr>
          <p:cNvPr id="11" name="Picture 10" descr="germ far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477000" y="1551277"/>
            <a:ext cx="1371600" cy="22064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64074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00214"/>
            <a:ext cx="6553200" cy="707886"/>
          </a:xfrm>
        </p:spPr>
        <p:txBody>
          <a:bodyPr/>
          <a:lstStyle/>
          <a:p>
            <a:r>
              <a:rPr lang="en-US" dirty="0"/>
              <a:t>Top Discrepancies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Handwashing</a:t>
            </a:r>
          </a:p>
          <a:p>
            <a:r>
              <a:rPr lang="en-US" dirty="0"/>
              <a:t>Cross Contamination</a:t>
            </a:r>
          </a:p>
          <a:p>
            <a:r>
              <a:rPr lang="en-US" dirty="0"/>
              <a:t>Hair Restraints</a:t>
            </a:r>
          </a:p>
          <a:p>
            <a:r>
              <a:rPr lang="en-US" dirty="0"/>
              <a:t>Maintaining proper temperatures</a:t>
            </a:r>
          </a:p>
          <a:p>
            <a:r>
              <a:rPr lang="en-US" dirty="0"/>
              <a:t>Proper clothing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Prevent, Heal, Prepare…Deploy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1106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z="18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Prevent, Heal, Prepare…Deploy</a:t>
            </a:r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1359196" y="337066"/>
            <a:ext cx="6553200" cy="800219"/>
          </a:xfrm>
        </p:spPr>
        <p:txBody>
          <a:bodyPr/>
          <a:lstStyle/>
          <a:p>
            <a:pPr eaLnBrk="1" hangingPunct="1"/>
            <a:r>
              <a:rPr lang="en-US" sz="2800" b="1" dirty="0">
                <a:latin typeface="Cambria" panose="02040503050406030204" pitchFamily="18" charset="0"/>
                <a:cs typeface="Calibri" pitchFamily="34" charset="0"/>
              </a:rPr>
              <a:t>Comments/Questions</a:t>
            </a:r>
            <a:br>
              <a:rPr lang="en-US" sz="2800" b="1" dirty="0">
                <a:latin typeface="Cambria" panose="02040503050406030204" pitchFamily="18" charset="0"/>
                <a:cs typeface="Calibri" pitchFamily="34" charset="0"/>
              </a:rPr>
            </a:br>
            <a:r>
              <a:rPr lang="en-US" sz="1800" b="1" dirty="0">
                <a:solidFill>
                  <a:srgbClr val="009900"/>
                </a:solidFill>
                <a:latin typeface="Cambria" panose="02040503050406030204" pitchFamily="18" charset="0"/>
                <a:cs typeface="Calibri" pitchFamily="34" charset="0"/>
              </a:rPr>
              <a:t>Unclassified//FOUO</a:t>
            </a:r>
            <a:endParaRPr lang="en-US" b="1" dirty="0">
              <a:solidFill>
                <a:srgbClr val="009900"/>
              </a:solidFill>
              <a:latin typeface="Cambria" panose="02040503050406030204" pitchFamily="18" charset="0"/>
              <a:cs typeface="Calibri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762000" y="2743200"/>
            <a:ext cx="1447800" cy="20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7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87080" y="6097845"/>
            <a:ext cx="869743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400" b="1" dirty="0">
                <a:latin typeface="Arial"/>
              </a:rPr>
              <a:t>OPR:   75 OMRS/SGXM  					</a:t>
            </a:r>
          </a:p>
        </p:txBody>
      </p:sp>
      <p:sp>
        <p:nvSpPr>
          <p:cNvPr id="5" name="Rectangle 4"/>
          <p:cNvSpPr/>
          <p:nvPr/>
        </p:nvSpPr>
        <p:spPr>
          <a:xfrm>
            <a:off x="271038" y="1366611"/>
            <a:ext cx="818716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600" dirty="0">
              <a:latin typeface="Cambria" panose="02040503050406030204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57200" y="1367481"/>
            <a:ext cx="8153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>
              <a:latin typeface="Cambria" panose="02040503050406030204" pitchFamily="18" charset="0"/>
              <a:cs typeface="Times New Roman" pitchFamily="18" charset="0"/>
            </a:endParaRPr>
          </a:p>
        </p:txBody>
      </p:sp>
      <p:pic>
        <p:nvPicPr>
          <p:cNvPr id="8" name="Picture 5" descr="C:\Documents and Settings\Jenningsm\My Documents\Melissa's Stuff\Food\Food Handlers traning\death and food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0" y="1981200"/>
            <a:ext cx="4708864" cy="33881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317897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z="18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Prevent, Heal, Prepare…Deploy</a:t>
            </a:r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1359196" y="152400"/>
            <a:ext cx="6553200" cy="984885"/>
          </a:xfrm>
        </p:spPr>
        <p:txBody>
          <a:bodyPr/>
          <a:lstStyle/>
          <a:p>
            <a:pPr eaLnBrk="1" hangingPunct="1"/>
            <a:r>
              <a:rPr lang="en-US" b="1" dirty="0">
                <a:latin typeface="Cambria" panose="02040503050406030204" pitchFamily="18" charset="0"/>
                <a:cs typeface="Calibri" pitchFamily="34" charset="0"/>
              </a:rPr>
              <a:t>Responsibilities</a:t>
            </a:r>
            <a:br>
              <a:rPr lang="en-US" b="1" dirty="0">
                <a:latin typeface="Cambria" panose="02040503050406030204" pitchFamily="18" charset="0"/>
                <a:cs typeface="Calibri" pitchFamily="34" charset="0"/>
              </a:rPr>
            </a:br>
            <a:r>
              <a:rPr lang="en-US" sz="1800" b="1" dirty="0">
                <a:solidFill>
                  <a:srgbClr val="009900"/>
                </a:solidFill>
                <a:latin typeface="Cambria" panose="02040503050406030204" pitchFamily="18" charset="0"/>
                <a:cs typeface="Calibri" pitchFamily="34" charset="0"/>
              </a:rPr>
              <a:t>Unclassified//FOUO</a:t>
            </a:r>
            <a:endParaRPr lang="en-US" b="1" dirty="0">
              <a:solidFill>
                <a:srgbClr val="009900"/>
              </a:solidFill>
              <a:latin typeface="Cambria" panose="02040503050406030204" pitchFamily="18" charset="0"/>
              <a:cs typeface="Calibri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762000" y="2743200"/>
            <a:ext cx="1447800" cy="20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7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87080" y="6097845"/>
            <a:ext cx="869743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400" b="1" dirty="0">
                <a:latin typeface="Arial"/>
              </a:rPr>
              <a:t>OPR:   75 OMRS/SGXM  					</a:t>
            </a:r>
          </a:p>
        </p:txBody>
      </p:sp>
      <p:sp>
        <p:nvSpPr>
          <p:cNvPr id="2" name="Rectangle 1"/>
          <p:cNvSpPr/>
          <p:nvPr/>
        </p:nvSpPr>
        <p:spPr>
          <a:xfrm>
            <a:off x="287080" y="1368534"/>
            <a:ext cx="8552120" cy="39026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u="sng" dirty="0">
                <a:latin typeface="Cambria" panose="02040503050406030204" pitchFamily="18" charset="0"/>
                <a:cs typeface="Times New Roman" pitchFamily="18" charset="0"/>
              </a:rPr>
              <a:t>Person-In-Charge/Supervisor/Manager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dirty="0">
                <a:solidFill>
                  <a:prstClr val="black"/>
                </a:solidFill>
                <a:latin typeface="Cambria" panose="02040503050406030204" pitchFamily="18" charset="0"/>
                <a:ea typeface="Tahoma" pitchFamily="34" charset="0"/>
                <a:cs typeface="Times New Roman" panose="02020603050405020304" pitchFamily="18" charset="0"/>
              </a:rPr>
              <a:t>Ensure foods are procured from approved sources 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dirty="0">
                <a:solidFill>
                  <a:prstClr val="black"/>
                </a:solidFill>
                <a:latin typeface="Cambria" panose="02040503050406030204" pitchFamily="18" charset="0"/>
                <a:ea typeface="Tahoma" pitchFamily="34" charset="0"/>
                <a:cs typeface="Times New Roman" panose="02020603050405020304" pitchFamily="18" charset="0"/>
              </a:rPr>
              <a:t>Inspect food upon receipt for wholesomeness, age at time of delivery, packaging integrity, source approval, and sanitary condition of delivery vehicles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dirty="0">
                <a:solidFill>
                  <a:prstClr val="black"/>
                </a:solidFill>
                <a:latin typeface="Cambria" panose="02040503050406030204" pitchFamily="18" charset="0"/>
                <a:ea typeface="Tahoma" pitchFamily="34" charset="0"/>
                <a:cs typeface="Times New Roman" panose="02020603050405020304" pitchFamily="18" charset="0"/>
              </a:rPr>
              <a:t>Ensure food handlers are trained on identifying unwholesome foods and their proper disposition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dirty="0">
                <a:solidFill>
                  <a:prstClr val="black"/>
                </a:solidFill>
                <a:latin typeface="Cambria" panose="02040503050406030204" pitchFamily="18" charset="0"/>
                <a:ea typeface="Tahoma" pitchFamily="34" charset="0"/>
                <a:cs typeface="Times New Roman" panose="02020603050405020304" pitchFamily="18" charset="0"/>
              </a:rPr>
              <a:t>Integrate food safety procedures into all aspects of food service operations in accordance with the Tri-Service Food Code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dirty="0">
                <a:solidFill>
                  <a:prstClr val="black"/>
                </a:solidFill>
                <a:latin typeface="Cambria" panose="02040503050406030204" pitchFamily="18" charset="0"/>
                <a:ea typeface="Tahoma" pitchFamily="34" charset="0"/>
                <a:cs typeface="Times New Roman" panose="02020603050405020304" pitchFamily="18" charset="0"/>
              </a:rPr>
              <a:t>Conduct initial food safety and security training for all food handlers prior to employment, as well as formal, continuous, on-the-job training throughout their employment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dirty="0">
                <a:solidFill>
                  <a:prstClr val="black"/>
                </a:solidFill>
                <a:latin typeface="Cambria" panose="02040503050406030204" pitchFamily="18" charset="0"/>
                <a:ea typeface="Tahoma" pitchFamily="34" charset="0"/>
                <a:cs typeface="Times New Roman" panose="02020603050405020304" pitchFamily="18" charset="0"/>
              </a:rPr>
              <a:t>Monitor the effectiveness of food safety/security training programs</a:t>
            </a:r>
          </a:p>
        </p:txBody>
      </p:sp>
    </p:spTree>
    <p:extLst>
      <p:ext uri="{BB962C8B-B14F-4D97-AF65-F5344CB8AC3E}">
        <p14:creationId xmlns:p14="http://schemas.microsoft.com/office/powerpoint/2010/main" val="41751814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z="18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Prevent, Heal, Prepare…Deploy</a:t>
            </a:r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1359196" y="337066"/>
            <a:ext cx="6553200" cy="800219"/>
          </a:xfrm>
        </p:spPr>
        <p:txBody>
          <a:bodyPr/>
          <a:lstStyle/>
          <a:p>
            <a:pPr eaLnBrk="1" hangingPunct="1"/>
            <a:r>
              <a:rPr lang="en-US" sz="2800" b="1" dirty="0">
                <a:latin typeface="Cambria" panose="02040503050406030204" pitchFamily="18" charset="0"/>
                <a:cs typeface="Calibri" pitchFamily="34" charset="0"/>
              </a:rPr>
              <a:t>Epidemiology of Foodborne Illness</a:t>
            </a:r>
            <a:br>
              <a:rPr lang="en-US" sz="2800" b="1" dirty="0">
                <a:latin typeface="Cambria" panose="02040503050406030204" pitchFamily="18" charset="0"/>
                <a:cs typeface="Calibri" pitchFamily="34" charset="0"/>
              </a:rPr>
            </a:br>
            <a:r>
              <a:rPr lang="en-US" sz="1800" b="1" dirty="0">
                <a:solidFill>
                  <a:srgbClr val="009900"/>
                </a:solidFill>
                <a:latin typeface="Cambria" panose="02040503050406030204" pitchFamily="18" charset="0"/>
                <a:cs typeface="Calibri" pitchFamily="34" charset="0"/>
              </a:rPr>
              <a:t>Unclassified//FOUO</a:t>
            </a:r>
            <a:endParaRPr lang="en-US" b="1" dirty="0">
              <a:solidFill>
                <a:srgbClr val="009900"/>
              </a:solidFill>
              <a:latin typeface="Cambria" panose="02040503050406030204" pitchFamily="18" charset="0"/>
              <a:cs typeface="Calibri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762000" y="2743200"/>
            <a:ext cx="1447800" cy="20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7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87080" y="6097845"/>
            <a:ext cx="869743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400" b="1" dirty="0">
                <a:latin typeface="Arial"/>
              </a:rPr>
              <a:t>OPR:   75 OMRS/SGXM  					</a:t>
            </a:r>
          </a:p>
        </p:txBody>
      </p:sp>
      <p:sp>
        <p:nvSpPr>
          <p:cNvPr id="2" name="Rectangle 1"/>
          <p:cNvSpPr/>
          <p:nvPr/>
        </p:nvSpPr>
        <p:spPr>
          <a:xfrm>
            <a:off x="228600" y="1368534"/>
            <a:ext cx="8610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endParaRPr lang="en-US" dirty="0">
              <a:latin typeface="Cambria" panose="02040503050406030204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59736" y="1366611"/>
            <a:ext cx="85521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latin typeface="Cambria" panose="020405030504060302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87080" y="1551277"/>
            <a:ext cx="855212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latin typeface="Cambria" panose="02040503050406030204" pitchFamily="18" charset="0"/>
                <a:cs typeface="Times New Roman" pitchFamily="18" charset="0"/>
              </a:rPr>
              <a:t>How Does Foodborne Illness Occur?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>
                <a:latin typeface="Cambria" panose="02040503050406030204" pitchFamily="18" charset="0"/>
                <a:cs typeface="Times New Roman" pitchFamily="18" charset="0"/>
              </a:rPr>
              <a:t>The microbe or toxin enters the body through the gastrointestinal tract, and often causes the first symptoms there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sz="2000" dirty="0">
              <a:latin typeface="Cambria" panose="02040503050406030204" pitchFamily="18" charset="0"/>
              <a:cs typeface="Times New Roman" pitchFamily="18" charset="0"/>
            </a:endParaRP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000" dirty="0">
                <a:latin typeface="Cambria" panose="02040503050406030204" pitchFamily="18" charset="0"/>
                <a:cs typeface="Times New Roman" pitchFamily="18" charset="0"/>
              </a:rPr>
              <a:t>Infection</a:t>
            </a:r>
          </a:p>
          <a:p>
            <a:pPr lvl="2"/>
            <a:r>
              <a:rPr lang="en-US" sz="2000" dirty="0">
                <a:latin typeface="Cambria" panose="02040503050406030204" pitchFamily="18" charset="0"/>
                <a:cs typeface="Times New Roman" pitchFamily="18" charset="0"/>
              </a:rPr>
              <a:t>	Ingestion of microbes in food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000" dirty="0">
                <a:latin typeface="Cambria" panose="02040503050406030204" pitchFamily="18" charset="0"/>
                <a:cs typeface="Times New Roman" pitchFamily="18" charset="0"/>
              </a:rPr>
              <a:t>Intoxication</a:t>
            </a:r>
          </a:p>
          <a:p>
            <a:pPr lvl="2"/>
            <a:r>
              <a:rPr lang="en-US" sz="2000" dirty="0">
                <a:latin typeface="Cambria" panose="02040503050406030204" pitchFamily="18" charset="0"/>
                <a:cs typeface="Times New Roman" pitchFamily="18" charset="0"/>
              </a:rPr>
              <a:t>	Ingestion of food containing a toxin causes illness</a:t>
            </a:r>
          </a:p>
        </p:txBody>
      </p:sp>
      <p:pic>
        <p:nvPicPr>
          <p:cNvPr id="9" name="Picture 4" descr="Click To Downloa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4191000"/>
            <a:ext cx="2126512" cy="16897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98795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z="18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Prevent, Heal, Prepare…Deploy</a:t>
            </a:r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1359196" y="337066"/>
            <a:ext cx="6553200" cy="800219"/>
          </a:xfrm>
        </p:spPr>
        <p:txBody>
          <a:bodyPr/>
          <a:lstStyle/>
          <a:p>
            <a:pPr eaLnBrk="1" hangingPunct="1"/>
            <a:r>
              <a:rPr lang="en-US" sz="2800" b="1" dirty="0">
                <a:latin typeface="Cambria" panose="02040503050406030204" pitchFamily="18" charset="0"/>
                <a:cs typeface="Calibri" pitchFamily="34" charset="0"/>
              </a:rPr>
              <a:t>Foodborne Illnesses</a:t>
            </a:r>
            <a:br>
              <a:rPr lang="en-US" sz="2800" b="1" dirty="0">
                <a:latin typeface="Cambria" panose="02040503050406030204" pitchFamily="18" charset="0"/>
                <a:cs typeface="Calibri" pitchFamily="34" charset="0"/>
              </a:rPr>
            </a:br>
            <a:r>
              <a:rPr lang="en-US" sz="1800" b="1" dirty="0">
                <a:solidFill>
                  <a:srgbClr val="009900"/>
                </a:solidFill>
                <a:latin typeface="Cambria" panose="02040503050406030204" pitchFamily="18" charset="0"/>
                <a:cs typeface="Calibri" pitchFamily="34" charset="0"/>
              </a:rPr>
              <a:t>Unclassified//FOUO</a:t>
            </a:r>
            <a:endParaRPr lang="en-US" b="1" dirty="0">
              <a:solidFill>
                <a:srgbClr val="009900"/>
              </a:solidFill>
              <a:latin typeface="Cambria" panose="02040503050406030204" pitchFamily="18" charset="0"/>
              <a:cs typeface="Calibri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762000" y="2743200"/>
            <a:ext cx="1447800" cy="20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7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87080" y="6097845"/>
            <a:ext cx="869743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400" b="1" dirty="0">
                <a:latin typeface="Arial"/>
              </a:rPr>
              <a:t>OPR:   75 OMRS/SGXM  					</a:t>
            </a:r>
          </a:p>
        </p:txBody>
      </p:sp>
      <p:sp>
        <p:nvSpPr>
          <p:cNvPr id="2" name="Rectangle 1"/>
          <p:cNvSpPr/>
          <p:nvPr/>
        </p:nvSpPr>
        <p:spPr>
          <a:xfrm>
            <a:off x="228600" y="1368534"/>
            <a:ext cx="8610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endParaRPr lang="en-US" dirty="0">
              <a:latin typeface="Cambria" panose="02040503050406030204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59736" y="1366611"/>
            <a:ext cx="85521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latin typeface="Cambria" panose="020405030504060302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87080" y="1551277"/>
            <a:ext cx="855212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Cambria" panose="02040503050406030204" pitchFamily="18" charset="0"/>
                <a:cs typeface="Times New Roman" pitchFamily="18" charset="0"/>
              </a:rPr>
              <a:t>Bacteria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i="1" dirty="0">
                <a:latin typeface="Cambria" panose="02040503050406030204" pitchFamily="18" charset="0"/>
                <a:cs typeface="Times New Roman" pitchFamily="18" charset="0"/>
              </a:rPr>
              <a:t>Salmonella</a:t>
            </a:r>
          </a:p>
          <a:p>
            <a:pPr lvl="2"/>
            <a:r>
              <a:rPr lang="en-US" dirty="0">
                <a:latin typeface="Cambria" panose="02040503050406030204" pitchFamily="18" charset="0"/>
                <a:cs typeface="Times New Roman" pitchFamily="18" charset="0"/>
              </a:rPr>
              <a:t>Eating foods contaminated with animal feces </a:t>
            </a:r>
          </a:p>
          <a:p>
            <a:pPr lvl="2"/>
            <a:r>
              <a:rPr lang="en-US" dirty="0">
                <a:latin typeface="Cambria" panose="02040503050406030204" pitchFamily="18" charset="0"/>
                <a:cs typeface="Times New Roman" pitchFamily="18" charset="0"/>
              </a:rPr>
              <a:t>Typically show symptoms of fever, diarrhea and abdominal cramps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i="1" dirty="0">
                <a:latin typeface="Cambria" panose="02040503050406030204" pitchFamily="18" charset="0"/>
                <a:cs typeface="Times New Roman" pitchFamily="18" charset="0"/>
              </a:rPr>
              <a:t>E. coli 0157:H17</a:t>
            </a:r>
          </a:p>
          <a:p>
            <a:pPr lvl="2"/>
            <a:r>
              <a:rPr lang="en-US" dirty="0">
                <a:latin typeface="Cambria" panose="02040503050406030204" pitchFamily="18" charset="0"/>
                <a:cs typeface="Times New Roman" pitchFamily="18" charset="0"/>
              </a:rPr>
              <a:t>Typically show symptoms of severe and bloody diarrhea and painful abdominal cramps without fever. </a:t>
            </a:r>
            <a:endParaRPr lang="en-US" i="1" u="sng" dirty="0">
              <a:latin typeface="Cambria" panose="02040503050406030204" pitchFamily="18" charset="0"/>
              <a:cs typeface="Times New Roman" pitchFamily="18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i="1" dirty="0">
                <a:latin typeface="Cambria" panose="02040503050406030204" pitchFamily="18" charset="0"/>
                <a:cs typeface="Times New Roman" pitchFamily="18" charset="0"/>
              </a:rPr>
              <a:t>Campylobacter</a:t>
            </a:r>
            <a:r>
              <a:rPr lang="en-US" dirty="0">
                <a:latin typeface="Cambria" panose="02040503050406030204" pitchFamily="18" charset="0"/>
                <a:cs typeface="Times New Roman" pitchFamily="18" charset="0"/>
              </a:rPr>
              <a:t> </a:t>
            </a:r>
          </a:p>
          <a:p>
            <a:pPr lvl="2"/>
            <a:r>
              <a:rPr lang="en-US" b="1" dirty="0">
                <a:solidFill>
                  <a:srgbClr val="C00000"/>
                </a:solidFill>
                <a:latin typeface="Cambria" panose="02040503050406030204" pitchFamily="18" charset="0"/>
                <a:cs typeface="Times New Roman" pitchFamily="18" charset="0"/>
              </a:rPr>
              <a:t>Handling raw poultry or eating raw/undercooked meat </a:t>
            </a:r>
          </a:p>
          <a:p>
            <a:pPr lvl="2"/>
            <a:r>
              <a:rPr lang="en-US" b="1" dirty="0">
                <a:solidFill>
                  <a:srgbClr val="C00000"/>
                </a:solidFill>
                <a:latin typeface="Cambria" panose="02040503050406030204" pitchFamily="18" charset="0"/>
                <a:cs typeface="Times New Roman" pitchFamily="18" charset="0"/>
              </a:rPr>
              <a:t>Cross contamination!</a:t>
            </a:r>
          </a:p>
          <a:p>
            <a:pPr lvl="2"/>
            <a:r>
              <a:rPr lang="en-US" dirty="0">
                <a:latin typeface="Cambria" panose="02040503050406030204" pitchFamily="18" charset="0"/>
                <a:cs typeface="Times New Roman" pitchFamily="18" charset="0"/>
              </a:rPr>
              <a:t>Typically show symptoms of fever, diarrhea and abdominal cramps</a:t>
            </a:r>
          </a:p>
        </p:txBody>
      </p:sp>
    </p:spTree>
    <p:extLst>
      <p:ext uri="{BB962C8B-B14F-4D97-AF65-F5344CB8AC3E}">
        <p14:creationId xmlns:p14="http://schemas.microsoft.com/office/powerpoint/2010/main" val="41957726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z="18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Prevent, Heal, Prepare…Deploy</a:t>
            </a:r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1359196" y="337066"/>
            <a:ext cx="6553200" cy="800219"/>
          </a:xfrm>
        </p:spPr>
        <p:txBody>
          <a:bodyPr/>
          <a:lstStyle/>
          <a:p>
            <a:pPr eaLnBrk="1" hangingPunct="1"/>
            <a:r>
              <a:rPr lang="en-US" sz="2800" b="1" dirty="0">
                <a:latin typeface="Cambria" panose="02040503050406030204" pitchFamily="18" charset="0"/>
                <a:cs typeface="Calibri" pitchFamily="34" charset="0"/>
              </a:rPr>
              <a:t>Foodborne Illnesses</a:t>
            </a:r>
            <a:br>
              <a:rPr lang="en-US" sz="2800" b="1" dirty="0">
                <a:latin typeface="Cambria" panose="02040503050406030204" pitchFamily="18" charset="0"/>
                <a:cs typeface="Calibri" pitchFamily="34" charset="0"/>
              </a:rPr>
            </a:br>
            <a:r>
              <a:rPr lang="en-US" sz="1800" b="1" dirty="0">
                <a:solidFill>
                  <a:srgbClr val="009900"/>
                </a:solidFill>
                <a:latin typeface="Cambria" panose="02040503050406030204" pitchFamily="18" charset="0"/>
                <a:cs typeface="Calibri" pitchFamily="34" charset="0"/>
              </a:rPr>
              <a:t>Unclassified//FOUO</a:t>
            </a:r>
            <a:endParaRPr lang="en-US" b="1" dirty="0">
              <a:solidFill>
                <a:srgbClr val="009900"/>
              </a:solidFill>
              <a:latin typeface="Cambria" panose="02040503050406030204" pitchFamily="18" charset="0"/>
              <a:cs typeface="Calibri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762000" y="2743200"/>
            <a:ext cx="1447800" cy="20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7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87080" y="6097845"/>
            <a:ext cx="869743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400" b="1" dirty="0">
                <a:latin typeface="Arial"/>
              </a:rPr>
              <a:t>OPR:   75 OMRS/SGXM  					</a:t>
            </a:r>
          </a:p>
        </p:txBody>
      </p:sp>
      <p:sp>
        <p:nvSpPr>
          <p:cNvPr id="2" name="Rectangle 1"/>
          <p:cNvSpPr/>
          <p:nvPr/>
        </p:nvSpPr>
        <p:spPr>
          <a:xfrm>
            <a:off x="228600" y="1368534"/>
            <a:ext cx="8610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endParaRPr lang="en-US" dirty="0">
              <a:latin typeface="Cambria" panose="02040503050406030204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59736" y="1366611"/>
            <a:ext cx="85521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latin typeface="Cambria" panose="020405030504060302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87080" y="1551277"/>
            <a:ext cx="855212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mbria" panose="02040503050406030204" pitchFamily="18" charset="0"/>
                <a:cs typeface="Times New Roman" pitchFamily="18" charset="0"/>
              </a:rPr>
              <a:t>Foodborne Illnesses Transmission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latin typeface="Cambria" panose="02040503050406030204" pitchFamily="18" charset="0"/>
              <a:cs typeface="Times New Roman" pitchFamily="18" charset="0"/>
            </a:endParaRPr>
          </a:p>
          <a:p>
            <a:pPr lvl="1"/>
            <a:r>
              <a:rPr lang="en-US" dirty="0">
                <a:latin typeface="Cambria" panose="02040503050406030204" pitchFamily="18" charset="0"/>
                <a:cs typeface="Times New Roman" pitchFamily="18" charset="0"/>
              </a:rPr>
              <a:t>- Consumption of fecal-contaminated food or water (improper hand washing)</a:t>
            </a:r>
          </a:p>
          <a:p>
            <a:pPr lvl="1"/>
            <a:r>
              <a:rPr lang="en-US" dirty="0">
                <a:latin typeface="Cambria" panose="02040503050406030204" pitchFamily="18" charset="0"/>
                <a:cs typeface="Times New Roman" pitchFamily="18" charset="0"/>
              </a:rPr>
              <a:t> </a:t>
            </a:r>
          </a:p>
          <a:p>
            <a:pPr lvl="1"/>
            <a:r>
              <a:rPr lang="en-US" dirty="0">
                <a:latin typeface="Cambria" panose="02040503050406030204" pitchFamily="18" charset="0"/>
                <a:cs typeface="Times New Roman" pitchFamily="18" charset="0"/>
              </a:rPr>
              <a:t>- Direct person-to-person spread (ready-to-eat foods touched by infected food workers; salads, sandwiches, ice, cookies, fruit) </a:t>
            </a:r>
          </a:p>
          <a:p>
            <a:pPr lvl="1"/>
            <a:endParaRPr lang="en-US" dirty="0">
              <a:latin typeface="Cambria" panose="02040503050406030204" pitchFamily="18" charset="0"/>
              <a:cs typeface="Times New Roman" pitchFamily="18" charset="0"/>
            </a:endParaRPr>
          </a:p>
          <a:p>
            <a:pPr lvl="1"/>
            <a:r>
              <a:rPr lang="en-US" dirty="0">
                <a:latin typeface="Cambria" panose="02040503050406030204" pitchFamily="18" charset="0"/>
                <a:cs typeface="Times New Roman" pitchFamily="18" charset="0"/>
              </a:rPr>
              <a:t>- Consumption of uncooked/undercooked foods or other foods that have been         contaminated with juices dripping from raw foods. (Cross Contamination)</a:t>
            </a:r>
          </a:p>
        </p:txBody>
      </p:sp>
    </p:spTree>
    <p:extLst>
      <p:ext uri="{BB962C8B-B14F-4D97-AF65-F5344CB8AC3E}">
        <p14:creationId xmlns:p14="http://schemas.microsoft.com/office/powerpoint/2010/main" val="4592032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z="18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Prevent, Heal, Prepare…Deploy</a:t>
            </a:r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1359196" y="337066"/>
            <a:ext cx="6553200" cy="800219"/>
          </a:xfrm>
        </p:spPr>
        <p:txBody>
          <a:bodyPr/>
          <a:lstStyle/>
          <a:p>
            <a:pPr eaLnBrk="1" hangingPunct="1"/>
            <a:r>
              <a:rPr lang="en-US" sz="2800" b="1" dirty="0">
                <a:latin typeface="Cambria" panose="02040503050406030204" pitchFamily="18" charset="0"/>
                <a:cs typeface="Calibri" pitchFamily="34" charset="0"/>
              </a:rPr>
              <a:t>Foodborne Illnesses</a:t>
            </a:r>
            <a:br>
              <a:rPr lang="en-US" sz="2800" b="1" dirty="0">
                <a:latin typeface="Cambria" panose="02040503050406030204" pitchFamily="18" charset="0"/>
                <a:cs typeface="Calibri" pitchFamily="34" charset="0"/>
              </a:rPr>
            </a:br>
            <a:r>
              <a:rPr lang="en-US" sz="1800" b="1" dirty="0">
                <a:solidFill>
                  <a:srgbClr val="009900"/>
                </a:solidFill>
                <a:latin typeface="Cambria" panose="02040503050406030204" pitchFamily="18" charset="0"/>
                <a:cs typeface="Calibri" pitchFamily="34" charset="0"/>
              </a:rPr>
              <a:t>Unclassified//FOUO</a:t>
            </a:r>
            <a:endParaRPr lang="en-US" b="1" dirty="0">
              <a:solidFill>
                <a:srgbClr val="009900"/>
              </a:solidFill>
              <a:latin typeface="Cambria" panose="02040503050406030204" pitchFamily="18" charset="0"/>
              <a:cs typeface="Calibri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762000" y="2743200"/>
            <a:ext cx="1447800" cy="20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7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87080" y="6097845"/>
            <a:ext cx="869743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400" b="1" dirty="0">
                <a:latin typeface="Arial"/>
              </a:rPr>
              <a:t>OPR:   75 OMRS/SGXM  					</a:t>
            </a:r>
          </a:p>
        </p:txBody>
      </p:sp>
      <p:sp>
        <p:nvSpPr>
          <p:cNvPr id="2" name="Rectangle 1"/>
          <p:cNvSpPr/>
          <p:nvPr/>
        </p:nvSpPr>
        <p:spPr>
          <a:xfrm>
            <a:off x="228600" y="1368534"/>
            <a:ext cx="8610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endParaRPr lang="en-US" dirty="0">
              <a:latin typeface="Cambria" panose="02040503050406030204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59736" y="1366611"/>
            <a:ext cx="85521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latin typeface="Cambria" panose="020405030504060302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87080" y="1551277"/>
            <a:ext cx="8552120" cy="29854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000" dirty="0">
                <a:solidFill>
                  <a:prstClr val="black"/>
                </a:solidFill>
                <a:latin typeface="Cambria" panose="02040503050406030204" pitchFamily="18" charset="0"/>
                <a:ea typeface="Tahoma" pitchFamily="34" charset="0"/>
                <a:cs typeface="Times New Roman" pitchFamily="18" charset="0"/>
              </a:rPr>
              <a:t>Foodborne Illness Prevention Measures</a:t>
            </a:r>
          </a:p>
          <a:p>
            <a:pPr marL="742950" lvl="1" indent="-28575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000" b="1" dirty="0">
                <a:solidFill>
                  <a:srgbClr val="C00000"/>
                </a:solidFill>
                <a:latin typeface="Cambria" panose="02040503050406030204" pitchFamily="18" charset="0"/>
                <a:ea typeface="Tahoma" pitchFamily="34" charset="0"/>
                <a:cs typeface="Times New Roman" pitchFamily="18" charset="0"/>
              </a:rPr>
              <a:t>Proper</a:t>
            </a:r>
            <a:r>
              <a:rPr lang="en-US" sz="2000" dirty="0">
                <a:solidFill>
                  <a:srgbClr val="C00000"/>
                </a:solidFill>
                <a:latin typeface="Cambria" panose="02040503050406030204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2000" dirty="0">
                <a:solidFill>
                  <a:prstClr val="black"/>
                </a:solidFill>
                <a:latin typeface="Cambria" panose="02040503050406030204" pitchFamily="18" charset="0"/>
                <a:ea typeface="Tahoma" pitchFamily="34" charset="0"/>
                <a:cs typeface="Times New Roman" pitchFamily="18" charset="0"/>
              </a:rPr>
              <a:t>hand washing before and after food preparation</a:t>
            </a:r>
          </a:p>
          <a:p>
            <a:pPr marL="742950" lvl="1" indent="-28575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000" dirty="0">
                <a:solidFill>
                  <a:prstClr val="black"/>
                </a:solidFill>
                <a:latin typeface="Cambria" panose="02040503050406030204" pitchFamily="18" charset="0"/>
                <a:ea typeface="Tahoma" pitchFamily="34" charset="0"/>
                <a:cs typeface="Times New Roman" pitchFamily="18" charset="0"/>
              </a:rPr>
              <a:t>Wearing clean clothing</a:t>
            </a:r>
          </a:p>
          <a:p>
            <a:pPr marL="742950" lvl="1" indent="-28575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000" b="1" dirty="0">
                <a:solidFill>
                  <a:srgbClr val="C00000"/>
                </a:solidFill>
                <a:latin typeface="Cambria" panose="02040503050406030204" pitchFamily="18" charset="0"/>
                <a:ea typeface="Tahoma" pitchFamily="34" charset="0"/>
                <a:cs typeface="Times New Roman" pitchFamily="18" charset="0"/>
              </a:rPr>
              <a:t>Proper use of gloves</a:t>
            </a:r>
          </a:p>
          <a:p>
            <a:pPr marL="742950" lvl="1" indent="-28575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000" b="1" dirty="0">
                <a:solidFill>
                  <a:prstClr val="black"/>
                </a:solidFill>
                <a:latin typeface="Cambria" panose="02040503050406030204" pitchFamily="18" charset="0"/>
                <a:ea typeface="Tahoma" pitchFamily="34" charset="0"/>
                <a:cs typeface="Times New Roman" pitchFamily="18" charset="0"/>
              </a:rPr>
              <a:t>COOK:</a:t>
            </a:r>
            <a:r>
              <a:rPr lang="en-US" sz="2000" dirty="0">
                <a:solidFill>
                  <a:prstClr val="black"/>
                </a:solidFill>
                <a:latin typeface="Cambria" panose="02040503050406030204" pitchFamily="18" charset="0"/>
                <a:ea typeface="Tahoma" pitchFamily="34" charset="0"/>
                <a:cs typeface="Times New Roman" pitchFamily="18" charset="0"/>
              </a:rPr>
              <a:t> meat, poultry, and eggs thoroughly</a:t>
            </a:r>
          </a:p>
          <a:p>
            <a:pPr marL="742950" lvl="1" indent="-28575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000" b="1" dirty="0">
                <a:solidFill>
                  <a:prstClr val="black"/>
                </a:solidFill>
                <a:latin typeface="Cambria" panose="02040503050406030204" pitchFamily="18" charset="0"/>
                <a:ea typeface="Tahoma" pitchFamily="34" charset="0"/>
                <a:cs typeface="Times New Roman" pitchFamily="18" charset="0"/>
              </a:rPr>
              <a:t>SEPARATE:</a:t>
            </a:r>
            <a:r>
              <a:rPr lang="en-US" sz="2000" dirty="0">
                <a:solidFill>
                  <a:prstClr val="black"/>
                </a:solidFill>
                <a:latin typeface="Cambria" panose="02040503050406030204" pitchFamily="18" charset="0"/>
                <a:ea typeface="Tahoma" pitchFamily="34" charset="0"/>
                <a:cs typeface="Times New Roman" pitchFamily="18" charset="0"/>
              </a:rPr>
              <a:t> Don't cross-contaminate			</a:t>
            </a:r>
          </a:p>
          <a:p>
            <a:pPr marL="742950" lvl="1" indent="-28575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000" b="1" dirty="0">
                <a:solidFill>
                  <a:prstClr val="black"/>
                </a:solidFill>
                <a:latin typeface="Cambria" panose="02040503050406030204" pitchFamily="18" charset="0"/>
                <a:ea typeface="Tahoma" pitchFamily="34" charset="0"/>
                <a:cs typeface="Times New Roman" pitchFamily="18" charset="0"/>
              </a:rPr>
              <a:t>CHILL:</a:t>
            </a:r>
            <a:r>
              <a:rPr lang="en-US" sz="2000" dirty="0">
                <a:solidFill>
                  <a:prstClr val="black"/>
                </a:solidFill>
                <a:latin typeface="Cambria" panose="02040503050406030204" pitchFamily="18" charset="0"/>
                <a:ea typeface="Tahoma" pitchFamily="34" charset="0"/>
                <a:cs typeface="Times New Roman" pitchFamily="18" charset="0"/>
              </a:rPr>
              <a:t> Refrigerate leftovers promptly </a:t>
            </a:r>
          </a:p>
          <a:p>
            <a:pPr marL="742950" lvl="1" indent="-28575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000" b="1" dirty="0">
                <a:solidFill>
                  <a:prstClr val="black"/>
                </a:solidFill>
                <a:latin typeface="Cambria" panose="02040503050406030204" pitchFamily="18" charset="0"/>
                <a:ea typeface="Tahoma" pitchFamily="34" charset="0"/>
                <a:cs typeface="Times New Roman" pitchFamily="18" charset="0"/>
              </a:rPr>
              <a:t>CLEAN:</a:t>
            </a:r>
            <a:r>
              <a:rPr lang="en-US" sz="2000" dirty="0">
                <a:solidFill>
                  <a:prstClr val="black"/>
                </a:solidFill>
                <a:latin typeface="Cambria" panose="02040503050406030204" pitchFamily="18" charset="0"/>
                <a:ea typeface="Tahoma" pitchFamily="34" charset="0"/>
                <a:cs typeface="Times New Roman" pitchFamily="18" charset="0"/>
              </a:rPr>
              <a:t> Wash fruits and vegetables</a:t>
            </a:r>
          </a:p>
        </p:txBody>
      </p:sp>
      <p:pic>
        <p:nvPicPr>
          <p:cNvPr id="9" name="Picture 6" descr="homepa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3581400"/>
            <a:ext cx="2529399" cy="22999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706972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z="18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Prevent, Heal, Prepare…Deploy</a:t>
            </a:r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1359196" y="337066"/>
            <a:ext cx="6553200" cy="800219"/>
          </a:xfrm>
        </p:spPr>
        <p:txBody>
          <a:bodyPr/>
          <a:lstStyle/>
          <a:p>
            <a:pPr eaLnBrk="1" hangingPunct="1"/>
            <a:r>
              <a:rPr lang="en-US" sz="2800" b="1" dirty="0">
                <a:latin typeface="Cambria" panose="02040503050406030204" pitchFamily="18" charset="0"/>
                <a:cs typeface="Calibri" pitchFamily="34" charset="0"/>
              </a:rPr>
              <a:t>Foodborne Illnesses</a:t>
            </a:r>
            <a:br>
              <a:rPr lang="en-US" sz="2800" b="1" dirty="0">
                <a:latin typeface="Cambria" panose="02040503050406030204" pitchFamily="18" charset="0"/>
                <a:cs typeface="Calibri" pitchFamily="34" charset="0"/>
              </a:rPr>
            </a:br>
            <a:r>
              <a:rPr lang="en-US" sz="1800" b="1" dirty="0">
                <a:solidFill>
                  <a:srgbClr val="009900"/>
                </a:solidFill>
                <a:latin typeface="Cambria" panose="02040503050406030204" pitchFamily="18" charset="0"/>
                <a:cs typeface="Calibri" pitchFamily="34" charset="0"/>
              </a:rPr>
              <a:t>Unclassified//FOUO</a:t>
            </a:r>
            <a:endParaRPr lang="en-US" b="1" dirty="0">
              <a:solidFill>
                <a:srgbClr val="009900"/>
              </a:solidFill>
              <a:latin typeface="Cambria" panose="02040503050406030204" pitchFamily="18" charset="0"/>
              <a:cs typeface="Calibri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762000" y="2743200"/>
            <a:ext cx="1447800" cy="20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7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87080" y="6097845"/>
            <a:ext cx="869743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400" b="1" dirty="0">
                <a:latin typeface="Arial"/>
              </a:rPr>
              <a:t>OPR:   75 OMRS/SGXM  					</a:t>
            </a:r>
          </a:p>
        </p:txBody>
      </p:sp>
      <p:sp>
        <p:nvSpPr>
          <p:cNvPr id="2" name="Rectangle 1"/>
          <p:cNvSpPr/>
          <p:nvPr/>
        </p:nvSpPr>
        <p:spPr>
          <a:xfrm>
            <a:off x="228600" y="1368534"/>
            <a:ext cx="8610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endParaRPr lang="en-US" dirty="0">
              <a:latin typeface="Cambria" panose="02040503050406030204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59736" y="1366611"/>
            <a:ext cx="85521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latin typeface="Cambria" panose="020405030504060302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87080" y="1551277"/>
            <a:ext cx="8552120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Cambria" panose="02040503050406030204" pitchFamily="18" charset="0"/>
                <a:cs typeface="Times New Roman" pitchFamily="18" charset="0"/>
              </a:rPr>
              <a:t>Other factors that contribute to Foodborne illness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>
                <a:latin typeface="Cambria" panose="02040503050406030204" pitchFamily="18" charset="0"/>
                <a:cs typeface="Times New Roman" pitchFamily="18" charset="0"/>
              </a:rPr>
              <a:t>Poor Hygiene</a:t>
            </a:r>
          </a:p>
          <a:p>
            <a:pPr lvl="2"/>
            <a:r>
              <a:rPr lang="en-US" sz="2000" dirty="0">
                <a:latin typeface="Cambria" panose="02040503050406030204" pitchFamily="18" charset="0"/>
                <a:cs typeface="Times New Roman" pitchFamily="18" charset="0"/>
              </a:rPr>
              <a:t>- Fingernails trimmed and smooth (no jagged edges)</a:t>
            </a:r>
          </a:p>
          <a:p>
            <a:pPr lvl="2"/>
            <a:r>
              <a:rPr lang="en-US" sz="2000" dirty="0">
                <a:latin typeface="Cambria" panose="02040503050406030204" pitchFamily="18" charset="0"/>
                <a:cs typeface="Times New Roman" pitchFamily="18" charset="0"/>
              </a:rPr>
              <a:t>- Clean skin and hair</a:t>
            </a:r>
          </a:p>
          <a:p>
            <a:pPr lvl="2"/>
            <a:r>
              <a:rPr lang="en-US" sz="2000" dirty="0">
                <a:latin typeface="Cambria" panose="02040503050406030204" pitchFamily="18" charset="0"/>
                <a:cs typeface="Times New Roman" pitchFamily="18" charset="0"/>
              </a:rPr>
              <a:t>- Clean clothing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>
                <a:latin typeface="Cambria" panose="02040503050406030204" pitchFamily="18" charset="0"/>
                <a:cs typeface="Times New Roman" pitchFamily="18" charset="0"/>
              </a:rPr>
              <a:t>Improper Hand washing</a:t>
            </a:r>
          </a:p>
          <a:p>
            <a:pPr lvl="2"/>
            <a:r>
              <a:rPr lang="en-US" sz="2000" dirty="0">
                <a:latin typeface="Cambria" panose="02040503050406030204" pitchFamily="18" charset="0"/>
                <a:cs typeface="Times New Roman" pitchFamily="18" charset="0"/>
              </a:rPr>
              <a:t>- Before and after food preparation</a:t>
            </a:r>
          </a:p>
          <a:p>
            <a:pPr lvl="2"/>
            <a:r>
              <a:rPr lang="en-US" sz="2000" dirty="0">
                <a:latin typeface="Cambria" panose="02040503050406030204" pitchFamily="18" charset="0"/>
                <a:cs typeface="Times New Roman" pitchFamily="18" charset="0"/>
              </a:rPr>
              <a:t>- After using the restroom</a:t>
            </a:r>
          </a:p>
          <a:p>
            <a:pPr lvl="2"/>
            <a:r>
              <a:rPr lang="en-US" sz="2000" dirty="0">
                <a:latin typeface="Cambria" panose="02040503050406030204" pitchFamily="18" charset="0"/>
                <a:cs typeface="Times New Roman" pitchFamily="18" charset="0"/>
              </a:rPr>
              <a:t>- After coughing or sneezing into hands</a:t>
            </a:r>
          </a:p>
          <a:p>
            <a:pPr lvl="2"/>
            <a:r>
              <a:rPr lang="en-US" sz="2000" dirty="0">
                <a:latin typeface="Cambria" panose="02040503050406030204" pitchFamily="18" charset="0"/>
                <a:cs typeface="Times New Roman" pitchFamily="18" charset="0"/>
              </a:rPr>
              <a:t>- After contact with contaminated surfaces or utensils</a:t>
            </a:r>
          </a:p>
          <a:p>
            <a:pPr lvl="2"/>
            <a:r>
              <a:rPr lang="en-US" sz="2000" dirty="0">
                <a:latin typeface="Cambria" panose="02040503050406030204" pitchFamily="18" charset="0"/>
                <a:cs typeface="Times New Roman" pitchFamily="18" charset="0"/>
              </a:rPr>
              <a:t>- After touching trash and other waste products</a:t>
            </a:r>
          </a:p>
          <a:p>
            <a:pPr lvl="2"/>
            <a:r>
              <a:rPr lang="en-US" sz="2000" dirty="0">
                <a:latin typeface="Cambria" panose="02040503050406030204" pitchFamily="18" charset="0"/>
                <a:cs typeface="Times New Roman" pitchFamily="18" charset="0"/>
              </a:rPr>
              <a:t>- When switching from working with raw foods to Ready-To-Eat foods </a:t>
            </a:r>
          </a:p>
          <a:p>
            <a:pPr lvl="1"/>
            <a:endParaRPr lang="en-US" dirty="0">
              <a:latin typeface="Cambria" panose="02040503050406030204" pitchFamily="18" charset="0"/>
              <a:cs typeface="Times New Roman" pitchFamily="18" charset="0"/>
            </a:endParaRPr>
          </a:p>
        </p:txBody>
      </p:sp>
      <p:pic>
        <p:nvPicPr>
          <p:cNvPr id="9" name="Picture 5" descr="SO00256_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6028" y="2590800"/>
            <a:ext cx="2228225" cy="15385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559004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z="18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Prevent, Heal, Prepare…Deploy</a:t>
            </a:r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1359196" y="337066"/>
            <a:ext cx="6553200" cy="800219"/>
          </a:xfrm>
        </p:spPr>
        <p:txBody>
          <a:bodyPr/>
          <a:lstStyle/>
          <a:p>
            <a:pPr eaLnBrk="1" hangingPunct="1"/>
            <a:r>
              <a:rPr lang="en-US" sz="2800" b="1" dirty="0">
                <a:latin typeface="Cambria" panose="02040503050406030204" pitchFamily="18" charset="0"/>
                <a:cs typeface="Calibri" pitchFamily="34" charset="0"/>
              </a:rPr>
              <a:t>Proper Food Preparation</a:t>
            </a:r>
            <a:br>
              <a:rPr lang="en-US" sz="2800" b="1" dirty="0">
                <a:latin typeface="Cambria" panose="02040503050406030204" pitchFamily="18" charset="0"/>
                <a:cs typeface="Calibri" pitchFamily="34" charset="0"/>
              </a:rPr>
            </a:br>
            <a:r>
              <a:rPr lang="en-US" sz="1800" b="1" dirty="0">
                <a:solidFill>
                  <a:srgbClr val="009900"/>
                </a:solidFill>
                <a:latin typeface="Cambria" panose="02040503050406030204" pitchFamily="18" charset="0"/>
                <a:cs typeface="Calibri" pitchFamily="34" charset="0"/>
              </a:rPr>
              <a:t>Unclassified//FOUO</a:t>
            </a:r>
            <a:endParaRPr lang="en-US" b="1" dirty="0">
              <a:solidFill>
                <a:srgbClr val="009900"/>
              </a:solidFill>
              <a:latin typeface="Cambria" panose="02040503050406030204" pitchFamily="18" charset="0"/>
              <a:cs typeface="Calibri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762000" y="2743200"/>
            <a:ext cx="1447800" cy="20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7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87080" y="6097845"/>
            <a:ext cx="869743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400" b="1" dirty="0">
                <a:latin typeface="Arial"/>
              </a:rPr>
              <a:t>OPR:   75 OMRS/SGXM  					</a:t>
            </a:r>
          </a:p>
        </p:txBody>
      </p:sp>
      <p:sp>
        <p:nvSpPr>
          <p:cNvPr id="2" name="Rectangle 1"/>
          <p:cNvSpPr/>
          <p:nvPr/>
        </p:nvSpPr>
        <p:spPr>
          <a:xfrm>
            <a:off x="228600" y="1368534"/>
            <a:ext cx="8610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endParaRPr lang="en-US" dirty="0">
              <a:latin typeface="Cambria" panose="02040503050406030204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59736" y="1366611"/>
            <a:ext cx="85521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latin typeface="Cambria" panose="020405030504060302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71500" y="1368534"/>
            <a:ext cx="7924799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000" dirty="0">
                <a:latin typeface="Cambria" panose="02040503050406030204" pitchFamily="18" charset="0"/>
                <a:cs typeface="Times New Roman" panose="02020603050405020304" pitchFamily="18" charset="0"/>
              </a:rPr>
              <a:t>Gloves:  Always wash hands before preparing food, while preparing after engaging in any activities that contaminate the hands, and before donning non-latex/ non-powdered gloves</a:t>
            </a:r>
          </a:p>
          <a:p>
            <a:pPr>
              <a:buFont typeface="Arial" pitchFamily="34" charset="0"/>
              <a:buChar char="•"/>
            </a:pPr>
            <a:endParaRPr lang="en-US" sz="2000" dirty="0">
              <a:latin typeface="Cambria" panose="02040503050406030204" pitchFamily="18" charset="0"/>
              <a:cs typeface="Times New Roman" panose="02020603050405020304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000" dirty="0">
                <a:latin typeface="Cambria" panose="02040503050406030204" pitchFamily="18" charset="0"/>
                <a:cs typeface="Times New Roman" panose="02020603050405020304" pitchFamily="18" charset="0"/>
              </a:rPr>
              <a:t>Food Contact Surfaces:  Food shall only contact surfaces of equipment and utensils that are clean and sanitized, and single use articles</a:t>
            </a:r>
          </a:p>
          <a:p>
            <a:pPr>
              <a:buFont typeface="Arial" pitchFamily="34" charset="0"/>
              <a:buChar char="•"/>
            </a:pPr>
            <a:endParaRPr lang="en-US" sz="2000" dirty="0">
              <a:latin typeface="Cambria" panose="02040503050406030204" pitchFamily="18" charset="0"/>
              <a:cs typeface="Times New Roman" panose="02020603050405020304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000" dirty="0">
                <a:latin typeface="Cambria" panose="02040503050406030204" pitchFamily="18" charset="0"/>
                <a:cs typeface="Times New Roman" panose="02020603050405020304" pitchFamily="18" charset="0"/>
              </a:rPr>
              <a:t>Holding Temperatures:  Potentially hazardous food shall be stored at temperatures above 135 °F, or below 41° F</a:t>
            </a:r>
          </a:p>
        </p:txBody>
      </p:sp>
      <p:pic>
        <p:nvPicPr>
          <p:cNvPr id="10" name="Picture 9" descr="foodprep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553200" y="4449796"/>
            <a:ext cx="2121368" cy="1646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29485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z="18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Prevent, Heal, Prepare…Deploy</a:t>
            </a:r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1359196" y="337066"/>
            <a:ext cx="6553200" cy="800219"/>
          </a:xfrm>
        </p:spPr>
        <p:txBody>
          <a:bodyPr/>
          <a:lstStyle/>
          <a:p>
            <a:pPr eaLnBrk="1" hangingPunct="1"/>
            <a:r>
              <a:rPr lang="en-US" sz="2800" b="1" dirty="0">
                <a:latin typeface="Cambria" panose="02040503050406030204" pitchFamily="18" charset="0"/>
                <a:cs typeface="Calibri" pitchFamily="34" charset="0"/>
              </a:rPr>
              <a:t>Proper Food Storage</a:t>
            </a:r>
            <a:br>
              <a:rPr lang="en-US" sz="2800" b="1" dirty="0">
                <a:latin typeface="Cambria" panose="02040503050406030204" pitchFamily="18" charset="0"/>
                <a:cs typeface="Calibri" pitchFamily="34" charset="0"/>
              </a:rPr>
            </a:br>
            <a:r>
              <a:rPr lang="en-US" sz="1800" b="1" dirty="0">
                <a:solidFill>
                  <a:srgbClr val="009900"/>
                </a:solidFill>
                <a:latin typeface="Cambria" panose="02040503050406030204" pitchFamily="18" charset="0"/>
                <a:cs typeface="Calibri" pitchFamily="34" charset="0"/>
              </a:rPr>
              <a:t>Unclassified//FOUO</a:t>
            </a:r>
            <a:endParaRPr lang="en-US" b="1" dirty="0">
              <a:solidFill>
                <a:srgbClr val="009900"/>
              </a:solidFill>
              <a:latin typeface="Cambria" panose="02040503050406030204" pitchFamily="18" charset="0"/>
              <a:cs typeface="Calibri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762000" y="2743200"/>
            <a:ext cx="1447800" cy="20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7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87080" y="6097845"/>
            <a:ext cx="869743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400" b="1" dirty="0">
                <a:latin typeface="Arial"/>
              </a:rPr>
              <a:t>OPR:   75 OMRS/SGXM  					</a:t>
            </a:r>
          </a:p>
        </p:txBody>
      </p:sp>
      <p:sp>
        <p:nvSpPr>
          <p:cNvPr id="2" name="Rectangle 1"/>
          <p:cNvSpPr/>
          <p:nvPr/>
        </p:nvSpPr>
        <p:spPr>
          <a:xfrm>
            <a:off x="228600" y="1368534"/>
            <a:ext cx="8610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endParaRPr lang="en-US" dirty="0">
              <a:latin typeface="Cambria" panose="02040503050406030204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59736" y="1366611"/>
            <a:ext cx="85521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latin typeface="Cambria" panose="020405030504060302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71500" y="1368534"/>
            <a:ext cx="7924799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Cambria" panose="02040503050406030204" pitchFamily="18" charset="0"/>
                <a:cs typeface="Times New Roman" panose="02020603050405020304" pitchFamily="18" charset="0"/>
              </a:rPr>
              <a:t>Containers </a:t>
            </a:r>
            <a:r>
              <a:rPr lang="en-US" sz="2000" b="1" dirty="0">
                <a:latin typeface="Cambria" panose="02040503050406030204" pitchFamily="18" charset="0"/>
                <a:cs typeface="Times New Roman" panose="02020603050405020304" pitchFamily="18" charset="0"/>
              </a:rPr>
              <a:t>must</a:t>
            </a:r>
            <a:r>
              <a:rPr lang="en-US" sz="2000" dirty="0">
                <a:latin typeface="Cambria" panose="02040503050406030204" pitchFamily="18" charset="0"/>
                <a:cs typeface="Times New Roman" panose="02020603050405020304" pitchFamily="18" charset="0"/>
              </a:rPr>
              <a:t> have a common name - unless the product is unmistakable</a:t>
            </a:r>
          </a:p>
          <a:p>
            <a:endParaRPr lang="en-US" sz="2000" dirty="0">
              <a:latin typeface="Cambria" panose="020405030504060302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Cambria" panose="02040503050406030204" pitchFamily="18" charset="0"/>
                <a:cs typeface="Times New Roman" panose="02020603050405020304" pitchFamily="18" charset="0"/>
              </a:rPr>
              <a:t>Ice used as a food or cooling medium MUST be made from drinking water (approved source)</a:t>
            </a:r>
          </a:p>
          <a:p>
            <a:endParaRPr lang="en-US" sz="2000" dirty="0">
              <a:latin typeface="Cambria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>
                <a:latin typeface="Cambria" panose="02040503050406030204" pitchFamily="18" charset="0"/>
                <a:cs typeface="Times New Roman" panose="02020603050405020304" pitchFamily="18" charset="0"/>
              </a:rPr>
              <a:t>ALL FOOD MUST BE STORED</a:t>
            </a:r>
            <a:r>
              <a:rPr lang="en-US" sz="2000" dirty="0"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>
                <a:latin typeface="Cambria" panose="02040503050406030204" pitchFamily="18" charset="0"/>
                <a:cs typeface="Times New Roman" panose="02020603050405020304" pitchFamily="18" charset="0"/>
              </a:rPr>
              <a:t>In a </a:t>
            </a:r>
            <a:r>
              <a:rPr lang="en-US" sz="2000" b="1" dirty="0">
                <a:latin typeface="Cambria" panose="02040503050406030204" pitchFamily="18" charset="0"/>
                <a:cs typeface="Times New Roman" panose="02020603050405020304" pitchFamily="18" charset="0"/>
              </a:rPr>
              <a:t>clean dry </a:t>
            </a:r>
            <a:r>
              <a:rPr lang="en-US" sz="2000" dirty="0">
                <a:latin typeface="Cambria" panose="02040503050406030204" pitchFamily="18" charset="0"/>
                <a:cs typeface="Times New Roman" panose="02020603050405020304" pitchFamily="18" charset="0"/>
              </a:rPr>
              <a:t>location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>
                <a:latin typeface="Cambria" panose="02040503050406030204" pitchFamily="18" charset="0"/>
                <a:cs typeface="Times New Roman" panose="02020603050405020304" pitchFamily="18" charset="0"/>
              </a:rPr>
              <a:t>Where it is not exposed to splash, dust, or </a:t>
            </a:r>
          </a:p>
          <a:p>
            <a:pPr lvl="1"/>
            <a:r>
              <a:rPr lang="en-US" sz="2000" dirty="0">
                <a:latin typeface="Cambria" panose="02040503050406030204" pitchFamily="18" charset="0"/>
                <a:cs typeface="Times New Roman" panose="02020603050405020304" pitchFamily="18" charset="0"/>
              </a:rPr>
              <a:t>other contamination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b="1" dirty="0">
                <a:latin typeface="Cambria" panose="02040503050406030204" pitchFamily="18" charset="0"/>
                <a:cs typeface="Times New Roman" panose="02020603050405020304" pitchFamily="18" charset="0"/>
              </a:rPr>
              <a:t>Common discrepancy!  </a:t>
            </a:r>
            <a:r>
              <a:rPr lang="en-US" sz="2000" dirty="0">
                <a:latin typeface="Cambria" panose="02040503050406030204" pitchFamily="18" charset="0"/>
                <a:cs typeface="Times New Roman" panose="02020603050405020304" pitchFamily="18" charset="0"/>
              </a:rPr>
              <a:t>At least 6 inches </a:t>
            </a:r>
          </a:p>
          <a:p>
            <a:pPr lvl="1"/>
            <a:r>
              <a:rPr lang="en-US" sz="2000" dirty="0">
                <a:latin typeface="Cambria" panose="02040503050406030204" pitchFamily="18" charset="0"/>
                <a:cs typeface="Times New Roman" panose="02020603050405020304" pitchFamily="18" charset="0"/>
              </a:rPr>
              <a:t>above the floor</a:t>
            </a:r>
          </a:p>
        </p:txBody>
      </p:sp>
    </p:spTree>
    <p:extLst>
      <p:ext uri="{BB962C8B-B14F-4D97-AF65-F5344CB8AC3E}">
        <p14:creationId xmlns:p14="http://schemas.microsoft.com/office/powerpoint/2010/main" val="3473200844"/>
      </p:ext>
    </p:extLst>
  </p:cSld>
  <p:clrMapOvr>
    <a:masterClrMapping/>
  </p:clrMapOvr>
</p:sld>
</file>

<file path=ppt/theme/theme1.xml><?xml version="1.0" encoding="utf-8"?>
<a:theme xmlns:a="http://schemas.openxmlformats.org/drawingml/2006/main" name="75 MDG">
  <a:themeElements>
    <a:clrScheme name="75 MDG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75 MDG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75 MD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5 MDG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5 MDG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5 MDG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5 MDG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5 MDG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5 MDG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5 MDG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5 MDG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5 MDG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5 MDG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5 MDG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6943776C58CE34F960C54507E6288E8" ma:contentTypeVersion="0" ma:contentTypeDescription="Create a new document." ma:contentTypeScope="" ma:versionID="239979452361990861349b602d1bf488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728FD1A0-5B0C-4B35-854D-7B9AA5B6A6FE}">
  <ds:schemaRefs>
    <ds:schemaRef ds:uri="http://www.w3.org/XML/1998/namespace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purl.org/dc/elements/1.1/"/>
    <ds:schemaRef ds:uri="http://purl.org/dc/terms/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1EA1A79D-4B25-4170-9EAA-D5B9FE1AAB9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8A166B5-58FD-4C35-A73A-FF2D4394073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2362</TotalTime>
  <Words>1074</Words>
  <Application>Microsoft Office PowerPoint</Application>
  <PresentationFormat>On-screen Show (4:3)</PresentationFormat>
  <Paragraphs>158</Paragraphs>
  <Slides>14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Cambria</vt:lpstr>
      <vt:lpstr>Times New Roman</vt:lpstr>
      <vt:lpstr>75 MDG</vt:lpstr>
      <vt:lpstr>75th Medical Group Unclassified//FOUO</vt:lpstr>
      <vt:lpstr>Responsibilities Unclassified//FOUO</vt:lpstr>
      <vt:lpstr>Epidemiology of Foodborne Illness Unclassified//FOUO</vt:lpstr>
      <vt:lpstr>Foodborne Illnesses Unclassified//FOUO</vt:lpstr>
      <vt:lpstr>Foodborne Illnesses Unclassified//FOUO</vt:lpstr>
      <vt:lpstr>Foodborne Illnesses Unclassified//FOUO</vt:lpstr>
      <vt:lpstr>Foodborne Illnesses Unclassified//FOUO</vt:lpstr>
      <vt:lpstr>Proper Food Preparation Unclassified//FOUO</vt:lpstr>
      <vt:lpstr>Proper Food Storage Unclassified//FOUO</vt:lpstr>
      <vt:lpstr>Food Security Unclassified//FOUO</vt:lpstr>
      <vt:lpstr>Good Sanitation Practices Unclassified//FOUO</vt:lpstr>
      <vt:lpstr>Good Sanitation Practices Unclassified//FOUO</vt:lpstr>
      <vt:lpstr>Top Discrepancies</vt:lpstr>
      <vt:lpstr>Comments/Questions Unclassified//FOUO</vt:lpstr>
    </vt:vector>
  </TitlesOfParts>
  <Company>U.S. Air Force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Brandee.Haynes</dc:creator>
  <cp:lastModifiedBy>Ross, Shannon J TSgt USAF DHA HILL 75TH MDG (USA)</cp:lastModifiedBy>
  <cp:revision>244</cp:revision>
  <dcterms:created xsi:type="dcterms:W3CDTF">2012-10-12T18:29:04Z</dcterms:created>
  <dcterms:modified xsi:type="dcterms:W3CDTF">2024-05-31T17:53:58Z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0x01010096943776C58CE34F960C54507E6288E8</vt:lpwstr>
  </property>
</Properties>
</file>