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8" r:id="rId3"/>
    <p:sldId id="303" r:id="rId4"/>
    <p:sldId id="304" r:id="rId5"/>
    <p:sldId id="305" r:id="rId6"/>
    <p:sldId id="306" r:id="rId7"/>
    <p:sldId id="307" r:id="rId8"/>
    <p:sldId id="308" r:id="rId9"/>
    <p:sldId id="30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8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OLDIE, LANCE J CIV USAF AFMC 75 FSS/FSDEB" userId="ab13ff82-b4f7-4094-9ff3-e237dd59d126" providerId="ADAL" clId="{BA36FC38-1E02-4830-A31B-A38C867A1D57}"/>
    <pc:docChg chg="delSld">
      <pc:chgData name="BERTOLDIE, LANCE J CIV USAF AFMC 75 FSS/FSDEB" userId="ab13ff82-b4f7-4094-9ff3-e237dd59d126" providerId="ADAL" clId="{BA36FC38-1E02-4830-A31B-A38C867A1D57}" dt="2023-02-23T23:01:15.860" v="0" actId="2696"/>
      <pc:docMkLst>
        <pc:docMk/>
      </pc:docMkLst>
      <pc:sldChg chg="del">
        <pc:chgData name="BERTOLDIE, LANCE J CIV USAF AFMC 75 FSS/FSDEB" userId="ab13ff82-b4f7-4094-9ff3-e237dd59d126" providerId="ADAL" clId="{BA36FC38-1E02-4830-A31B-A38C867A1D57}" dt="2023-02-23T23:01:15.860" v="0" actId="2696"/>
        <pc:sldMkLst>
          <pc:docMk/>
          <pc:sldMk cId="403779712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0224-7B61-AA81-5983-3C601AEDD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9715D-3582-DA07-26DD-C99F05B5F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D2B6C-4927-A63E-C3E0-1119909AE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A2971-5A98-0277-1360-EC85A7AD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5DC46-03C3-F0CD-0EAB-93B68FDB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DE68-4961-46BB-CDFA-BB75CC99A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8D5951-28E6-A098-F296-DAF09F7A6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0BF72-C399-266B-4501-7B126F86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1256-C859-38A9-25CE-D8CAC1D5D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CA3C1-B195-1AE2-2B00-CB33E23C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1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FF200-35D7-155D-2292-C9C5DFAFA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57D4C4-C572-EA3D-4590-2A6A2BE40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DD381-A7ED-3642-63B3-C5A7E94F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429FD-D81D-420C-F594-14573B9E8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9410E-01E0-54B8-27BE-DE7A8E53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48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4" descr="title graphic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5300"/>
            <a:ext cx="599440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6"/>
          <p:cNvSpPr txBox="1">
            <a:spLocks noChangeArrowheads="1"/>
          </p:cNvSpPr>
          <p:nvPr userDrawn="1"/>
        </p:nvSpPr>
        <p:spPr bwMode="auto">
          <a:xfrm>
            <a:off x="1320801" y="365126"/>
            <a:ext cx="680526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en-US" sz="4000" b="1">
                <a:latin typeface="Arial" charset="0"/>
              </a:rPr>
              <a:t>Ogden Air Logistics Center</a:t>
            </a:r>
          </a:p>
        </p:txBody>
      </p:sp>
      <p:sp>
        <p:nvSpPr>
          <p:cNvPr id="6" name="Rectangle 78"/>
          <p:cNvSpPr>
            <a:spLocks noChangeArrowheads="1"/>
          </p:cNvSpPr>
          <p:nvPr userDrawn="1"/>
        </p:nvSpPr>
        <p:spPr bwMode="auto">
          <a:xfrm flipV="1">
            <a:off x="0" y="6400800"/>
            <a:ext cx="12192000" cy="76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Rectangle 83"/>
          <p:cNvSpPr>
            <a:spLocks noChangeArrowheads="1"/>
          </p:cNvSpPr>
          <p:nvPr userDrawn="1"/>
        </p:nvSpPr>
        <p:spPr bwMode="auto">
          <a:xfrm flipV="1">
            <a:off x="0" y="1219200"/>
            <a:ext cx="12192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21176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5433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5892800" y="1447800"/>
            <a:ext cx="5994400" cy="2667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33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892800" y="4343400"/>
            <a:ext cx="5994400" cy="1828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0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06400" y="6477000"/>
            <a:ext cx="2540000" cy="3381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BE AMERICA’S BEST</a:t>
            </a:r>
          </a:p>
        </p:txBody>
      </p:sp>
      <p:sp>
        <p:nvSpPr>
          <p:cNvPr id="10" name="Rectangle 82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72600" y="6477000"/>
            <a:ext cx="2540000" cy="3381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0CC18AE-0C9A-4E9A-886B-7E54231FD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6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7769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3574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47800"/>
            <a:ext cx="568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447800"/>
            <a:ext cx="568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7149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8549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460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442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038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0336C-3C78-B48E-115C-E1E98FD6F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74876-50CC-80F3-97A4-A71AB06FB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A1C5B-9454-8E9B-FAB5-4FD9CD164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28EBB-4756-E296-D1E1-65BB1A64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C3B0E-2172-5D59-DDD5-39E98016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24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8146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BE AMERICA’S BEST</a:t>
            </a:r>
          </a:p>
        </p:txBody>
      </p:sp>
    </p:spTree>
    <p:extLst>
      <p:ext uri="{BB962C8B-B14F-4D97-AF65-F5344CB8AC3E}">
        <p14:creationId xmlns:p14="http://schemas.microsoft.com/office/powerpoint/2010/main" val="3559143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127000"/>
            <a:ext cx="2895600" cy="6121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127000"/>
            <a:ext cx="8483600" cy="6121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729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E19E-DEA2-0EB6-AD8F-732E633B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DDA9A-2DFD-D539-2376-9576C8F8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C8FC8-6E80-02D7-853D-64A857D0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C2412-9A14-076C-DCE8-481252E30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35D4A-B8EB-C0D1-9754-FA570D094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1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15910-63E6-D250-4622-A901E7D25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59A-85E8-5D4B-6B49-4239C1DC2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750EA-B363-E836-B04D-45DF10996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419DE-ED73-B2A9-CEB4-F7D37A284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11618-CB7C-008A-FF9B-2E93D625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C2808-252D-9CA2-42E0-FC75DC1D1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8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BDBF4-0512-B687-205C-397B94DA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67534-01DF-7E14-B0C9-3A65A4253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2911C-FD04-1CB5-495B-64EF0F9D6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62739-3A99-8579-252C-A535704094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C5F35-597E-51E9-3C80-7463EFCA99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5DE221-4520-784A-E1CC-8DA8063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035575-919B-234B-DC9F-8E063142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BF3253-FF40-D29B-B0CB-6F034D74F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87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F64D8-F902-362D-9161-2C79E132E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6EC25C-7BD2-3F15-7078-75DF17DCD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A9E84-8451-3F63-C43E-75C17267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DAE55-67A8-5F27-1B39-55AF21EC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F31B6A-96CB-B9BE-8FEA-8871F12C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B64593-A59D-ECA2-A91E-B8050DBF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B2319-39DE-99A5-ACF6-52D290FD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04D-3889-3A95-F482-FF52D04E7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3619B-9D3D-3352-6187-9EE4CC61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55947-ABFC-F83D-56BB-0F9C55811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8C4BF1-37B9-C5BC-9934-432F63EB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D0ECC-C019-A811-EA65-6464DD677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75768-108F-759E-86FB-BDBFAB6EC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8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AC96-434C-A933-DB6E-BBC80C40E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A5740-FEEC-AE3B-6B4F-EA3AE2C90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BF603-F11B-C554-796C-72E8ADD56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72E10-6F5C-4881-EAEE-F31F705C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A284B-5426-A86B-8482-C3B69189C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30F8D-1B53-312B-7631-263ED9C7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0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55F3C7-6B05-2EA6-F5F7-A9978812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5F66E-6C27-C457-E720-35165012D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AC593-54C6-6B66-12CB-26C2C453EA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E4FA6-D6EA-4A99-B163-4BCE43017D4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2BAB2-EAEE-F46A-3516-5350073A2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7E4AE-71A4-0640-B011-025B8EC43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1C415-E345-4504-9F4F-20B8CDAB7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127001"/>
            <a:ext cx="85344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</a:p>
        </p:txBody>
      </p:sp>
      <p:sp>
        <p:nvSpPr>
          <p:cNvPr id="1027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447800"/>
            <a:ext cx="1158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5331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477000"/>
            <a:ext cx="619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b="1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BE AMERICA’S BEST</a:t>
            </a:r>
          </a:p>
        </p:txBody>
      </p:sp>
      <p:sp>
        <p:nvSpPr>
          <p:cNvPr id="53320" name="Rectangle 72"/>
          <p:cNvSpPr>
            <a:spLocks noChangeArrowheads="1"/>
          </p:cNvSpPr>
          <p:nvPr userDrawn="1"/>
        </p:nvSpPr>
        <p:spPr bwMode="auto">
          <a:xfrm>
            <a:off x="1231901" y="1212851"/>
            <a:ext cx="6794500" cy="74613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53321" name="Rectangle 73"/>
          <p:cNvSpPr>
            <a:spLocks noChangeArrowheads="1"/>
          </p:cNvSpPr>
          <p:nvPr userDrawn="1"/>
        </p:nvSpPr>
        <p:spPr bwMode="auto">
          <a:xfrm flipV="1">
            <a:off x="0" y="6400800"/>
            <a:ext cx="12192000" cy="76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1176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031" name="Text Box 74"/>
          <p:cNvSpPr txBox="1">
            <a:spLocks noChangeArrowheads="1"/>
          </p:cNvSpPr>
          <p:nvPr userDrawn="1"/>
        </p:nvSpPr>
        <p:spPr bwMode="auto">
          <a:xfrm>
            <a:off x="7213601" y="1111250"/>
            <a:ext cx="489161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1100" b="1" i="1">
                <a:solidFill>
                  <a:schemeClr val="accent1"/>
                </a:solidFill>
                <a:latin typeface="Times New Roman" pitchFamily="18" charset="0"/>
              </a:rPr>
              <a:t>O G D E N   A I R   L O G I S T I C S   C E N T E R</a:t>
            </a:r>
          </a:p>
        </p:txBody>
      </p:sp>
      <p:pic>
        <p:nvPicPr>
          <p:cNvPr id="1032" name="Picture 76" descr="smallaf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38100"/>
            <a:ext cx="1642533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78" descr="oo-alc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6400" y="76200"/>
            <a:ext cx="142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3365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225425" indent="-22542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676275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2pPr>
      <a:lvl3pPr marL="973138" indent="-1206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2000" b="1">
          <a:solidFill>
            <a:schemeClr val="tx1"/>
          </a:solidFill>
          <a:latin typeface="+mn-lt"/>
        </a:defRPr>
      </a:lvl3pPr>
      <a:lvl4pPr marL="1546225" indent="-17462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4pPr>
      <a:lvl5pPr marL="1946275" indent="-11747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b="1">
          <a:solidFill>
            <a:schemeClr val="tx1"/>
          </a:solidFill>
          <a:latin typeface="+mn-lt"/>
        </a:defRPr>
      </a:lvl5pPr>
      <a:lvl6pPr marL="2403475" indent="-117475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b="1">
          <a:solidFill>
            <a:schemeClr val="tx1"/>
          </a:solidFill>
          <a:latin typeface="+mn-lt"/>
        </a:defRPr>
      </a:lvl6pPr>
      <a:lvl7pPr marL="2860675" indent="-117475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b="1">
          <a:solidFill>
            <a:schemeClr val="tx1"/>
          </a:solidFill>
          <a:latin typeface="+mn-lt"/>
        </a:defRPr>
      </a:lvl7pPr>
      <a:lvl8pPr marL="3317875" indent="-117475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b="1">
          <a:solidFill>
            <a:schemeClr val="tx1"/>
          </a:solidFill>
          <a:latin typeface="+mn-lt"/>
        </a:defRPr>
      </a:lvl8pPr>
      <a:lvl9pPr marL="3775075" indent="-117475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467600" y="4648200"/>
            <a:ext cx="2971800" cy="18288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algn="r" eaLnBrk="1" hangingPunct="1"/>
            <a:r>
              <a:rPr lang="en-US" altLang="en-US" dirty="0"/>
              <a:t>Jack Gibbs</a:t>
            </a:r>
          </a:p>
          <a:p>
            <a:pPr algn="r" eaLnBrk="1" hangingPunct="1"/>
            <a:r>
              <a:rPr lang="en-US" altLang="en-US" dirty="0"/>
              <a:t>775-2005</a:t>
            </a:r>
          </a:p>
          <a:p>
            <a:pPr algn="r" eaLnBrk="1" hangingPunct="1"/>
            <a:r>
              <a:rPr lang="en-US" altLang="en-US" dirty="0"/>
              <a:t>Jason Bertoldie</a:t>
            </a:r>
          </a:p>
          <a:p>
            <a:pPr algn="r" eaLnBrk="1" hangingPunct="1"/>
            <a:r>
              <a:rPr lang="en-US" altLang="en-US" dirty="0"/>
              <a:t>777-2151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03D7703-8C00-4211-D41D-E68A7DB577FD}"/>
              </a:ext>
            </a:extLst>
          </p:cNvPr>
          <p:cNvSpPr txBox="1">
            <a:spLocks/>
          </p:cNvSpPr>
          <p:nvPr/>
        </p:nvSpPr>
        <p:spPr bwMode="auto">
          <a:xfrm>
            <a:off x="4767147" y="2623547"/>
            <a:ext cx="7147762" cy="941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4800" kern="0" dirty="0">
                <a:solidFill>
                  <a:srgbClr val="000000"/>
                </a:solidFill>
                <a:latin typeface="Arial"/>
              </a:rPr>
              <a:t>RELIGIOUS</a:t>
            </a:r>
          </a:p>
          <a:p>
            <a:pPr>
              <a:defRPr/>
            </a:pPr>
            <a:r>
              <a:rPr lang="en-US" altLang="en-US" sz="4800" kern="0" dirty="0">
                <a:solidFill>
                  <a:srgbClr val="000000"/>
                </a:solidFill>
                <a:latin typeface="Arial"/>
              </a:rPr>
              <a:t>  FREEDOM	</a:t>
            </a:r>
            <a:endParaRPr lang="en-US" sz="4800" kern="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Terms and Definitions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Religious freedom: </a:t>
            </a:r>
          </a:p>
          <a:p>
            <a:pPr lvl="1"/>
            <a:r>
              <a:rPr lang="en-US" dirty="0"/>
              <a:t>The right to observe the tenets of your respective religion or to observe no religion at all</a:t>
            </a:r>
          </a:p>
          <a:p>
            <a:r>
              <a:rPr lang="en-US" dirty="0"/>
              <a:t>Religious accommodation: </a:t>
            </a:r>
          </a:p>
          <a:p>
            <a:pPr lvl="1"/>
            <a:r>
              <a:rPr lang="en-US" dirty="0"/>
              <a:t>Allowances for individual expressions of sincerely held beliefs </a:t>
            </a:r>
          </a:p>
          <a:p>
            <a:pPr lvl="2"/>
            <a:r>
              <a:rPr lang="en-US" dirty="0"/>
              <a:t>Conscience</a:t>
            </a:r>
          </a:p>
          <a:p>
            <a:pPr lvl="2"/>
            <a:r>
              <a:rPr lang="en-US" dirty="0"/>
              <a:t>Moral principles</a:t>
            </a:r>
          </a:p>
          <a:p>
            <a:pPr lvl="2"/>
            <a:r>
              <a:rPr lang="en-US" dirty="0"/>
              <a:t>Religious beliefs</a:t>
            </a:r>
          </a:p>
          <a:p>
            <a:pPr lvl="1"/>
            <a:r>
              <a:rPr lang="en-US" dirty="0"/>
              <a:t>CAVEAT:</a:t>
            </a:r>
          </a:p>
          <a:p>
            <a:pPr lvl="2"/>
            <a:r>
              <a:rPr lang="en-US" dirty="0"/>
              <a:t>Allowances are not made if they will adversely impact military readiness, unit cohesion, standards or discipline</a:t>
            </a:r>
          </a:p>
          <a:p>
            <a:pPr lvl="2"/>
            <a:r>
              <a:rPr lang="en-US" dirty="0"/>
              <a:t>For ease of reference this caveat will be referred to as the ‘adverse impact caveat’</a:t>
            </a:r>
          </a:p>
          <a:p>
            <a:r>
              <a:rPr lang="en-US" dirty="0"/>
              <a:t>Chaplain Corps:</a:t>
            </a:r>
          </a:p>
          <a:p>
            <a:pPr lvl="1"/>
            <a:r>
              <a:rPr lang="en-US" dirty="0"/>
              <a:t>Personnel that advise and assist leadership in making religious accommodation requests (IAW </a:t>
            </a:r>
            <a:r>
              <a:rPr lang="en-US" dirty="0" err="1"/>
              <a:t>DoDI</a:t>
            </a:r>
            <a:r>
              <a:rPr lang="en-US" dirty="0"/>
              <a:t> 1300.17)</a:t>
            </a:r>
          </a:p>
        </p:txBody>
      </p:sp>
    </p:spTree>
    <p:extLst>
      <p:ext uri="{BB962C8B-B14F-4D97-AF65-F5344CB8AC3E}">
        <p14:creationId xmlns:p14="http://schemas.microsoft.com/office/powerpoint/2010/main" val="146720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Protection</a:t>
            </a:r>
            <a:r>
              <a:rPr lang="en-US" dirty="0"/>
              <a:t> of Religious Freedom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Guidance…</a:t>
            </a:r>
          </a:p>
          <a:p>
            <a:pPr lvl="1"/>
            <a:r>
              <a:rPr lang="en-US" dirty="0"/>
              <a:t>The U.S. Constitution is the guarantor of religious freedom</a:t>
            </a:r>
          </a:p>
          <a:p>
            <a:pPr lvl="1"/>
            <a:r>
              <a:rPr lang="en-US" dirty="0"/>
              <a:t>Federal law provides specific rules to protect that freedom</a:t>
            </a:r>
          </a:p>
          <a:p>
            <a:pPr lvl="1"/>
            <a:r>
              <a:rPr lang="en-US" dirty="0"/>
              <a:t>The DoD &amp; the Air Force use legally informed instructions to:</a:t>
            </a:r>
          </a:p>
          <a:p>
            <a:pPr lvl="2"/>
            <a:r>
              <a:rPr lang="en-US" dirty="0"/>
              <a:t>Ensure mission success </a:t>
            </a:r>
          </a:p>
          <a:p>
            <a:pPr lvl="2"/>
            <a:r>
              <a:rPr lang="en-US" dirty="0"/>
              <a:t>Protect the religious freedom of all Airmen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 t="12273" r="8201"/>
          <a:stretch/>
        </p:blipFill>
        <p:spPr>
          <a:xfrm>
            <a:off x="6995160" y="4511714"/>
            <a:ext cx="3398520" cy="2026247"/>
          </a:xfrm>
          <a:prstGeom prst="rect">
            <a:avLst/>
          </a:prstGeom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460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Amendment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1 of the 1</a:t>
            </a:r>
            <a:r>
              <a:rPr lang="en-US" baseline="30000" dirty="0"/>
              <a:t>st</a:t>
            </a:r>
            <a:r>
              <a:rPr lang="en-US" dirty="0"/>
              <a:t> Amendment </a:t>
            </a:r>
          </a:p>
          <a:p>
            <a:r>
              <a:rPr lang="en-US" dirty="0"/>
              <a:t>The Establishment Clause</a:t>
            </a:r>
          </a:p>
          <a:p>
            <a:pPr lvl="1"/>
            <a:r>
              <a:rPr lang="en-US" dirty="0"/>
              <a:t>Prohibits Congress from:</a:t>
            </a:r>
          </a:p>
          <a:p>
            <a:pPr lvl="2"/>
            <a:r>
              <a:rPr lang="en-US" dirty="0"/>
              <a:t>Establishing a national religion</a:t>
            </a:r>
          </a:p>
          <a:p>
            <a:pPr lvl="2"/>
            <a:r>
              <a:rPr lang="en-US" dirty="0"/>
              <a:t>Making laws that favor one religion over another</a:t>
            </a:r>
          </a:p>
          <a:p>
            <a:pPr lvl="2"/>
            <a:r>
              <a:rPr lang="en-US" dirty="0"/>
              <a:t>Preferring religion over irreligion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6"/>
          <a:stretch/>
        </p:blipFill>
        <p:spPr>
          <a:xfrm>
            <a:off x="8478982" y="3851117"/>
            <a:ext cx="3495231" cy="2769129"/>
          </a:xfrm>
          <a:prstGeom prst="rect">
            <a:avLst/>
          </a:prstGeom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298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Amendment </a:t>
            </a:r>
            <a:r>
              <a:rPr lang="en-US" sz="1800" dirty="0"/>
              <a:t>(cont’d)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 2 of the 1</a:t>
            </a:r>
            <a:r>
              <a:rPr lang="en-US" baseline="30000" dirty="0"/>
              <a:t>st</a:t>
            </a:r>
            <a:r>
              <a:rPr lang="en-US" dirty="0"/>
              <a:t> Amendment</a:t>
            </a:r>
          </a:p>
          <a:p>
            <a:pPr lvl="1"/>
            <a:r>
              <a:rPr lang="en-US" dirty="0"/>
              <a:t>Congress may not make laws restricting religious freedom</a:t>
            </a:r>
          </a:p>
          <a:p>
            <a:r>
              <a:rPr lang="en-US" dirty="0"/>
              <a:t>Interpreting the 1</a:t>
            </a:r>
            <a:r>
              <a:rPr lang="en-US" baseline="30000" dirty="0"/>
              <a:t>st</a:t>
            </a:r>
            <a:r>
              <a:rPr lang="en-US" dirty="0"/>
              <a:t> Amendment clauses</a:t>
            </a:r>
          </a:p>
          <a:p>
            <a:pPr lvl="1"/>
            <a:r>
              <a:rPr lang="en-US" dirty="0"/>
              <a:t>As citizens, Airmen have religious freedom BUT… </a:t>
            </a:r>
          </a:p>
          <a:p>
            <a:pPr lvl="1"/>
            <a:r>
              <a:rPr lang="en-US" dirty="0"/>
              <a:t>As agents of the government, Airmen may not:</a:t>
            </a:r>
          </a:p>
          <a:p>
            <a:pPr lvl="2"/>
            <a:r>
              <a:rPr lang="en-US" dirty="0"/>
              <a:t>Coerce subordinates toward a religion</a:t>
            </a:r>
          </a:p>
          <a:p>
            <a:pPr lvl="2"/>
            <a:r>
              <a:rPr lang="en-US" dirty="0"/>
              <a:t>Improperly restrain individuals from practicing a religion</a:t>
            </a:r>
          </a:p>
          <a:p>
            <a:r>
              <a:rPr lang="en-US" dirty="0"/>
              <a:t>Airmen may practice their faith or no faith</a:t>
            </a:r>
          </a:p>
          <a:p>
            <a:r>
              <a:rPr lang="en-US" dirty="0"/>
              <a:t>The Air Force does not officially endorse a religion</a:t>
            </a:r>
          </a:p>
        </p:txBody>
      </p:sp>
    </p:spTree>
    <p:extLst>
      <p:ext uri="{BB962C8B-B14F-4D97-AF65-F5344CB8AC3E}">
        <p14:creationId xmlns:p14="http://schemas.microsoft.com/office/powerpoint/2010/main" val="214113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The NDAA of FY2014</a:t>
            </a:r>
            <a:br>
              <a:rPr lang="en-US" sz="3100" dirty="0"/>
            </a:br>
            <a:r>
              <a:rPr lang="en-US" sz="1800" dirty="0"/>
              <a:t>National Defense Authorization Act (NDAA)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Codifies the protection of Rights of Conscience</a:t>
            </a:r>
          </a:p>
          <a:p>
            <a:r>
              <a:rPr lang="en-US" dirty="0"/>
              <a:t>NDAA 2 main areas:  </a:t>
            </a:r>
          </a:p>
          <a:p>
            <a:pPr lvl="1"/>
            <a:r>
              <a:rPr lang="en-US" dirty="0"/>
              <a:t>Accommodations are granted IAW the </a:t>
            </a:r>
            <a:r>
              <a:rPr lang="en-US" i="1" dirty="0"/>
              <a:t>adverse impact caveat</a:t>
            </a:r>
          </a:p>
          <a:p>
            <a:pPr lvl="1"/>
            <a:r>
              <a:rPr lang="en-US" dirty="0"/>
              <a:t>Disciplinary or Administrative Action: </a:t>
            </a:r>
          </a:p>
          <a:p>
            <a:pPr lvl="2"/>
            <a:r>
              <a:rPr lang="en-US" dirty="0"/>
              <a:t>Is not precluded for conduct prohibited by the UCMJ</a:t>
            </a:r>
          </a:p>
          <a:p>
            <a:pPr lvl="3"/>
            <a:r>
              <a:rPr lang="en-US" dirty="0"/>
              <a:t>Chapter 47 of Title 10, United States Code</a:t>
            </a:r>
          </a:p>
        </p:txBody>
      </p:sp>
    </p:spTree>
    <p:extLst>
      <p:ext uri="{BB962C8B-B14F-4D97-AF65-F5344CB8AC3E}">
        <p14:creationId xmlns:p14="http://schemas.microsoft.com/office/powerpoint/2010/main" val="45606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Accommodations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Religious accommodations generally fall into five major areas: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Worship Practices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Dietary Practices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Medical Practices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Religious Apparel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Personal Appearance and Grooming</a:t>
            </a:r>
          </a:p>
        </p:txBody>
      </p:sp>
    </p:spTree>
    <p:extLst>
      <p:ext uri="{BB962C8B-B14F-4D97-AF65-F5344CB8AC3E}">
        <p14:creationId xmlns:p14="http://schemas.microsoft.com/office/powerpoint/2010/main" val="3746126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Accommodations </a:t>
            </a:r>
            <a:r>
              <a:rPr lang="en-US" sz="1800" dirty="0"/>
              <a:t>(cont’d)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Designated leaders should consult the chaplain and legal regarding all religious accommodation requests </a:t>
            </a:r>
          </a:p>
          <a:p>
            <a:pPr lvl="1"/>
            <a:r>
              <a:rPr lang="en-US" dirty="0"/>
              <a:t>Accommodation requests are approved IAW the </a:t>
            </a:r>
            <a:r>
              <a:rPr lang="en-US" i="1" dirty="0"/>
              <a:t>adverse impact caveat</a:t>
            </a:r>
          </a:p>
        </p:txBody>
      </p:sp>
    </p:spTree>
    <p:extLst>
      <p:ext uri="{BB962C8B-B14F-4D97-AF65-F5344CB8AC3E}">
        <p14:creationId xmlns:p14="http://schemas.microsoft.com/office/powerpoint/2010/main" val="324768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old Stripes">
  <a:themeElements>
    <a:clrScheme name="">
      <a:dk1>
        <a:srgbClr val="000000"/>
      </a:dk1>
      <a:lt1>
        <a:srgbClr val="FFFFFF"/>
      </a:lt1>
      <a:dk2>
        <a:srgbClr val="000000"/>
      </a:dk2>
      <a:lt2>
        <a:srgbClr val="EAEAEA"/>
      </a:lt2>
      <a:accent1>
        <a:srgbClr val="0066CC"/>
      </a:accent1>
      <a:accent2>
        <a:srgbClr val="990000"/>
      </a:accent2>
      <a:accent3>
        <a:srgbClr val="FFFFFF"/>
      </a:accent3>
      <a:accent4>
        <a:srgbClr val="000000"/>
      </a:accent4>
      <a:accent5>
        <a:srgbClr val="AAB8E2"/>
      </a:accent5>
      <a:accent6>
        <a:srgbClr val="8A0000"/>
      </a:accent6>
      <a:hlink>
        <a:srgbClr val="FFCC00"/>
      </a:hlink>
      <a:folHlink>
        <a:srgbClr val="B2B2B2"/>
      </a:folHlink>
    </a:clrScheme>
    <a:fontScheme name="Bold Strip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362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Bold Stripes</vt:lpstr>
      <vt:lpstr>PowerPoint Presentation</vt:lpstr>
      <vt:lpstr>Terms and Definitions</vt:lpstr>
      <vt:lpstr>Protection of Religious Freedom</vt:lpstr>
      <vt:lpstr>The First Amendment</vt:lpstr>
      <vt:lpstr>The First Amendment (cont’d)</vt:lpstr>
      <vt:lpstr>The NDAA of FY2014 National Defense Authorization Act (NDAA)</vt:lpstr>
      <vt:lpstr>Accommodations</vt:lpstr>
      <vt:lpstr>Accommodations (cont’d)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BERTOLDIE, LANCE J CIV USAF AFMC 75 FSS/FSDEB</dc:creator>
  <cp:lastModifiedBy>Lance Bertoldie</cp:lastModifiedBy>
  <cp:revision>3</cp:revision>
  <dcterms:created xsi:type="dcterms:W3CDTF">2023-02-23T23:00:37Z</dcterms:created>
  <dcterms:modified xsi:type="dcterms:W3CDTF">2023-03-29T13:20:40Z</dcterms:modified>
</cp:coreProperties>
</file>