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4"/>
  </p:sldMasterIdLst>
  <p:notesMasterIdLst>
    <p:notesMasterId r:id="rId65"/>
  </p:notesMasterIdLst>
  <p:handoutMasterIdLst>
    <p:handoutMasterId r:id="rId66"/>
  </p:handoutMasterIdLst>
  <p:sldIdLst>
    <p:sldId id="1305" r:id="rId5"/>
    <p:sldId id="1306" r:id="rId6"/>
    <p:sldId id="1307" r:id="rId7"/>
    <p:sldId id="1330" r:id="rId8"/>
    <p:sldId id="1309" r:id="rId9"/>
    <p:sldId id="1310" r:id="rId10"/>
    <p:sldId id="1311" r:id="rId11"/>
    <p:sldId id="1312" r:id="rId12"/>
    <p:sldId id="1313" r:id="rId13"/>
    <p:sldId id="1314" r:id="rId14"/>
    <p:sldId id="1315" r:id="rId15"/>
    <p:sldId id="1316" r:id="rId16"/>
    <p:sldId id="1317" r:id="rId17"/>
    <p:sldId id="1318" r:id="rId18"/>
    <p:sldId id="1319" r:id="rId19"/>
    <p:sldId id="1320" r:id="rId20"/>
    <p:sldId id="1328" r:id="rId21"/>
    <p:sldId id="1329" r:id="rId22"/>
    <p:sldId id="1321" r:id="rId23"/>
    <p:sldId id="1325" r:id="rId24"/>
    <p:sldId id="1323" r:id="rId25"/>
    <p:sldId id="1324" r:id="rId26"/>
    <p:sldId id="1326" r:id="rId27"/>
    <p:sldId id="1283" r:id="rId28"/>
    <p:sldId id="548" r:id="rId29"/>
    <p:sldId id="1207" r:id="rId30"/>
    <p:sldId id="552" r:id="rId31"/>
    <p:sldId id="1265" r:id="rId32"/>
    <p:sldId id="1286" r:id="rId33"/>
    <p:sldId id="748" r:id="rId34"/>
    <p:sldId id="600" r:id="rId35"/>
    <p:sldId id="602" r:id="rId36"/>
    <p:sldId id="1284" r:id="rId37"/>
    <p:sldId id="1244" r:id="rId38"/>
    <p:sldId id="1245" r:id="rId39"/>
    <p:sldId id="1247" r:id="rId40"/>
    <p:sldId id="609" r:id="rId41"/>
    <p:sldId id="613" r:id="rId42"/>
    <p:sldId id="614" r:id="rId43"/>
    <p:sldId id="615" r:id="rId44"/>
    <p:sldId id="1274" r:id="rId45"/>
    <p:sldId id="1287" r:id="rId46"/>
    <p:sldId id="1275" r:id="rId47"/>
    <p:sldId id="324" r:id="rId48"/>
    <p:sldId id="1282" r:id="rId49"/>
    <p:sldId id="326" r:id="rId50"/>
    <p:sldId id="331" r:id="rId51"/>
    <p:sldId id="1276" r:id="rId52"/>
    <p:sldId id="1288" r:id="rId53"/>
    <p:sldId id="1289" r:id="rId54"/>
    <p:sldId id="1290" r:id="rId55"/>
    <p:sldId id="1295" r:id="rId56"/>
    <p:sldId id="1297" r:id="rId57"/>
    <p:sldId id="1298" r:id="rId58"/>
    <p:sldId id="1299" r:id="rId59"/>
    <p:sldId id="1300" r:id="rId60"/>
    <p:sldId id="1301" r:id="rId61"/>
    <p:sldId id="1302" r:id="rId62"/>
    <p:sldId id="1303" r:id="rId63"/>
    <p:sldId id="1304" r:id="rId64"/>
  </p:sldIdLst>
  <p:sldSz cx="9144000" cy="6858000" type="screen4x3"/>
  <p:notesSz cx="7315200" cy="9601200"/>
  <p:defaultTextStyle>
    <a:defPPr>
      <a:defRPr lang="en-US"/>
    </a:defPPr>
    <a:lvl1pPr marL="0" algn="l" defTabSz="456791" rtl="0" eaLnBrk="1" latinLnBrk="0" hangingPunct="1">
      <a:defRPr sz="18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SON, JORDAN L Capt USAF AFPC AFPC/DPFFP" initials="SJLCUAA" lastIdx="10" clrIdx="0">
    <p:extLst>
      <p:ext uri="{19B8F6BF-5375-455C-9EA6-DF929625EA0E}">
        <p15:presenceInfo xmlns:p15="http://schemas.microsoft.com/office/powerpoint/2012/main" userId="S-1-5-21-1271409858-1095883707-2794662393-4163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D00"/>
    <a:srgbClr val="003046"/>
    <a:srgbClr val="339900"/>
    <a:srgbClr val="489E3F"/>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47" autoAdjust="0"/>
    <p:restoredTop sz="59733" autoAdjust="0"/>
  </p:normalViewPr>
  <p:slideViewPr>
    <p:cSldViewPr snapToGrid="0" snapToObjects="1">
      <p:cViewPr varScale="1">
        <p:scale>
          <a:sx n="37" d="100"/>
          <a:sy n="37" d="100"/>
        </p:scale>
        <p:origin x="921" y="24"/>
      </p:cViewPr>
      <p:guideLst>
        <p:guide orient="horz" pos="2160"/>
        <p:guide pos="2880"/>
      </p:guideLst>
    </p:cSldViewPr>
  </p:slideViewPr>
  <p:outlineViewPr>
    <p:cViewPr>
      <p:scale>
        <a:sx n="33" d="100"/>
        <a:sy n="33" d="100"/>
      </p:scale>
      <p:origin x="0" y="14832"/>
    </p:cViewPr>
  </p:outlineViewPr>
  <p:notesTextViewPr>
    <p:cViewPr>
      <p:scale>
        <a:sx n="100" d="100"/>
        <a:sy n="100" d="100"/>
      </p:scale>
      <p:origin x="0" y="0"/>
    </p:cViewPr>
  </p:notesTextViewPr>
  <p:sorterViewPr>
    <p:cViewPr>
      <p:scale>
        <a:sx n="66" d="100"/>
        <a:sy n="66" d="100"/>
      </p:scale>
      <p:origin x="0" y="27760"/>
    </p:cViewPr>
  </p:sorterViewPr>
  <p:notesViewPr>
    <p:cSldViewPr snapToGrid="0" snapToObjects="1">
      <p:cViewPr varScale="1">
        <p:scale>
          <a:sx n="73" d="100"/>
          <a:sy n="73" d="100"/>
        </p:scale>
        <p:origin x="3024" y="20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a:t>(c) TechWerks 2015</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146BD92-CDB7-F84E-ADDD-DE982E8948C8}" type="slidenum">
              <a:rPr lang="en-US" smtClean="0"/>
              <a:pPr/>
              <a:t>‹#›</a:t>
            </a:fld>
            <a:endParaRPr lang="en-US" dirty="0"/>
          </a:p>
        </p:txBody>
      </p:sp>
    </p:spTree>
    <p:extLst>
      <p:ext uri="{BB962C8B-B14F-4D97-AF65-F5344CB8AC3E}">
        <p14:creationId xmlns:p14="http://schemas.microsoft.com/office/powerpoint/2010/main" val="411089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44475" y="187325"/>
            <a:ext cx="3543300" cy="2659063"/>
          </a:xfrm>
          <a:prstGeom prst="rect">
            <a:avLst/>
          </a:prstGeom>
          <a:noFill/>
          <a:ln w="12700">
            <a:solidFill>
              <a:prstClr val="black"/>
            </a:solidFill>
          </a:ln>
        </p:spPr>
        <p:txBody>
          <a:bodyPr vert="horz" lIns="96661" tIns="48331" rIns="96661" bIns="48331" rtlCol="0" anchor="ctr"/>
          <a:lstStyle/>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855302746"/>
              </p:ext>
            </p:extLst>
          </p:nvPr>
        </p:nvGraphicFramePr>
        <p:xfrm>
          <a:off x="4143588" y="186690"/>
          <a:ext cx="2853936" cy="8932784"/>
        </p:xfrm>
        <a:graphic>
          <a:graphicData uri="http://schemas.openxmlformats.org/drawingml/2006/table">
            <a:tbl>
              <a:tblPr firstRow="1" bandRow="1">
                <a:tableStyleId>{5C22544A-7EE6-4342-B048-85BDC9FD1C3A}</a:tableStyleId>
              </a:tblPr>
              <a:tblGrid>
                <a:gridCol w="2853936">
                  <a:extLst>
                    <a:ext uri="{9D8B030D-6E8A-4147-A177-3AD203B41FA5}">
                      <a16:colId xmlns:a16="http://schemas.microsoft.com/office/drawing/2014/main" val="20000"/>
                    </a:ext>
                  </a:extLst>
                </a:gridCol>
              </a:tblGrid>
              <a:tr h="8932784">
                <a:tc>
                  <a:txBody>
                    <a:bodyPr/>
                    <a:lstStyle/>
                    <a:p>
                      <a:r>
                        <a:rPr lang="en-US" sz="1300" dirty="0">
                          <a:solidFill>
                            <a:schemeClr val="tx1"/>
                          </a:solidFill>
                          <a:latin typeface="Cambria"/>
                          <a:cs typeface="Cambria"/>
                        </a:rPr>
                        <a:t>Trainer Notes</a:t>
                      </a:r>
                      <a:r>
                        <a:rPr lang="en-US" sz="1300" baseline="0" dirty="0">
                          <a:solidFill>
                            <a:schemeClr val="tx1"/>
                          </a:solidFill>
                          <a:latin typeface="Cambria"/>
                          <a:cs typeface="Cambria"/>
                        </a:rPr>
                        <a:t>:</a:t>
                      </a:r>
                      <a:endParaRPr lang="en-US" sz="1300" dirty="0">
                        <a:solidFill>
                          <a:schemeClr val="tx1"/>
                        </a:solidFill>
                        <a:latin typeface="Cambria"/>
                        <a:cs typeface="Cambria"/>
                      </a:endParaRPr>
                    </a:p>
                  </a:txBody>
                  <a:tcPr marL="97536" marR="97536" marT="48006" marB="4800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Slide Number Placeholder 2">
            <a:extLst>
              <a:ext uri="{FF2B5EF4-FFF2-40B4-BE49-F238E27FC236}">
                <a16:creationId xmlns:a16="http://schemas.microsoft.com/office/drawing/2014/main" id="{88272BE2-A9AE-9F4A-AF4D-29C754A9CC3F}"/>
              </a:ext>
            </a:extLst>
          </p:cNvPr>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F976D8F-8AEB-0B42-A4B2-EC30708873A7}" type="slidenum">
              <a:rPr lang="en-US" smtClean="0"/>
              <a:t>‹#›</a:t>
            </a:fld>
            <a:endParaRPr lang="en-US" dirty="0"/>
          </a:p>
        </p:txBody>
      </p:sp>
      <p:sp>
        <p:nvSpPr>
          <p:cNvPr id="6" name="Notes Placeholder 5">
            <a:extLst>
              <a:ext uri="{FF2B5EF4-FFF2-40B4-BE49-F238E27FC236}">
                <a16:creationId xmlns:a16="http://schemas.microsoft.com/office/drawing/2014/main" id="{DF2FD9B1-4257-5A48-85FB-693F350F2F24}"/>
              </a:ext>
            </a:extLst>
          </p:cNvPr>
          <p:cNvSpPr>
            <a:spLocks noGrp="1"/>
          </p:cNvSpPr>
          <p:nvPr>
            <p:ph type="body" sz="quarter" idx="3"/>
          </p:nvPr>
        </p:nvSpPr>
        <p:spPr>
          <a:xfrm>
            <a:off x="244476" y="3021013"/>
            <a:ext cx="3543300" cy="609846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7885971"/>
      </p:ext>
    </p:extLst>
  </p:cSld>
  <p:clrMap bg1="lt1" tx1="dk1" bg2="lt2" tx2="dk2" accent1="accent1" accent2="accent2" accent3="accent3" accent4="accent4" accent5="accent5" accent6="accent6" hlink="hlink" folHlink="folHlink"/>
  <p:hf hdr="0" dt="0"/>
  <p:notesStyle>
    <a:lvl1pPr marL="0" algn="l" defTabSz="456791" rtl="0" eaLnBrk="1" latinLnBrk="0" hangingPunct="1">
      <a:defRPr sz="1100" kern="1200">
        <a:solidFill>
          <a:schemeClr val="tx1"/>
        </a:solidFill>
        <a:latin typeface="+mn-lt"/>
        <a:ea typeface="+mn-ea"/>
        <a:cs typeface="+mn-cs"/>
      </a:defRPr>
    </a:lvl1pPr>
    <a:lvl2pPr marL="456791" algn="l" defTabSz="456791" rtl="0" eaLnBrk="1" latinLnBrk="0" hangingPunct="1">
      <a:defRPr sz="1100" kern="1200">
        <a:solidFill>
          <a:schemeClr val="tx1"/>
        </a:solidFill>
        <a:latin typeface="+mn-lt"/>
        <a:ea typeface="+mn-ea"/>
        <a:cs typeface="+mn-cs"/>
      </a:defRPr>
    </a:lvl2pPr>
    <a:lvl3pPr marL="913586" algn="l" defTabSz="456791" rtl="0" eaLnBrk="1" latinLnBrk="0" hangingPunct="1">
      <a:defRPr sz="1100" kern="1200">
        <a:solidFill>
          <a:schemeClr val="tx1"/>
        </a:solidFill>
        <a:latin typeface="+mn-lt"/>
        <a:ea typeface="+mn-ea"/>
        <a:cs typeface="+mn-cs"/>
      </a:defRPr>
    </a:lvl3pPr>
    <a:lvl4pPr marL="1370375" algn="l" defTabSz="456791" rtl="0" eaLnBrk="1" latinLnBrk="0" hangingPunct="1">
      <a:defRPr sz="1100" kern="1200">
        <a:solidFill>
          <a:schemeClr val="tx1"/>
        </a:solidFill>
        <a:latin typeface="+mn-lt"/>
        <a:ea typeface="+mn-ea"/>
        <a:cs typeface="+mn-cs"/>
      </a:defRPr>
    </a:lvl4pPr>
    <a:lvl5pPr marL="1827170" algn="l" defTabSz="456791" rtl="0" eaLnBrk="1" latinLnBrk="0" hangingPunct="1">
      <a:defRPr sz="1100" kern="1200">
        <a:solidFill>
          <a:schemeClr val="tx1"/>
        </a:solidFill>
        <a:latin typeface="+mn-lt"/>
        <a:ea typeface="+mn-ea"/>
        <a:cs typeface="+mn-cs"/>
      </a:defRPr>
    </a:lvl5pPr>
    <a:lvl6pPr marL="2283964" algn="l" defTabSz="456791" rtl="0" eaLnBrk="1" latinLnBrk="0" hangingPunct="1">
      <a:defRPr sz="1200" kern="1200">
        <a:solidFill>
          <a:schemeClr val="tx1"/>
        </a:solidFill>
        <a:latin typeface="+mn-lt"/>
        <a:ea typeface="+mn-ea"/>
        <a:cs typeface="+mn-cs"/>
      </a:defRPr>
    </a:lvl6pPr>
    <a:lvl7pPr marL="2740758" algn="l" defTabSz="456791" rtl="0" eaLnBrk="1" latinLnBrk="0" hangingPunct="1">
      <a:defRPr sz="1200" kern="1200">
        <a:solidFill>
          <a:schemeClr val="tx1"/>
        </a:solidFill>
        <a:latin typeface="+mn-lt"/>
        <a:ea typeface="+mn-ea"/>
        <a:cs typeface="+mn-cs"/>
      </a:defRPr>
    </a:lvl7pPr>
    <a:lvl8pPr marL="3197549" algn="l" defTabSz="456791" rtl="0" eaLnBrk="1" latinLnBrk="0" hangingPunct="1">
      <a:defRPr sz="1200" kern="1200">
        <a:solidFill>
          <a:schemeClr val="tx1"/>
        </a:solidFill>
        <a:latin typeface="+mn-lt"/>
        <a:ea typeface="+mn-ea"/>
        <a:cs typeface="+mn-cs"/>
      </a:defRPr>
    </a:lvl8pPr>
    <a:lvl9pPr marL="3654343" algn="l" defTabSz="456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76D8F-8AEB-0B42-A4B2-EC30708873A7}" type="slidenum">
              <a:rPr lang="en-US" smtClean="0"/>
              <a:t>1</a:t>
            </a:fld>
            <a:endParaRPr lang="en-US" dirty="0"/>
          </a:p>
        </p:txBody>
      </p:sp>
    </p:spTree>
    <p:extLst>
      <p:ext uri="{BB962C8B-B14F-4D97-AF65-F5344CB8AC3E}">
        <p14:creationId xmlns:p14="http://schemas.microsoft.com/office/powerpoint/2010/main" val="296883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05526C-738D-AB45-8E3C-942B59565119}" type="slidenum">
              <a:rPr lang="en-US" smtClean="0"/>
              <a:pPr/>
              <a:t>10</a:t>
            </a:fld>
            <a:endParaRPr lang="en-US" dirty="0"/>
          </a:p>
        </p:txBody>
      </p:sp>
      <p:sp>
        <p:nvSpPr>
          <p:cNvPr id="12" name="Slide Image Placeholder 11"/>
          <p:cNvSpPr>
            <a:spLocks noGrp="1" noRot="1" noChangeAspect="1"/>
          </p:cNvSpPr>
          <p:nvPr>
            <p:ph type="sldImg"/>
          </p:nvPr>
        </p:nvSpPr>
        <p:spPr>
          <a:xfrm>
            <a:off x="558800" y="444500"/>
            <a:ext cx="3543300" cy="2659063"/>
          </a:xfrm>
        </p:spPr>
      </p:sp>
      <p:sp>
        <p:nvSpPr>
          <p:cNvPr id="13" name="Notes Placeholder 1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t>Instructions to Participants:</a:t>
            </a:r>
          </a:p>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171450" lvl="0" indent="-171450">
              <a:buFont typeface="Arial" panose="020B0604020202020204" pitchFamily="34" charset="0"/>
              <a:buChar char="•"/>
            </a:pPr>
            <a:r>
              <a:rPr lang="en-US" sz="1100" dirty="0"/>
              <a:t>The goal of this skill is to help people build optimism and positive emotions.  </a:t>
            </a:r>
          </a:p>
          <a:p>
            <a:pPr marL="171450" lvl="0" indent="-171450">
              <a:buFont typeface="Arial" panose="020B0604020202020204" pitchFamily="34" charset="0"/>
              <a:buChar char="•"/>
            </a:pPr>
            <a:r>
              <a:rPr lang="en-US" sz="1100" dirty="0"/>
              <a:t>A regular gratitude practice can help you deal with those daily stressors, as well as more significant adversity in your life.  </a:t>
            </a:r>
          </a:p>
          <a:p>
            <a:pPr marL="171450" lvl="0" indent="-171450">
              <a:buFont typeface="Arial" panose="020B0604020202020204" pitchFamily="34" charset="0"/>
              <a:buChar char="•"/>
            </a:pPr>
            <a:r>
              <a:rPr lang="en-US" sz="1100" dirty="0"/>
              <a:t>Appreciating things in your life and focusing on the positive can help you adjust and move forward after stressful events.</a:t>
            </a:r>
          </a:p>
          <a:p>
            <a:pPr marL="171450" lvl="0" indent="-171450">
              <a:buFont typeface="Arial" panose="020B0604020202020204" pitchFamily="34" charset="0"/>
              <a:buChar char="•"/>
            </a:pPr>
            <a:r>
              <a:rPr lang="en-US" sz="1100" dirty="0"/>
              <a:t>Researchers have found that expressing gratitude can strengthen social relationships.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752389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b="1" dirty="0"/>
              <a:t>Instructions to Participants:</a:t>
            </a:r>
            <a:endParaRPr lang="en-US" sz="1100" dirty="0"/>
          </a:p>
          <a:p>
            <a:pPr marL="171450" lvl="0" indent="-171450">
              <a:buFont typeface="Arial" panose="020B0604020202020204" pitchFamily="34" charset="0"/>
              <a:buChar char="•"/>
            </a:pPr>
            <a:r>
              <a:rPr lang="en-US" sz="1100" dirty="0"/>
              <a:t>Gratitude is a sense of wonder, thankfulness, and appreciation for life.</a:t>
            </a:r>
          </a:p>
          <a:p>
            <a:pPr marL="171450" lvl="0" indent="-171450">
              <a:buFont typeface="Arial" panose="020B0604020202020204" pitchFamily="34" charset="0"/>
              <a:buChar char="•"/>
            </a:pPr>
            <a:r>
              <a:rPr lang="en-US" sz="1100" dirty="0"/>
              <a:t>While we often focus on things that went wrong, cultivating gratitude is a tool that allows you to think about what went right.  By actively looking for the good things in our life, we boost positive emotions.</a:t>
            </a:r>
          </a:p>
          <a:p>
            <a:pPr marL="171450" lvl="0" indent="-171450">
              <a:buFont typeface="Arial" panose="020B0604020202020204" pitchFamily="34" charset="0"/>
              <a:buChar char="•"/>
            </a:pPr>
            <a:r>
              <a:rPr lang="en-US" sz="1100" dirty="0"/>
              <a:t>Resilient people don't have fewer negative emotions.  Instead, they feel </a:t>
            </a:r>
            <a:r>
              <a:rPr lang="en-US" sz="1100" b="1" dirty="0"/>
              <a:t>more</a:t>
            </a:r>
            <a:r>
              <a:rPr lang="en-US" sz="1100" dirty="0"/>
              <a:t> positive emotions, which allows them to rebound from stress and adversity more easily. </a:t>
            </a:r>
          </a:p>
        </p:txBody>
      </p:sp>
      <p:sp>
        <p:nvSpPr>
          <p:cNvPr id="4" name="Slide Number Placeholder 3"/>
          <p:cNvSpPr>
            <a:spLocks noGrp="1"/>
          </p:cNvSpPr>
          <p:nvPr>
            <p:ph type="sldNum" sz="quarter" idx="10"/>
          </p:nvPr>
        </p:nvSpPr>
        <p:spPr/>
        <p:txBody>
          <a:bodyPr/>
          <a:lstStyle/>
          <a:p>
            <a:fld id="{EB05526C-738D-AB45-8E3C-942B59565119}" type="slidenum">
              <a:rPr lang="en-US" smtClean="0"/>
              <a:pPr/>
              <a:t>11</a:t>
            </a:fld>
            <a:endParaRPr lang="en-US" dirty="0"/>
          </a:p>
        </p:txBody>
      </p:sp>
      <p:sp>
        <p:nvSpPr>
          <p:cNvPr id="13" name="Slide Image Placeholder 12"/>
          <p:cNvSpPr>
            <a:spLocks noGrp="1" noRot="1" noChangeAspect="1"/>
          </p:cNvSpPr>
          <p:nvPr>
            <p:ph type="sldImg"/>
          </p:nvPr>
        </p:nvSpPr>
        <p:spPr>
          <a:xfrm>
            <a:off x="600075" y="420688"/>
            <a:ext cx="3543300" cy="2659062"/>
          </a:xfrm>
        </p:spPr>
      </p:sp>
    </p:spTree>
    <p:extLst>
      <p:ext uri="{BB962C8B-B14F-4D97-AF65-F5344CB8AC3E}">
        <p14:creationId xmlns:p14="http://schemas.microsoft.com/office/powerpoint/2010/main" val="349878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t>Instructions to Participants:</a:t>
            </a:r>
          </a:p>
          <a:p>
            <a:pPr marL="171450" indent="-171450">
              <a:buFont typeface="Arial" panose="020B0604020202020204" pitchFamily="34" charset="0"/>
              <a:buChar char="•"/>
            </a:pPr>
            <a:endParaRPr lang="en-US" sz="1100" dirty="0"/>
          </a:p>
          <a:p>
            <a:pPr marL="171450" lvl="0" indent="-171450">
              <a:buFont typeface="Arial" panose="020B0604020202020204" pitchFamily="34" charset="0"/>
              <a:buChar char="•"/>
              <a:defRPr/>
            </a:pPr>
            <a:r>
              <a:rPr lang="en-US" sz="1100" dirty="0"/>
              <a:t>We have a natural “negativity bias.”</a:t>
            </a:r>
          </a:p>
          <a:p>
            <a:pPr marL="171450" lvl="0" indent="-171450">
              <a:buFont typeface="Arial" panose="020B0604020202020204" pitchFamily="34" charset="0"/>
              <a:buChar char="•"/>
              <a:defRPr/>
            </a:pPr>
            <a:endParaRPr lang="en-US" sz="1100" dirty="0"/>
          </a:p>
          <a:p>
            <a:pPr marL="171450" indent="-171450">
              <a:buFont typeface="Arial" panose="020B0604020202020204" pitchFamily="34" charset="0"/>
              <a:buChar char="•"/>
            </a:pPr>
            <a:r>
              <a:rPr lang="en-US" sz="1100" dirty="0"/>
              <a:t>We are hard-wired to focus on negative events and emotions.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We are more likely to remember negative things than positive things.  We process negative information more quickly than positive information.</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We work harder to avoid a bad mood than experience a good one</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Paying attention to those negative events (and danger) helped us to survive and trigger our fight, flight, or freeze instincts. But, that negativity bias may not serve us as productively any more.</a:t>
            </a:r>
          </a:p>
          <a:p>
            <a:pPr marL="171450" indent="-171450">
              <a:buFont typeface="Arial" panose="020B0604020202020204" pitchFamily="34" charset="0"/>
              <a:buChar char="•"/>
            </a:pPr>
            <a:endParaRPr lang="en-US" sz="1100" dirty="0"/>
          </a:p>
          <a:p>
            <a:endParaRPr lang="en-US" baseline="0" dirty="0"/>
          </a:p>
          <a:p>
            <a:pPr marL="0" indent="0">
              <a:buFontTx/>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2C67EF7-0950-AC40-9B44-D7318F18478D}" type="slidenum">
              <a:rPr lang="en-US" smtClean="0"/>
              <a:pPr/>
              <a:t>12</a:t>
            </a:fld>
            <a:endParaRPr lang="en-US" dirty="0"/>
          </a:p>
        </p:txBody>
      </p:sp>
      <p:sp>
        <p:nvSpPr>
          <p:cNvPr id="8" name="Slide Image Placeholder 7"/>
          <p:cNvSpPr>
            <a:spLocks noGrp="1" noRot="1" noChangeAspect="1"/>
          </p:cNvSpPr>
          <p:nvPr>
            <p:ph type="sldImg"/>
          </p:nvPr>
        </p:nvSpPr>
        <p:spPr>
          <a:xfrm>
            <a:off x="446088" y="528638"/>
            <a:ext cx="3635375" cy="2727325"/>
          </a:xfrm>
        </p:spPr>
      </p:sp>
    </p:spTree>
    <p:extLst>
      <p:ext uri="{BB962C8B-B14F-4D97-AF65-F5344CB8AC3E}">
        <p14:creationId xmlns:p14="http://schemas.microsoft.com/office/powerpoint/2010/main" val="3823266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t>Instructions to Participants: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sz="1100" dirty="0"/>
              <a:t>Positive emotions are the “fuel” for resilience.  They can help us find meaning in our daily experiences, which in turn, builds more positive emotions.  Psychologist Barb Fredrickson calls this the “upward spiral.” </a:t>
            </a:r>
          </a:p>
          <a:p>
            <a:pPr marL="171450" lvl="0" indent="-171450">
              <a:buFont typeface="Arial" panose="020B0604020202020204" pitchFamily="34" charset="0"/>
              <a:buChar char="•"/>
            </a:pPr>
            <a:r>
              <a:rPr lang="en-US" sz="1100" dirty="0"/>
              <a:t>Looking for good things helps us counteract our negativity bias.</a:t>
            </a:r>
          </a:p>
          <a:p>
            <a:pPr marL="171450" lvl="0" indent="-171450">
              <a:buFont typeface="Arial" panose="020B0604020202020204" pitchFamily="34" charset="0"/>
              <a:buChar char="•"/>
            </a:pPr>
            <a:r>
              <a:rPr lang="en-US" sz="1100" dirty="0"/>
              <a:t>Experiencing gratitude and other positive emotions make us more likely to discover and develop new skills, and be more creative.  Positive emotions help us refocus ou</a:t>
            </a:r>
            <a:r>
              <a:rPr lang="en-US" dirty="0"/>
              <a:t>r </a:t>
            </a:r>
            <a:r>
              <a:rPr lang="en-US" sz="1100" dirty="0"/>
              <a:t>attention on good things and helps us perform better.</a:t>
            </a:r>
          </a:p>
          <a:p>
            <a:endParaRPr lang="en-US" baseline="0" dirty="0"/>
          </a:p>
          <a:p>
            <a:pPr marL="0" indent="0">
              <a:buFontTx/>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2C67EF7-0950-AC40-9B44-D7318F18478D}" type="slidenum">
              <a:rPr lang="en-US" smtClean="0"/>
              <a:pPr/>
              <a:t>13</a:t>
            </a:fld>
            <a:endParaRPr lang="en-US" dirty="0"/>
          </a:p>
        </p:txBody>
      </p:sp>
      <p:sp>
        <p:nvSpPr>
          <p:cNvPr id="8" name="Slide Image Placeholder 7"/>
          <p:cNvSpPr>
            <a:spLocks noGrp="1" noRot="1" noChangeAspect="1"/>
          </p:cNvSpPr>
          <p:nvPr>
            <p:ph type="sldImg"/>
          </p:nvPr>
        </p:nvSpPr>
        <p:spPr>
          <a:xfrm>
            <a:off x="576263" y="561975"/>
            <a:ext cx="3373437" cy="2532063"/>
          </a:xfrm>
        </p:spPr>
      </p:sp>
    </p:spTree>
    <p:extLst>
      <p:ext uri="{BB962C8B-B14F-4D97-AF65-F5344CB8AC3E}">
        <p14:creationId xmlns:p14="http://schemas.microsoft.com/office/powerpoint/2010/main" val="305885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Font typeface="+mj-lt"/>
              <a:buNone/>
            </a:pPr>
            <a:r>
              <a:rPr lang="en-US" b="0" baseline="0" dirty="0"/>
              <a:t>A great way to cultivate gratitude and, in order to counter the negative bias and generate more positive emotions, create a regular practice in which you are reflecting on the things for which you are grateful. </a:t>
            </a:r>
          </a:p>
          <a:p>
            <a:pPr marL="685800" lvl="1" indent="-228600">
              <a:buFont typeface="+mj-lt"/>
              <a:buAutoNum type="alphaLcParenR"/>
            </a:pPr>
            <a:r>
              <a:rPr lang="en-US" b="0" baseline="0" dirty="0"/>
              <a:t>Start a daily practice where you write down what went well or what you are grateful for.</a:t>
            </a:r>
          </a:p>
          <a:p>
            <a:pPr marL="685800" lvl="1" indent="-228600">
              <a:buFont typeface="+mj-lt"/>
              <a:buAutoNum type="alphaLcParenR"/>
            </a:pPr>
            <a:endParaRPr lang="en-US" b="0" baseline="0" dirty="0"/>
          </a:p>
          <a:p>
            <a:pPr marL="685800" lvl="1" indent="-228600">
              <a:buFont typeface="+mj-lt"/>
              <a:buAutoNum type="alphaLcParenR"/>
            </a:pPr>
            <a:r>
              <a:rPr lang="en-US" b="0" baseline="0" dirty="0"/>
              <a:t>Think about something that happened in the past 24 hours.  It might be a good event that happened to you, a goal you achieved, or an something that someone did for you.</a:t>
            </a:r>
          </a:p>
          <a:p>
            <a:pPr marL="685800" lvl="1" indent="-228600">
              <a:buFont typeface="+mj-lt"/>
              <a:buAutoNum type="alphaLcParenR"/>
            </a:pPr>
            <a:endParaRPr lang="en-US" b="0" baseline="0" dirty="0"/>
          </a:p>
          <a:p>
            <a:pPr marL="228600" indent="-228600">
              <a:buFont typeface="+mj-lt"/>
              <a:buAutoNum type="arabicPeriod"/>
            </a:pPr>
            <a:r>
              <a:rPr lang="en-US" b="0" baseline="0" dirty="0"/>
              <a:t>Reflect on what you are grateful for.</a:t>
            </a:r>
          </a:p>
          <a:p>
            <a:pPr marL="685800" lvl="1" indent="-228600">
              <a:buFont typeface="+mj-lt"/>
              <a:buAutoNum type="alphaLcParenR"/>
            </a:pPr>
            <a:r>
              <a:rPr lang="en-US" b="0" baseline="0" dirty="0"/>
              <a:t>Think about why it went well or how you or others in your life contributed to the good thing.</a:t>
            </a:r>
          </a:p>
          <a:p>
            <a:pPr marL="685800" lvl="1" indent="-228600">
              <a:buFont typeface="+mj-lt"/>
              <a:buAutoNum type="alphaLcParenR"/>
            </a:pPr>
            <a:r>
              <a:rPr lang="en-US" b="0" baseline="0" dirty="0"/>
              <a:t>These reflection questions are key to ensuring you get the benefits of this skill.  Reflecting on the good thing helps make the exercise more meaningful and creates more positive emotions.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14</a:t>
            </a:fld>
            <a:endParaRPr lang="en-US" dirty="0"/>
          </a:p>
        </p:txBody>
      </p:sp>
      <p:sp>
        <p:nvSpPr>
          <p:cNvPr id="13" name="Slide Image Placeholder 12"/>
          <p:cNvSpPr>
            <a:spLocks noGrp="1" noRot="1" noChangeAspect="1"/>
          </p:cNvSpPr>
          <p:nvPr>
            <p:ph type="sldImg"/>
          </p:nvPr>
        </p:nvSpPr>
        <p:spPr>
          <a:xfrm>
            <a:off x="600075" y="444500"/>
            <a:ext cx="3543300" cy="2659063"/>
          </a:xfrm>
        </p:spPr>
      </p:sp>
    </p:spTree>
    <p:extLst>
      <p:ext uri="{BB962C8B-B14F-4D97-AF65-F5344CB8AC3E}">
        <p14:creationId xmlns:p14="http://schemas.microsoft.com/office/powerpoint/2010/main" val="24595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mn-lt"/>
                <a:ea typeface="+mn-ea"/>
                <a:cs typeface="+mn-cs"/>
              </a:rPr>
              <a:t>Values-Based Goals: (11 minutes)</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100" kern="1200" dirty="0">
                <a:solidFill>
                  <a:schemeClr val="tx1"/>
                </a:solidFill>
                <a:effectLst/>
                <a:latin typeface="+mn-lt"/>
                <a:ea typeface="+mn-ea"/>
                <a:cs typeface="+mn-cs"/>
              </a:rPr>
              <a:t>Background (3 minutes)</a:t>
            </a:r>
          </a:p>
          <a:p>
            <a:pPr marL="228600" lvl="0" indent="-228600">
              <a:buFont typeface="+mj-lt"/>
              <a:buAutoNum type="arabicParenR"/>
            </a:pPr>
            <a:r>
              <a:rPr lang="en-US" sz="1100" kern="1200" dirty="0">
                <a:solidFill>
                  <a:schemeClr val="tx1"/>
                </a:solidFill>
                <a:effectLst/>
                <a:latin typeface="+mn-lt"/>
                <a:ea typeface="+mn-ea"/>
                <a:cs typeface="+mn-cs"/>
              </a:rPr>
              <a:t>Set-up Best Version of You (2-3 minutes)</a:t>
            </a:r>
          </a:p>
          <a:p>
            <a:pPr marL="228600" lvl="0" indent="-228600">
              <a:buFont typeface="+mj-lt"/>
              <a:buAutoNum type="arabicParenR"/>
            </a:pPr>
            <a:r>
              <a:rPr lang="en-US" sz="1100" kern="1200" dirty="0">
                <a:solidFill>
                  <a:schemeClr val="tx1"/>
                </a:solidFill>
                <a:effectLst/>
                <a:latin typeface="+mn-lt"/>
                <a:ea typeface="+mn-ea"/>
                <a:cs typeface="+mn-cs"/>
              </a:rPr>
              <a:t>Best Version Activity and Facilitated Debrief (5 minutes)</a:t>
            </a:r>
          </a:p>
          <a:p>
            <a:pPr marL="0" lvl="0" indent="0">
              <a:buFont typeface="+mj-lt"/>
              <a:buNone/>
            </a:pP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B05526C-738D-AB45-8E3C-942B59565119}" type="slidenum">
              <a:rPr lang="en-US" smtClean="0"/>
              <a:pPr/>
              <a:t>15</a:t>
            </a:fld>
            <a:endParaRPr lang="en-US" dirty="0"/>
          </a:p>
        </p:txBody>
      </p:sp>
    </p:spTree>
    <p:extLst>
      <p:ext uri="{BB962C8B-B14F-4D97-AF65-F5344CB8AC3E}">
        <p14:creationId xmlns:p14="http://schemas.microsoft.com/office/powerpoint/2010/main" val="4293036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462202-B6A7-5346-8690-1CBAA495CAB4}"/>
              </a:ext>
            </a:extLst>
          </p:cNvPr>
          <p:cNvSpPr>
            <a:spLocks noGrp="1"/>
          </p:cNvSpPr>
          <p:nvPr>
            <p:ph type="body" idx="1"/>
          </p:nvPr>
        </p:nvSpPr>
        <p:spPr/>
        <p:txBody>
          <a:bodyPr/>
          <a:lstStyle/>
          <a:p>
            <a:r>
              <a:rPr lang="en-US" b="1" baseline="0" dirty="0"/>
              <a:t>Instructions to Participants:</a:t>
            </a:r>
            <a:endParaRPr lang="en-US" dirty="0"/>
          </a:p>
          <a:p>
            <a:pPr marL="171450" lvl="0" indent="-171450">
              <a:buFont typeface="Arial" panose="020B0604020202020204" pitchFamily="34" charset="0"/>
              <a:buChar char="•"/>
              <a:defRPr/>
            </a:pPr>
            <a:r>
              <a:rPr lang="en-US" dirty="0"/>
              <a:t>Research has shown that intentionally living your values provides us with </a:t>
            </a:r>
            <a:r>
              <a:rPr lang="en-US" b="1" dirty="0"/>
              <a:t>a sense of purpose</a:t>
            </a:r>
            <a:r>
              <a:rPr lang="en-US" b="1" baseline="0" dirty="0"/>
              <a:t> </a:t>
            </a:r>
            <a:r>
              <a:rPr lang="en-US" baseline="0" dirty="0"/>
              <a:t>and a feeling that </a:t>
            </a:r>
            <a:r>
              <a:rPr lang="en-US" b="1" baseline="0" dirty="0"/>
              <a:t>life has meaning</a:t>
            </a:r>
            <a:r>
              <a:rPr lang="en-US" baseline="0" dirty="0"/>
              <a:t>.  </a:t>
            </a:r>
            <a:r>
              <a:rPr lang="en-US" dirty="0"/>
              <a:t>Values Based Goals also gives you insight about yourself and your values and enables you to consistently act on your values.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Values Based Goals</a:t>
            </a:r>
            <a:r>
              <a:rPr lang="en-US" baseline="0" dirty="0"/>
              <a:t> </a:t>
            </a:r>
            <a:r>
              <a:rPr lang="en-US" dirty="0"/>
              <a:t>provide a boost of positive emotions and encourage an orientation to the future--optimism.  </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Studies have shown that it is important to set goals based on your values rather than pursue goals you think others want.</a:t>
            </a:r>
            <a:r>
              <a:rPr lang="en-US" dirty="0">
                <a:effectLst/>
              </a:rPr>
              <a:t> </a:t>
            </a:r>
            <a:r>
              <a:rPr lang="en-US" dirty="0"/>
              <a:t>Working towards the goals of others can undermine the sense of accomplishment you get from reaching those goals, and can make the process less meaningful. </a:t>
            </a:r>
            <a:r>
              <a:rPr lang="en-US" b="1" dirty="0"/>
              <a:t>Choose goals that you can own not the goals that you think you should do.</a:t>
            </a:r>
          </a:p>
          <a:p>
            <a:pPr marL="171450" lvl="0" indent="-171450">
              <a:buFont typeface="Arial" panose="020B0604020202020204" pitchFamily="34" charset="0"/>
              <a:buChar char="•"/>
            </a:pPr>
            <a:endParaRPr lang="en-US" b="1" dirty="0"/>
          </a:p>
          <a:p>
            <a:pPr marL="171450" lvl="0" indent="-171450">
              <a:buFont typeface="Arial" panose="020B0604020202020204" pitchFamily="34" charset="0"/>
              <a:buChar char="•"/>
            </a:pPr>
            <a:r>
              <a:rPr lang="en-US" b="0" dirty="0"/>
              <a:t>Intentionally living your values means you have prioritized what is most important to you.</a:t>
            </a:r>
          </a:p>
          <a:p>
            <a:pPr marL="171450" indent="-171450">
              <a:buFont typeface="Arial" panose="020B0604020202020204" pitchFamily="34" charset="0"/>
              <a:buChar char="•"/>
            </a:pPr>
            <a:endParaRPr lang="en-US" dirty="0"/>
          </a:p>
          <a:p>
            <a:endParaRPr lang="en-US" dirty="0"/>
          </a:p>
        </p:txBody>
      </p:sp>
      <p:sp>
        <p:nvSpPr>
          <p:cNvPr id="3" name="Slide Number Placeholder 3">
            <a:extLst>
              <a:ext uri="{FF2B5EF4-FFF2-40B4-BE49-F238E27FC236}">
                <a16:creationId xmlns:a16="http://schemas.microsoft.com/office/drawing/2014/main" id="{86E97A0E-C3E7-DC49-907B-90F21A5A100E}"/>
              </a:ext>
            </a:extLst>
          </p:cNvPr>
          <p:cNvSpPr txBox="1">
            <a:spLocks/>
          </p:cNvSpPr>
          <p:nvPr/>
        </p:nvSpPr>
        <p:spPr>
          <a:xfrm>
            <a:off x="4143587" y="9119474"/>
            <a:ext cx="3169920" cy="480060"/>
          </a:xfrm>
          <a:prstGeom prst="rect">
            <a:avLst/>
          </a:prstGeom>
        </p:spPr>
        <p:txBody>
          <a:bodyPr vert="horz" lIns="96661" tIns="48331" rIns="96661" bIns="48331" rtlCol="0" anchor="b"/>
          <a:lstStyle>
            <a:defPPr>
              <a:defRPr lang="en-US"/>
            </a:defPPr>
            <a:lvl1pPr marL="0" algn="r" defTabSz="456791" rtl="0" eaLnBrk="1" latinLnBrk="0" hangingPunct="1">
              <a:defRPr sz="13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16</a:t>
            </a:fld>
            <a:endParaRPr lang="en-US" dirty="0"/>
          </a:p>
        </p:txBody>
      </p:sp>
      <p:pic>
        <p:nvPicPr>
          <p:cNvPr id="4" name="Picture 3">
            <a:extLst>
              <a:ext uri="{FF2B5EF4-FFF2-40B4-BE49-F238E27FC236}">
                <a16:creationId xmlns:a16="http://schemas.microsoft.com/office/drawing/2014/main" id="{85085EDB-17DB-AA4F-9497-2001AF22DFB6}"/>
              </a:ext>
            </a:extLst>
          </p:cNvPr>
          <p:cNvPicPr>
            <a:picLocks noChangeAspect="1"/>
          </p:cNvPicPr>
          <p:nvPr/>
        </p:nvPicPr>
        <p:blipFill>
          <a:blip r:embed="rId3"/>
          <a:stretch>
            <a:fillRect/>
          </a:stretch>
        </p:blipFill>
        <p:spPr>
          <a:xfrm>
            <a:off x="275335" y="382611"/>
            <a:ext cx="3481942" cy="2611456"/>
          </a:xfrm>
          <a:prstGeom prst="rect">
            <a:avLst/>
          </a:prstGeom>
          <a:ln>
            <a:solidFill>
              <a:schemeClr val="tx1"/>
            </a:solidFill>
          </a:ln>
        </p:spPr>
      </p:pic>
    </p:spTree>
    <p:extLst>
      <p:ext uri="{BB962C8B-B14F-4D97-AF65-F5344CB8AC3E}">
        <p14:creationId xmlns:p14="http://schemas.microsoft.com/office/powerpoint/2010/main" val="2770635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180975"/>
            <a:ext cx="3433763" cy="2574925"/>
          </a:xfrm>
        </p:spPr>
      </p:sp>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a:t>
            </a:r>
            <a:r>
              <a:rPr lang="en-US" b="1" baseline="0" dirty="0"/>
              <a:t> to Participants:</a:t>
            </a:r>
          </a:p>
          <a:p>
            <a:pPr marL="0" marR="0" lvl="0" indent="0" algn="l" defTabSz="456791" rtl="0" eaLnBrk="1" fontAlgn="auto" latinLnBrk="0" hangingPunct="1">
              <a:lnSpc>
                <a:spcPct val="100000"/>
              </a:lnSpc>
              <a:spcBef>
                <a:spcPts val="0"/>
              </a:spcBef>
              <a:spcAft>
                <a:spcPts val="0"/>
              </a:spcAft>
              <a:buClrTx/>
              <a:buSzTx/>
              <a:buFontTx/>
              <a:buNone/>
              <a:tabLst/>
              <a:defRPr/>
            </a:pPr>
            <a:r>
              <a:rPr lang="en-US" dirty="0"/>
              <a:t>For the first activity I want you to think about</a:t>
            </a:r>
            <a:r>
              <a:rPr lang="en-US" baseline="0" dirty="0"/>
              <a:t> the best version of you, lets start with your values</a:t>
            </a:r>
            <a:endParaRPr lang="en-US" dirty="0"/>
          </a:p>
          <a:p>
            <a:pPr marL="0" marR="0" lvl="0" indent="0" algn="l" defTabSz="456791"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6791" rtl="0" eaLnBrk="1" fontAlgn="auto" latinLnBrk="0" hangingPunct="1">
              <a:lnSpc>
                <a:spcPct val="100000"/>
              </a:lnSpc>
              <a:spcBef>
                <a:spcPts val="0"/>
              </a:spcBef>
              <a:spcAft>
                <a:spcPts val="0"/>
              </a:spcAft>
              <a:buClrTx/>
              <a:buSzTx/>
              <a:buFontTx/>
              <a:buNone/>
              <a:tabLst/>
              <a:defRPr/>
            </a:pPr>
            <a:r>
              <a:rPr lang="en-US" dirty="0"/>
              <a:t>Step</a:t>
            </a:r>
            <a:r>
              <a:rPr lang="en-US" baseline="0" dirty="0"/>
              <a:t> 1 – Review Values on the next slide – Pick out 3 that you think best defines you.</a:t>
            </a:r>
          </a:p>
          <a:p>
            <a:pPr marL="0" marR="0" lvl="0" indent="0" algn="l" defTabSz="456791" rtl="0" eaLnBrk="1" fontAlgn="auto" latinLnBrk="0" hangingPunct="1">
              <a:lnSpc>
                <a:spcPct val="100000"/>
              </a:lnSpc>
              <a:spcBef>
                <a:spcPts val="0"/>
              </a:spcBef>
              <a:spcAft>
                <a:spcPts val="0"/>
              </a:spcAft>
              <a:buClrTx/>
              <a:buSzTx/>
              <a:buFontTx/>
              <a:buNone/>
              <a:tabLst/>
              <a:defRPr/>
            </a:pPr>
            <a:r>
              <a:rPr lang="en-US" baseline="0" dirty="0"/>
              <a:t>Step 2 – Now, using these values, think about and write out what the best version of you looks like (give them 4 min)</a:t>
            </a:r>
            <a:endParaRPr lang="en-US" dirty="0"/>
          </a:p>
          <a:p>
            <a:endParaRPr lang="en-US" dirty="0"/>
          </a:p>
          <a:p>
            <a:r>
              <a:rPr lang="en-US" b="1" dirty="0">
                <a:solidFill>
                  <a:srgbClr val="7030A0"/>
                </a:solidFill>
              </a:rPr>
              <a:t>Notes</a:t>
            </a:r>
            <a:r>
              <a:rPr lang="en-US" b="1" baseline="0" dirty="0">
                <a:solidFill>
                  <a:srgbClr val="7030A0"/>
                </a:solidFill>
              </a:rPr>
              <a:t> to Facilitator</a:t>
            </a:r>
            <a:r>
              <a:rPr lang="en-US" baseline="0" dirty="0">
                <a:solidFill>
                  <a:srgbClr val="7030A0"/>
                </a:solidFill>
              </a:rPr>
              <a:t>:</a:t>
            </a:r>
          </a:p>
          <a:p>
            <a:r>
              <a:rPr lang="en-US" baseline="0" dirty="0">
                <a:solidFill>
                  <a:srgbClr val="7030A0"/>
                </a:solidFill>
              </a:rPr>
              <a:t>If you haven’t seen the video of the One Sentence described please view it on your own before teaching this activity.  </a:t>
            </a:r>
          </a:p>
          <a:p>
            <a:pPr marL="171450" indent="-171450">
              <a:buFontTx/>
              <a:buChar char="-"/>
            </a:pPr>
            <a:r>
              <a:rPr lang="en-US" baseline="0" dirty="0">
                <a:solidFill>
                  <a:srgbClr val="7030A0"/>
                </a:solidFill>
              </a:rPr>
              <a:t>Examples from Daniel Pink:</a:t>
            </a:r>
          </a:p>
          <a:p>
            <a:pPr marL="171450" indent="-171450">
              <a:buFontTx/>
              <a:buChar char="-"/>
            </a:pPr>
            <a:r>
              <a:rPr lang="en-US" baseline="0" dirty="0">
                <a:solidFill>
                  <a:srgbClr val="7030A0"/>
                </a:solidFill>
              </a:rPr>
              <a:t>https://www.danpink.com/2010/10/whats-your-sentence-the-movie/</a:t>
            </a:r>
          </a:p>
          <a:p>
            <a:pPr marL="171450" indent="-171450">
              <a:buFontTx/>
              <a:buChar char="-"/>
            </a:pPr>
            <a:r>
              <a:rPr lang="en-US" baseline="0" dirty="0">
                <a:solidFill>
                  <a:srgbClr val="7030A0"/>
                </a:solidFill>
              </a:rPr>
              <a:t>New One Sentence videos from around the world - https://www.youtube.com/watch?v=xjBmnfI4Tn4 </a:t>
            </a:r>
          </a:p>
          <a:p>
            <a:pPr marL="171450" indent="-171450">
              <a:buFontTx/>
              <a:buChar char="-"/>
            </a:pPr>
            <a:r>
              <a:rPr lang="en-US" baseline="0" dirty="0">
                <a:solidFill>
                  <a:srgbClr val="7030A0"/>
                </a:solidFill>
              </a:rPr>
              <a:t>Original video - https://www.youtube.com/watch?v=8wGTXc-j7-c&amp;spfreload=10 </a:t>
            </a:r>
            <a:endParaRPr lang="en-US" sz="1100" b="0" i="0" kern="1200" baseline="0" dirty="0">
              <a:solidFill>
                <a:srgbClr val="7030A0"/>
              </a:solidFill>
              <a:effectLst/>
              <a:latin typeface="+mn-lt"/>
              <a:ea typeface="+mn-ea"/>
              <a:cs typeface="+mn-cs"/>
            </a:endParaRPr>
          </a:p>
          <a:p>
            <a:endParaRPr lang="en-US" sz="1100" b="0" i="0" kern="1200" baseline="0" dirty="0">
              <a:solidFill>
                <a:schemeClr val="tx1"/>
              </a:solidFill>
              <a:effectLst/>
              <a:latin typeface="+mn-lt"/>
              <a:ea typeface="+mn-ea"/>
              <a:cs typeface="+mn-cs"/>
            </a:endParaRPr>
          </a:p>
          <a:p>
            <a:r>
              <a:rPr lang="en-US" sz="1100" b="1" i="0" kern="1200" baseline="0" dirty="0">
                <a:solidFill>
                  <a:schemeClr val="tx1"/>
                </a:solidFill>
                <a:effectLst/>
                <a:latin typeface="+mn-lt"/>
                <a:ea typeface="+mn-ea"/>
                <a:cs typeface="+mn-cs"/>
              </a:rPr>
              <a:t>Transition</a:t>
            </a:r>
            <a:r>
              <a:rPr lang="en-US" sz="1100" b="0" i="0" kern="1200" baseline="0" dirty="0">
                <a:solidFill>
                  <a:schemeClr val="tx1"/>
                </a:solidFill>
                <a:effectLst/>
                <a:latin typeface="+mn-lt"/>
                <a:ea typeface="+mn-ea"/>
                <a:cs typeface="+mn-cs"/>
              </a:rPr>
              <a:t> – you have probably had some supervisors who you till talk about today… What do you say about them?  Ask 2-4 people to share, repeat and rephrase if necessary using the starter </a:t>
            </a:r>
            <a:r>
              <a:rPr lang="en-US" sz="1100" b="0" i="0" kern="1200" baseline="0" dirty="0" err="1">
                <a:solidFill>
                  <a:schemeClr val="tx1"/>
                </a:solidFill>
                <a:effectLst/>
                <a:latin typeface="+mn-lt"/>
                <a:ea typeface="+mn-ea"/>
                <a:cs typeface="+mn-cs"/>
              </a:rPr>
              <a:t>He/She</a:t>
            </a:r>
            <a:r>
              <a:rPr lang="en-US" sz="1100" b="0" i="0" kern="1200" baseline="0" dirty="0">
                <a:solidFill>
                  <a:schemeClr val="tx1"/>
                </a:solidFill>
                <a:effectLst/>
                <a:latin typeface="+mn-lt"/>
                <a:ea typeface="+mn-ea"/>
                <a:cs typeface="+mn-cs"/>
              </a:rPr>
              <a:t> was…  </a:t>
            </a:r>
          </a:p>
          <a:p>
            <a:r>
              <a:rPr lang="en-US" sz="1100" b="0" i="0" kern="1200" baseline="0" dirty="0">
                <a:solidFill>
                  <a:schemeClr val="tx1"/>
                </a:solidFill>
                <a:effectLst/>
                <a:latin typeface="+mn-lt"/>
                <a:ea typeface="+mn-ea"/>
                <a:cs typeface="+mn-cs"/>
              </a:rPr>
              <a:t>Take about 2 min to get examples</a:t>
            </a:r>
          </a:p>
          <a:p>
            <a:pPr marL="0" marR="0" lvl="0" indent="0" algn="l" defTabSz="456791"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6791" rtl="0" eaLnBrk="1" fontAlgn="auto" latinLnBrk="0" hangingPunct="1">
              <a:lnSpc>
                <a:spcPct val="100000"/>
              </a:lnSpc>
              <a:spcBef>
                <a:spcPts val="0"/>
              </a:spcBef>
              <a:spcAft>
                <a:spcPts val="0"/>
              </a:spcAft>
              <a:buClrTx/>
              <a:buSzTx/>
              <a:buFontTx/>
              <a:buNone/>
              <a:tabLst/>
              <a:defRPr/>
            </a:pPr>
            <a:r>
              <a:rPr lang="en-US" baseline="0" dirty="0"/>
              <a:t>Examples: “He never stopped trying to figure things out” “</a:t>
            </a:r>
            <a:r>
              <a:rPr lang="en-US" sz="1100" kern="1200" dirty="0">
                <a:solidFill>
                  <a:schemeClr val="tx1"/>
                </a:solidFill>
                <a:effectLst/>
                <a:latin typeface="+mn-lt"/>
                <a:ea typeface="+mn-ea"/>
                <a:cs typeface="+mn-cs"/>
              </a:rPr>
              <a:t>She hoped that others could learn from the mistakes she made, and felt it was her </a:t>
            </a:r>
            <a:r>
              <a:rPr lang="en-US" sz="1100" i="1" kern="1200" dirty="0">
                <a:solidFill>
                  <a:schemeClr val="tx1"/>
                </a:solidFill>
                <a:effectLst/>
                <a:latin typeface="+mn-lt"/>
                <a:ea typeface="+mn-ea"/>
                <a:cs typeface="+mn-cs"/>
              </a:rPr>
              <a:t>mission</a:t>
            </a:r>
            <a:r>
              <a:rPr lang="en-US" sz="1100" kern="1200" dirty="0">
                <a:solidFill>
                  <a:schemeClr val="tx1"/>
                </a:solidFill>
                <a:effectLst/>
                <a:latin typeface="+mn-lt"/>
                <a:ea typeface="+mn-ea"/>
                <a:cs typeface="+mn-cs"/>
              </a:rPr>
              <a:t> in life to help others achieve.” “He helped solve problems. Big and small” “she handled</a:t>
            </a:r>
            <a:r>
              <a:rPr lang="en-US" sz="1100" kern="1200" baseline="0" dirty="0">
                <a:solidFill>
                  <a:schemeClr val="tx1"/>
                </a:solidFill>
                <a:effectLst/>
                <a:latin typeface="+mn-lt"/>
                <a:ea typeface="+mn-ea"/>
                <a:cs typeface="+mn-cs"/>
              </a:rPr>
              <a:t> life’s problems with energy and vigor, doing nothing half heartedly”   </a:t>
            </a:r>
          </a:p>
          <a:p>
            <a:pPr marL="0" marR="0" lvl="0" indent="0" algn="l" defTabSz="456791"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effectLst/>
              <a:latin typeface="+mn-lt"/>
              <a:ea typeface="+mn-ea"/>
              <a:cs typeface="+mn-cs"/>
            </a:endParaRPr>
          </a:p>
          <a:p>
            <a:pPr marL="0" marR="0" lvl="0" indent="0" algn="l" defTabSz="456791"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6791"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17</a:t>
            </a:fld>
            <a:endParaRPr lang="en-US" dirty="0"/>
          </a:p>
        </p:txBody>
      </p:sp>
    </p:spTree>
    <p:extLst>
      <p:ext uri="{BB962C8B-B14F-4D97-AF65-F5344CB8AC3E}">
        <p14:creationId xmlns:p14="http://schemas.microsoft.com/office/powerpoint/2010/main" val="1718318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76D8F-8AEB-0B42-A4B2-EC30708873A7}" type="slidenum">
              <a:rPr lang="en-US" smtClean="0"/>
              <a:t>18</a:t>
            </a:fld>
            <a:endParaRPr lang="en-US" dirty="0"/>
          </a:p>
        </p:txBody>
      </p:sp>
    </p:spTree>
    <p:extLst>
      <p:ext uri="{BB962C8B-B14F-4D97-AF65-F5344CB8AC3E}">
        <p14:creationId xmlns:p14="http://schemas.microsoft.com/office/powerpoint/2010/main" val="2675174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19</a:t>
            </a:fld>
            <a:endParaRPr lang="en-US" dirty="0"/>
          </a:p>
        </p:txBody>
      </p:sp>
    </p:spTree>
    <p:extLst>
      <p:ext uri="{BB962C8B-B14F-4D97-AF65-F5344CB8AC3E}">
        <p14:creationId xmlns:p14="http://schemas.microsoft.com/office/powerpoint/2010/main" val="15235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F9F91CC-7122-AD4D-928F-7B633393AB5A}"/>
              </a:ext>
            </a:extLst>
          </p:cNvPr>
          <p:cNvSpPr>
            <a:spLocks noGrp="1"/>
          </p:cNvSpPr>
          <p:nvPr>
            <p:ph type="body" idx="1"/>
          </p:nvPr>
        </p:nvSpPr>
        <p:spPr/>
        <p:txBody>
          <a:bodyPr/>
          <a:lstStyle/>
          <a:p>
            <a:pPr marL="0" indent="0">
              <a:buFont typeface="Arial" panose="020B0604020202020204" pitchFamily="34" charset="0"/>
              <a:buNone/>
            </a:pPr>
            <a:r>
              <a:rPr lang="en-US" b="1" dirty="0"/>
              <a:t>Facilitated Discussion:</a:t>
            </a:r>
          </a:p>
          <a:p>
            <a:pPr marL="0" indent="0">
              <a:buFont typeface="Arial" panose="020B0604020202020204" pitchFamily="34" charset="0"/>
              <a:buNone/>
            </a:pPr>
            <a:r>
              <a:rPr lang="en-US" dirty="0"/>
              <a:t>Ask participants: </a:t>
            </a:r>
          </a:p>
          <a:p>
            <a:pPr marL="171450" indent="-171450">
              <a:buFont typeface="Arial" panose="020B0604020202020204" pitchFamily="34" charset="0"/>
              <a:buChar char="•"/>
            </a:pPr>
            <a:r>
              <a:rPr lang="en-US" dirty="0"/>
              <a:t>What do you think of when you hear the word resilience?  </a:t>
            </a:r>
          </a:p>
          <a:p>
            <a:pPr marL="171450" indent="-171450">
              <a:buFont typeface="Arial" panose="020B0604020202020204" pitchFamily="34" charset="0"/>
              <a:buChar char="•"/>
            </a:pPr>
            <a:r>
              <a:rPr lang="en-US" dirty="0"/>
              <a:t>Write these responses on a whiteboard or writing pad, if available.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Note to trainer: </a:t>
            </a:r>
          </a:p>
          <a:p>
            <a:pPr marL="0" indent="0">
              <a:buFont typeface="Arial" panose="020B0604020202020204" pitchFamily="34" charset="0"/>
              <a:buNone/>
            </a:pPr>
            <a:r>
              <a:rPr lang="en-US" dirty="0"/>
              <a:t>If participants are quiet, give them time and let there be some silence until participants provide some responses.  It is important to give them a chance to respond and set the tone that the training will require participation.</a:t>
            </a:r>
          </a:p>
          <a:p>
            <a:endParaRPr lang="en-US" dirty="0"/>
          </a:p>
        </p:txBody>
      </p:sp>
      <p:sp>
        <p:nvSpPr>
          <p:cNvPr id="3" name="Slide Number Placeholder 3">
            <a:extLst>
              <a:ext uri="{FF2B5EF4-FFF2-40B4-BE49-F238E27FC236}">
                <a16:creationId xmlns:a16="http://schemas.microsoft.com/office/drawing/2014/main" id="{0A40DE39-EFCF-A341-AD29-25C9707C32DC}"/>
              </a:ext>
            </a:extLst>
          </p:cNvPr>
          <p:cNvSpPr txBox="1">
            <a:spLocks/>
          </p:cNvSpPr>
          <p:nvPr/>
        </p:nvSpPr>
        <p:spPr>
          <a:xfrm>
            <a:off x="4143587" y="9119474"/>
            <a:ext cx="3169920" cy="480060"/>
          </a:xfrm>
          <a:prstGeom prst="rect">
            <a:avLst/>
          </a:prstGeom>
        </p:spPr>
        <p:txBody>
          <a:bodyPr vert="horz" lIns="96661" tIns="48331" rIns="96661" bIns="48331" rtlCol="0" anchor="b"/>
          <a:lstStyle>
            <a:defPPr>
              <a:defRPr lang="en-US"/>
            </a:defPPr>
            <a:lvl1pPr marL="0" algn="r" defTabSz="456791" rtl="0" eaLnBrk="1" latinLnBrk="0" hangingPunct="1">
              <a:defRPr sz="13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2</a:t>
            </a:fld>
            <a:endParaRPr lang="en-US" dirty="0"/>
          </a:p>
        </p:txBody>
      </p:sp>
      <p:pic>
        <p:nvPicPr>
          <p:cNvPr id="4" name="Picture 3">
            <a:extLst>
              <a:ext uri="{FF2B5EF4-FFF2-40B4-BE49-F238E27FC236}">
                <a16:creationId xmlns:a16="http://schemas.microsoft.com/office/drawing/2014/main" id="{D54A19E5-5215-6043-B4D9-3B2FCA46F4F0}"/>
              </a:ext>
            </a:extLst>
          </p:cNvPr>
          <p:cNvPicPr>
            <a:picLocks noChangeAspect="1"/>
          </p:cNvPicPr>
          <p:nvPr/>
        </p:nvPicPr>
        <p:blipFill>
          <a:blip r:embed="rId3"/>
          <a:stretch>
            <a:fillRect/>
          </a:stretch>
        </p:blipFill>
        <p:spPr>
          <a:xfrm>
            <a:off x="304753" y="198652"/>
            <a:ext cx="3511678" cy="2633758"/>
          </a:xfrm>
          <a:prstGeom prst="rect">
            <a:avLst/>
          </a:prstGeom>
          <a:ln>
            <a:solidFill>
              <a:schemeClr val="tx1"/>
            </a:solidFill>
          </a:ln>
        </p:spPr>
      </p:pic>
    </p:spTree>
    <p:extLst>
      <p:ext uri="{BB962C8B-B14F-4D97-AF65-F5344CB8AC3E}">
        <p14:creationId xmlns:p14="http://schemas.microsoft.com/office/powerpoint/2010/main" val="3782513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mn-lt"/>
                <a:ea typeface="+mn-ea"/>
                <a:cs typeface="+mn-cs"/>
              </a:rPr>
              <a:t>Bring Your Strengths: (5</a:t>
            </a:r>
            <a:r>
              <a:rPr lang="en-US" sz="1100" b="1" kern="1200" baseline="0" dirty="0">
                <a:solidFill>
                  <a:schemeClr val="tx1"/>
                </a:solidFill>
                <a:effectLst/>
                <a:latin typeface="+mn-lt"/>
                <a:ea typeface="+mn-ea"/>
                <a:cs typeface="+mn-cs"/>
              </a:rPr>
              <a:t> Minutes</a:t>
            </a:r>
            <a:r>
              <a:rPr lang="en-US" sz="1100" b="1"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100" kern="1200" dirty="0">
                <a:solidFill>
                  <a:schemeClr val="tx1"/>
                </a:solidFill>
                <a:effectLst/>
                <a:latin typeface="+mn-lt"/>
                <a:ea typeface="+mn-ea"/>
                <a:cs typeface="+mn-cs"/>
              </a:rPr>
              <a:t>Background (1-2</a:t>
            </a:r>
            <a:r>
              <a:rPr lang="en-US" sz="1100" kern="1200" baseline="0" dirty="0">
                <a:solidFill>
                  <a:schemeClr val="tx1"/>
                </a:solidFill>
                <a:effectLst/>
                <a:latin typeface="+mn-lt"/>
                <a:ea typeface="+mn-ea"/>
                <a:cs typeface="+mn-cs"/>
              </a:rPr>
              <a:t> Minutes</a:t>
            </a:r>
            <a:r>
              <a:rPr lang="en-US" sz="1100" kern="1200" dirty="0">
                <a:solidFill>
                  <a:schemeClr val="tx1"/>
                </a:solidFill>
                <a:effectLst/>
                <a:latin typeface="+mn-lt"/>
                <a:ea typeface="+mn-ea"/>
                <a:cs typeface="+mn-cs"/>
              </a:rPr>
              <a:t>)</a:t>
            </a:r>
          </a:p>
          <a:p>
            <a:pPr marL="228600" lvl="0" indent="-228600">
              <a:buFont typeface="+mj-lt"/>
              <a:buAutoNum type="arabicParenR"/>
            </a:pPr>
            <a:r>
              <a:rPr lang="en-US" sz="1100" kern="1200" dirty="0">
                <a:solidFill>
                  <a:schemeClr val="tx1"/>
                </a:solidFill>
                <a:effectLst/>
                <a:latin typeface="+mn-lt"/>
                <a:ea typeface="+mn-ea"/>
                <a:cs typeface="+mn-cs"/>
              </a:rPr>
              <a:t>Define</a:t>
            </a:r>
            <a:r>
              <a:rPr lang="en-US" sz="1100" kern="1200" baseline="0" dirty="0">
                <a:solidFill>
                  <a:schemeClr val="tx1"/>
                </a:solidFill>
                <a:effectLst/>
                <a:latin typeface="+mn-lt"/>
                <a:ea typeface="+mn-ea"/>
                <a:cs typeface="+mn-cs"/>
              </a:rPr>
              <a:t> BYS (1-2 Minutes)</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100" kern="1200" dirty="0">
                <a:solidFill>
                  <a:schemeClr val="tx1"/>
                </a:solidFill>
                <a:effectLst/>
                <a:latin typeface="+mn-lt"/>
                <a:ea typeface="+mn-ea"/>
                <a:cs typeface="+mn-cs"/>
              </a:rPr>
              <a:t>Review, Questions and Wrap-up: (1-2</a:t>
            </a:r>
            <a:r>
              <a:rPr lang="en-US" sz="1100" kern="1200" baseline="0" dirty="0">
                <a:solidFill>
                  <a:schemeClr val="tx1"/>
                </a:solidFill>
                <a:effectLst/>
                <a:latin typeface="+mn-lt"/>
                <a:ea typeface="+mn-ea"/>
                <a:cs typeface="+mn-cs"/>
              </a:rPr>
              <a:t> Minutes</a:t>
            </a:r>
            <a:r>
              <a:rPr lang="en-US" sz="1100" kern="1200" dirty="0">
                <a:solidFill>
                  <a:schemeClr val="tx1"/>
                </a:solidFill>
                <a:effectLst/>
                <a:latin typeface="+mn-lt"/>
                <a:ea typeface="+mn-ea"/>
                <a:cs typeface="+mn-cs"/>
              </a:rPr>
              <a:t>)</a:t>
            </a:r>
          </a:p>
          <a:p>
            <a:endParaRPr lang="en-US" dirty="0"/>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http://</a:t>
            </a:r>
            <a:r>
              <a:rPr lang="en-US" sz="1100" kern="1200" dirty="0" err="1">
                <a:solidFill>
                  <a:schemeClr val="tx1"/>
                </a:solidFill>
                <a:latin typeface="+mn-lt"/>
                <a:ea typeface="+mn-ea"/>
                <a:cs typeface="+mn-cs"/>
              </a:rPr>
              <a:t>www.viacharacter.org</a:t>
            </a:r>
            <a:endParaRPr lang="en-US" sz="1100" kern="1200" dirty="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6791" rtl="0" eaLnBrk="1" fontAlgn="auto" latinLnBrk="0" hangingPunct="1">
              <a:lnSpc>
                <a:spcPct val="100000"/>
              </a:lnSpc>
              <a:spcBef>
                <a:spcPts val="0"/>
              </a:spcBef>
              <a:spcAft>
                <a:spcPts val="0"/>
              </a:spcAft>
              <a:buClrTx/>
              <a:buSzTx/>
              <a:buFontTx/>
              <a:buNone/>
              <a:tabLst/>
              <a:defRPr/>
            </a:pPr>
            <a:fld id="{EB05526C-738D-AB45-8E3C-942B5956511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91"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4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50B20E8-A9C8-1C40-B6F3-D075EF2CAF79}"/>
              </a:ext>
            </a:extLst>
          </p:cNvPr>
          <p:cNvSpPr>
            <a:spLocks noGrp="1"/>
          </p:cNvSpPr>
          <p:nvPr>
            <p:ph type="body" idx="1"/>
          </p:nvPr>
        </p:nvSpPr>
        <p:spPr/>
        <p:txBody>
          <a:bodyPr/>
          <a:lstStyle/>
          <a:p>
            <a:r>
              <a:rPr lang="en-US" b="1" dirty="0"/>
              <a:t>Instructions to Participants: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Many of us focus on what is wrong with us, or how we need to improve.  We don’t spend enough time focusing on our strengths, and what is right about us.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But research has shown that bringing our strengths to the table improves our performance.  It helps us stay more engaged in what we do, and brings a sense of meaning and purpose.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People using their strengths have a stronger sense of well-being and experience less stress.  They are more energized in the task.</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Using strengths in your job is associated with a range of health and performance benefits.  Compared to those who do not use their strengths, employees who use their strengths at work:</a:t>
            </a:r>
          </a:p>
          <a:p>
            <a:pPr marL="0" indent="0">
              <a:buFont typeface="Arial" panose="020B0604020202020204" pitchFamily="34" charset="0"/>
              <a:buNone/>
            </a:pPr>
            <a:endParaRPr lang="en-US" baseline="0" dirty="0"/>
          </a:p>
          <a:p>
            <a:pPr marL="628241" lvl="1" indent="-171450">
              <a:buFont typeface="Arial" panose="020B0604020202020204" pitchFamily="34" charset="0"/>
              <a:buChar char="•"/>
            </a:pPr>
            <a:r>
              <a:rPr lang="en-US" baseline="0" dirty="0"/>
              <a:t>Were more engaged</a:t>
            </a:r>
          </a:p>
          <a:p>
            <a:pPr marL="628241" lvl="1" indent="-171450">
              <a:buFont typeface="Arial" panose="020B0604020202020204" pitchFamily="34" charset="0"/>
              <a:buChar char="•"/>
            </a:pPr>
            <a:r>
              <a:rPr lang="en-US" baseline="0" dirty="0"/>
              <a:t>Were more satisfied </a:t>
            </a:r>
          </a:p>
          <a:p>
            <a:pPr marL="628241" lvl="1" indent="-171450">
              <a:buFont typeface="Arial" panose="020B0604020202020204" pitchFamily="34" charset="0"/>
              <a:buChar char="•"/>
            </a:pPr>
            <a:r>
              <a:rPr lang="en-US" baseline="0" dirty="0"/>
              <a:t>Had lower turnover</a:t>
            </a:r>
          </a:p>
          <a:p>
            <a:pPr marL="628241"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Leaders who recognize and the strengths of people on their team improve both individual and team performance.  </a:t>
            </a:r>
          </a:p>
          <a:p>
            <a:pPr marL="171450" indent="-171450">
              <a:buFont typeface="Arial" panose="020B0604020202020204" pitchFamily="34" charset="0"/>
              <a:buChar char="•"/>
            </a:pPr>
            <a:endParaRPr lang="en-US" dirty="0"/>
          </a:p>
          <a:p>
            <a:endParaRPr lang="en-US" dirty="0"/>
          </a:p>
        </p:txBody>
      </p:sp>
      <p:sp>
        <p:nvSpPr>
          <p:cNvPr id="3" name="Slide Number Placeholder 3">
            <a:extLst>
              <a:ext uri="{FF2B5EF4-FFF2-40B4-BE49-F238E27FC236}">
                <a16:creationId xmlns:a16="http://schemas.microsoft.com/office/drawing/2014/main" id="{F57576F6-0FE4-1546-B3A2-59CD6B58C764}"/>
              </a:ext>
            </a:extLst>
          </p:cNvPr>
          <p:cNvSpPr txBox="1">
            <a:spLocks/>
          </p:cNvSpPr>
          <p:nvPr/>
        </p:nvSpPr>
        <p:spPr>
          <a:xfrm>
            <a:off x="4143587" y="9119474"/>
            <a:ext cx="3169920" cy="480060"/>
          </a:xfrm>
          <a:prstGeom prst="rect">
            <a:avLst/>
          </a:prstGeom>
        </p:spPr>
        <p:txBody>
          <a:bodyPr vert="horz" lIns="96661" tIns="48331" rIns="96661" bIns="48331" rtlCol="0" anchor="b"/>
          <a:lstStyle>
            <a:defPPr>
              <a:defRPr lang="en-US"/>
            </a:defPPr>
            <a:lvl1pPr marL="0" algn="r" defTabSz="456791" rtl="0" eaLnBrk="1" latinLnBrk="0" hangingPunct="1">
              <a:defRPr sz="13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21</a:t>
            </a:fld>
            <a:endParaRPr lang="en-US" dirty="0"/>
          </a:p>
        </p:txBody>
      </p:sp>
      <p:pic>
        <p:nvPicPr>
          <p:cNvPr id="4" name="Picture 3">
            <a:extLst>
              <a:ext uri="{FF2B5EF4-FFF2-40B4-BE49-F238E27FC236}">
                <a16:creationId xmlns:a16="http://schemas.microsoft.com/office/drawing/2014/main" id="{FCB78FF1-9B33-DC4F-BC8F-5F42B72D22F8}"/>
              </a:ext>
            </a:extLst>
          </p:cNvPr>
          <p:cNvPicPr>
            <a:picLocks noChangeAspect="1"/>
          </p:cNvPicPr>
          <p:nvPr/>
        </p:nvPicPr>
        <p:blipFill>
          <a:blip r:embed="rId3"/>
          <a:stretch>
            <a:fillRect/>
          </a:stretch>
        </p:blipFill>
        <p:spPr>
          <a:xfrm>
            <a:off x="216181" y="334501"/>
            <a:ext cx="3546088" cy="2659566"/>
          </a:xfrm>
          <a:prstGeom prst="rect">
            <a:avLst/>
          </a:prstGeom>
          <a:ln>
            <a:solidFill>
              <a:schemeClr val="tx1"/>
            </a:solidFill>
          </a:ln>
        </p:spPr>
      </p:pic>
    </p:spTree>
    <p:extLst>
      <p:ext uri="{BB962C8B-B14F-4D97-AF65-F5344CB8AC3E}">
        <p14:creationId xmlns:p14="http://schemas.microsoft.com/office/powerpoint/2010/main" val="1290808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187325"/>
            <a:ext cx="3600450" cy="2700338"/>
          </a:xfrm>
        </p:spPr>
      </p:sp>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endParaRPr lang="en-US" dirty="0"/>
          </a:p>
          <a:p>
            <a:endParaRPr lang="en-US" b="0" dirty="0"/>
          </a:p>
          <a:p>
            <a:pPr marL="171450" indent="-171450">
              <a:buFont typeface="Arial" panose="020B0604020202020204" pitchFamily="34" charset="0"/>
              <a:buChar char="•"/>
            </a:pPr>
            <a:r>
              <a:rPr lang="en-US" dirty="0"/>
              <a:t>Signature Strengths are those that you feel ownership over, celebrate using, and exercise frequently.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Many people report feeling a sense of authenticity and excitement when using their Signature Strengths.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Using your Signature Strengths is “being your</a:t>
            </a:r>
            <a:r>
              <a:rPr lang="en-US" baseline="0" dirty="0"/>
              <a:t> best you”.</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VIA survey is a great, free way to find out what your strengths are – encourage your family members (teens/college age and older)..</a:t>
            </a:r>
          </a:p>
          <a:p>
            <a:endParaRPr lang="en-US" baseline="0" dirty="0"/>
          </a:p>
          <a:p>
            <a:endParaRPr lang="en-US" dirty="0"/>
          </a:p>
        </p:txBody>
      </p:sp>
      <p:sp>
        <p:nvSpPr>
          <p:cNvPr id="5" name="Slide Number Placeholder 4"/>
          <p:cNvSpPr>
            <a:spLocks noGrp="1"/>
          </p:cNvSpPr>
          <p:nvPr>
            <p:ph type="sldNum" sz="quarter" idx="11"/>
          </p:nvPr>
        </p:nvSpPr>
        <p:spPr/>
        <p:txBody>
          <a:bodyPr/>
          <a:lstStyle/>
          <a:p>
            <a:fld id="{EB05526C-738D-AB45-8E3C-942B59565119}" type="slidenum">
              <a:rPr lang="en-US" smtClean="0"/>
              <a:pPr/>
              <a:t>22</a:t>
            </a:fld>
            <a:endParaRPr lang="en-US" dirty="0"/>
          </a:p>
        </p:txBody>
      </p:sp>
    </p:spTree>
    <p:extLst>
      <p:ext uri="{BB962C8B-B14F-4D97-AF65-F5344CB8AC3E}">
        <p14:creationId xmlns:p14="http://schemas.microsoft.com/office/powerpoint/2010/main" val="52620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23</a:t>
            </a:fld>
            <a:endParaRPr lang="en-US" dirty="0"/>
          </a:p>
        </p:txBody>
      </p:sp>
    </p:spTree>
    <p:extLst>
      <p:ext uri="{BB962C8B-B14F-4D97-AF65-F5344CB8AC3E}">
        <p14:creationId xmlns:p14="http://schemas.microsoft.com/office/powerpoint/2010/main" val="341223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err="1">
                <a:solidFill>
                  <a:schemeClr val="tx1"/>
                </a:solidFill>
                <a:effectLst/>
                <a:latin typeface="+mn-lt"/>
                <a:ea typeface="+mn-ea"/>
                <a:cs typeface="+mn-cs"/>
              </a:rPr>
              <a:t>ReFrame</a:t>
            </a:r>
            <a:r>
              <a:rPr lang="en-US" sz="1100" b="1" kern="1200" dirty="0">
                <a:solidFill>
                  <a:schemeClr val="tx1"/>
                </a:solidFill>
                <a:effectLst/>
                <a:latin typeface="+mn-lt"/>
                <a:ea typeface="+mn-ea"/>
                <a:cs typeface="+mn-cs"/>
              </a:rPr>
              <a:t>: (7 Minutes)</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100" kern="1200" dirty="0">
                <a:solidFill>
                  <a:schemeClr val="tx1"/>
                </a:solidFill>
                <a:effectLst/>
                <a:latin typeface="+mn-lt"/>
                <a:ea typeface="+mn-ea"/>
                <a:cs typeface="+mn-cs"/>
              </a:rPr>
              <a:t>Background (1-2</a:t>
            </a:r>
            <a:r>
              <a:rPr lang="en-US" sz="1100" kern="1200" baseline="0" dirty="0">
                <a:solidFill>
                  <a:schemeClr val="tx1"/>
                </a:solidFill>
                <a:effectLst/>
                <a:latin typeface="+mn-lt"/>
                <a:ea typeface="+mn-ea"/>
                <a:cs typeface="+mn-cs"/>
              </a:rPr>
              <a:t> minutes)</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100" kern="1200" dirty="0">
                <a:solidFill>
                  <a:schemeClr val="tx1"/>
                </a:solidFill>
                <a:effectLst/>
                <a:latin typeface="+mn-lt"/>
                <a:ea typeface="+mn-ea"/>
                <a:cs typeface="+mn-cs"/>
              </a:rPr>
              <a:t>Reframe reaction example (2-3 minutes)</a:t>
            </a:r>
          </a:p>
          <a:p>
            <a:pPr marL="228600" lvl="0" indent="-228600">
              <a:buFont typeface="+mj-lt"/>
              <a:buAutoNum type="arabicParenR"/>
            </a:pPr>
            <a:r>
              <a:rPr lang="en-US" sz="1100" kern="1200" dirty="0">
                <a:solidFill>
                  <a:schemeClr val="tx1"/>
                </a:solidFill>
                <a:effectLst/>
                <a:latin typeface="+mn-lt"/>
                <a:ea typeface="+mn-ea"/>
                <a:cs typeface="+mn-cs"/>
              </a:rPr>
              <a:t>Review, Questions and Wrap-up: (1-2</a:t>
            </a:r>
            <a:r>
              <a:rPr lang="en-US" sz="1100" kern="1200" baseline="0" dirty="0">
                <a:solidFill>
                  <a:schemeClr val="tx1"/>
                </a:solidFill>
                <a:effectLst/>
                <a:latin typeface="+mn-lt"/>
                <a:ea typeface="+mn-ea"/>
                <a:cs typeface="+mn-cs"/>
              </a:rPr>
              <a:t> Minutes</a:t>
            </a:r>
            <a:r>
              <a:rPr lang="en-US" sz="11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F976D8F-8AEB-0B42-A4B2-EC30708873A7}" type="slidenum">
              <a:rPr lang="en-US" smtClean="0"/>
              <a:t>24</a:t>
            </a:fld>
            <a:endParaRPr lang="en-US" dirty="0"/>
          </a:p>
        </p:txBody>
      </p:sp>
    </p:spTree>
    <p:extLst>
      <p:ext uri="{BB962C8B-B14F-4D97-AF65-F5344CB8AC3E}">
        <p14:creationId xmlns:p14="http://schemas.microsoft.com/office/powerpoint/2010/main" val="1182133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r>
              <a:rPr lang="en-US" b="1" dirty="0"/>
              <a:t>Instructions to Participants:</a:t>
            </a:r>
          </a:p>
          <a:p>
            <a:pPr marL="0" marR="0" lvl="0" indent="0" algn="l" defTabSz="456791" rtl="0" eaLnBrk="1" fontAlgn="auto" latinLnBrk="0" hangingPunct="1">
              <a:lnSpc>
                <a:spcPct val="100000"/>
              </a:lnSpc>
              <a:spcBef>
                <a:spcPts val="0"/>
              </a:spcBef>
              <a:spcAft>
                <a:spcPts val="0"/>
              </a:spcAft>
              <a:buClrTx/>
              <a:buSzTx/>
              <a:buFontTx/>
              <a:buNone/>
              <a:tabLst/>
              <a:defRPr/>
            </a:pPr>
            <a:endParaRPr lang="en-US" dirty="0">
              <a:sym typeface="Wingdings"/>
            </a:endParaRPr>
          </a:p>
          <a:p>
            <a:pPr marL="171450" marR="0" lvl="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ym typeface="Wingdings"/>
              </a:rPr>
              <a:t>This skill is an important foundation for the skills we will learn throughout resilience training.</a:t>
            </a:r>
          </a:p>
          <a:p>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tx1"/>
                </a:solidFill>
                <a:effectLst/>
                <a:latin typeface="+mn-lt"/>
                <a:ea typeface="+mn-ea"/>
                <a:cs typeface="+mn-cs"/>
              </a:rPr>
              <a:t>The goal of Re-Frame is to help you:</a:t>
            </a:r>
          </a:p>
          <a:p>
            <a:pPr marL="628241" lvl="1" indent="-171450">
              <a:buFont typeface="Arial" panose="020B0604020202020204" pitchFamily="34" charset="0"/>
              <a:buChar char="•"/>
            </a:pPr>
            <a:r>
              <a:rPr lang="en-US" sz="1000" kern="1200" dirty="0">
                <a:solidFill>
                  <a:schemeClr val="tx1"/>
                </a:solidFill>
                <a:effectLst/>
                <a:latin typeface="+mn-lt"/>
                <a:ea typeface="+mn-ea"/>
                <a:cs typeface="+mn-cs"/>
              </a:rPr>
              <a:t>Identify how your thoughts about an event contributes to your reactions—how you think about something drives how you react to it</a:t>
            </a:r>
          </a:p>
          <a:p>
            <a:pPr marL="628241" lvl="1" indent="-171450">
              <a:buFont typeface="Arial" panose="020B0604020202020204" pitchFamily="34" charset="0"/>
              <a:buChar char="•"/>
            </a:pPr>
            <a:r>
              <a:rPr lang="en-US" sz="1000" kern="1200" dirty="0">
                <a:solidFill>
                  <a:schemeClr val="tx1"/>
                </a:solidFill>
                <a:effectLst/>
                <a:latin typeface="+mn-lt"/>
                <a:ea typeface="+mn-ea"/>
                <a:cs typeface="+mn-cs"/>
              </a:rPr>
              <a:t>Understand the difference between your thoughts, emotional reactions, and physical reactions.</a:t>
            </a:r>
          </a:p>
          <a:p>
            <a:pPr marL="628241" lvl="1" indent="-171450">
              <a:buFont typeface="Arial" panose="020B0604020202020204" pitchFamily="34" charset="0"/>
              <a:buChar char="•"/>
            </a:pPr>
            <a:r>
              <a:rPr lang="en-US" sz="1000" kern="1200" dirty="0">
                <a:solidFill>
                  <a:schemeClr val="tx1"/>
                </a:solidFill>
                <a:effectLst/>
                <a:latin typeface="+mn-lt"/>
                <a:ea typeface="+mn-ea"/>
                <a:cs typeface="+mn-cs"/>
              </a:rPr>
              <a:t>Doing these things helps you improve your performance, act based on your values, and strengthen your relationships.</a:t>
            </a:r>
          </a:p>
          <a:p>
            <a:pPr marL="628241" lvl="1" indent="-171450">
              <a:buFont typeface="Arial" panose="020B0604020202020204" pitchFamily="34" charset="0"/>
              <a:buChar char="•"/>
            </a:pPr>
            <a:r>
              <a:rPr lang="en-US" sz="1000" kern="1200" dirty="0">
                <a:solidFill>
                  <a:schemeClr val="tx1"/>
                </a:solidFill>
                <a:effectLst/>
                <a:latin typeface="+mn-lt"/>
                <a:ea typeface="+mn-ea"/>
                <a:cs typeface="+mn-cs"/>
              </a:rPr>
              <a:t>Ultimately, using ReFrame will help you control how you react.</a:t>
            </a:r>
          </a:p>
          <a:p>
            <a:r>
              <a:rPr lang="en-US" sz="10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25</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3261882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Instructions to Participants:</a:t>
            </a:r>
          </a:p>
          <a:p>
            <a:pPr marL="171450" lvl="0" indent="-171450">
              <a:buFont typeface="Arial" panose="020B0604020202020204" pitchFamily="34" charset="0"/>
              <a:buChar char="•"/>
            </a:pPr>
            <a:endParaRPr lang="en-US" dirty="0">
              <a:latin typeface="+mn-lt"/>
            </a:endParaRPr>
          </a:p>
          <a:p>
            <a:pPr marL="171450" lvl="0" indent="-171450">
              <a:buFont typeface="Arial" panose="020B0604020202020204" pitchFamily="34" charset="0"/>
              <a:buChar char="•"/>
            </a:pPr>
            <a:r>
              <a:rPr lang="en-US" dirty="0">
                <a:latin typeface="+mn-lt"/>
              </a:rPr>
              <a:t>People often</a:t>
            </a:r>
            <a:r>
              <a:rPr lang="en-US" baseline="0" dirty="0">
                <a:latin typeface="+mn-lt"/>
              </a:rPr>
              <a:t> think that if something happens to them (an event), they have an automatic physical or emotional reaction. </a:t>
            </a:r>
          </a:p>
          <a:p>
            <a:pPr marL="171450" lvl="0" indent="-171450">
              <a:buFont typeface="Arial" panose="020B0604020202020204" pitchFamily="34" charset="0"/>
              <a:buChar char="•"/>
            </a:pPr>
            <a:r>
              <a:rPr lang="en-US" baseline="0" dirty="0">
                <a:latin typeface="+mn-lt"/>
              </a:rPr>
              <a:t>An emotional reaction is how you feel about the event and a physical reaction is how you act (or a physiological reaction).  For example, if someone bumps your hand when you are holding a drink, you may have an immediate reaction emotional reaction of annoyance or anger, and a physical reaction of glaring at the person or shoving the person. </a:t>
            </a:r>
          </a:p>
          <a:p>
            <a:pPr marL="171450" lvl="0" indent="-171450">
              <a:buFont typeface="Arial" panose="020B0604020202020204" pitchFamily="34" charset="0"/>
              <a:buChar char="•"/>
            </a:pPr>
            <a:endParaRPr lang="en-US" baseline="0" dirty="0">
              <a:latin typeface="+mn-lt"/>
            </a:endParaRPr>
          </a:p>
          <a:p>
            <a:pPr marL="171450" lvl="0" indent="-171450">
              <a:buFont typeface="Arial" panose="020B0604020202020204" pitchFamily="34" charset="0"/>
              <a:buChar char="•"/>
            </a:pPr>
            <a:r>
              <a:rPr lang="en-US" baseline="0" dirty="0">
                <a:latin typeface="+mn-lt"/>
              </a:rPr>
              <a:t>Quick &amp; Simple Activity for Participants:</a:t>
            </a:r>
          </a:p>
          <a:p>
            <a:pPr marL="171450" lvl="0" indent="-171450">
              <a:buFont typeface="Arial" panose="020B0604020202020204" pitchFamily="34" charset="0"/>
              <a:buChar char="•"/>
            </a:pPr>
            <a:endParaRPr lang="en-US" baseline="0" dirty="0">
              <a:latin typeface="+mn-lt"/>
            </a:endParaRPr>
          </a:p>
          <a:p>
            <a:pPr marL="171450" lvl="0" indent="-171450">
              <a:buFont typeface="Arial" panose="020B0604020202020204" pitchFamily="34" charset="0"/>
              <a:buChar char="•"/>
            </a:pPr>
            <a:r>
              <a:rPr lang="en-US" baseline="0" dirty="0">
                <a:latin typeface="+mn-lt"/>
              </a:rPr>
              <a:t>Option 1: If you have an emotional reaction to a driver cutting you off on the interstate please stand up? Those sitting down do you have a physical reaction?</a:t>
            </a:r>
          </a:p>
          <a:p>
            <a:pPr marL="171450" lvl="0" indent="-171450">
              <a:buFont typeface="Arial" panose="020B0604020202020204" pitchFamily="34" charset="0"/>
              <a:buChar char="•"/>
            </a:pPr>
            <a:endParaRPr lang="en-US" baseline="0" dirty="0">
              <a:latin typeface="+mn-lt"/>
            </a:endParaRPr>
          </a:p>
          <a:p>
            <a:pPr marL="171450" lvl="0" indent="-171450">
              <a:buFont typeface="Arial" panose="020B0604020202020204" pitchFamily="34" charset="0"/>
              <a:buChar char="•"/>
            </a:pPr>
            <a:r>
              <a:rPr lang="en-US" baseline="0" dirty="0">
                <a:latin typeface="+mn-lt"/>
              </a:rPr>
              <a:t>Option 2: If you have a physical reaction to a notice that their will be mandatory meeting before you can go home for the day – please stand up? Those sitting down do you have a emotional reaction? </a:t>
            </a:r>
          </a:p>
          <a:p>
            <a:pPr marL="171450" lvl="0" indent="-171450">
              <a:buFont typeface="Arial" panose="020B0604020202020204" pitchFamily="34" charset="0"/>
              <a:buChar char="•"/>
            </a:pPr>
            <a:endParaRPr lang="en-US" baseline="0" dirty="0">
              <a:latin typeface="+mn-lt"/>
            </a:endParaRPr>
          </a:p>
          <a:p>
            <a:pPr marL="171450" lvl="0" indent="-171450">
              <a:buFont typeface="Arial" panose="020B0604020202020204" pitchFamily="34" charset="0"/>
              <a:buChar char="•"/>
            </a:pPr>
            <a:r>
              <a:rPr lang="en-US" baseline="0" dirty="0">
                <a:latin typeface="+mn-lt"/>
              </a:rPr>
              <a:t>Option 3: If you have both an emotional and physical reaction to your significant other/boss/kid’s teachers saying we need to talk – please stand up?  Those sitting down – why no reaction?</a:t>
            </a:r>
          </a:p>
          <a:p>
            <a:pPr marL="171450" lvl="0" indent="-171450">
              <a:buFont typeface="Arial" panose="020B0604020202020204" pitchFamily="34" charset="0"/>
              <a:buChar char="•"/>
            </a:pPr>
            <a:endParaRPr lang="en-US" dirty="0"/>
          </a:p>
          <a:p>
            <a:r>
              <a:rPr lang="en-US" dirty="0"/>
              <a:t> </a:t>
            </a:r>
          </a:p>
          <a:p>
            <a:pPr lvl="0"/>
            <a:endParaRPr lang="en-US" dirty="0"/>
          </a:p>
          <a:p>
            <a:pPr lvl="0"/>
            <a:endParaRPr lang="en-US" dirty="0"/>
          </a:p>
          <a:p>
            <a:pPr lvl="0"/>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26</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141120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01023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Instructions to Participants:</a:t>
            </a:r>
          </a:p>
          <a:p>
            <a:pPr marL="171450" lvl="0" indent="-171450">
              <a:buFont typeface="Arial" panose="020B0604020202020204" pitchFamily="34" charset="0"/>
              <a:buChar char="•"/>
            </a:pPr>
            <a:endParaRPr lang="en-US" dirty="0">
              <a:latin typeface="+mn-lt"/>
            </a:endParaRPr>
          </a:p>
          <a:p>
            <a:pPr marL="171450" lvl="0" indent="-171450">
              <a:buFont typeface="Arial" panose="020B0604020202020204" pitchFamily="34" charset="0"/>
              <a:buChar char="•"/>
            </a:pPr>
            <a:r>
              <a:rPr lang="en-US" dirty="0">
                <a:latin typeface="+mn-lt"/>
              </a:rPr>
              <a:t>In reality, there is a critical period where we interpret the event—meaning how we think about that event. Let’s walk through this process.</a:t>
            </a:r>
            <a:endParaRPr lang="en-US" dirty="0">
              <a:latin typeface="+mn-lt"/>
              <a:sym typeface="Wingdings"/>
            </a:endParaRPr>
          </a:p>
          <a:p>
            <a:pPr marL="628241" lvl="1" indent="-171450">
              <a:buFont typeface="Arial" panose="020B0604020202020204" pitchFamily="34" charset="0"/>
              <a:buChar char="•"/>
            </a:pPr>
            <a:r>
              <a:rPr lang="en-US" dirty="0">
                <a:latin typeface="+mn-lt"/>
                <a:sym typeface="Wingdings"/>
              </a:rPr>
              <a:t>First, something happens to you: An event or a trigger.  </a:t>
            </a:r>
            <a:r>
              <a:rPr lang="en-US" dirty="0"/>
              <a:t>An event</a:t>
            </a:r>
            <a:r>
              <a:rPr lang="en-US" baseline="0" dirty="0"/>
              <a:t> </a:t>
            </a:r>
            <a:r>
              <a:rPr lang="en-US" dirty="0"/>
              <a:t>is anything that you may react to.  </a:t>
            </a:r>
          </a:p>
          <a:p>
            <a:pPr marL="628241" lvl="1" indent="-171450">
              <a:buFont typeface="Arial" panose="020B0604020202020204" pitchFamily="34" charset="0"/>
              <a:buChar char="•"/>
            </a:pPr>
            <a:r>
              <a:rPr lang="en-US" b="1" dirty="0"/>
              <a:t>What you think about the event </a:t>
            </a:r>
            <a:r>
              <a:rPr lang="en-US" dirty="0"/>
              <a:t>drives our emotional and physical reactions (what we feel and what we do). Not the event itself.</a:t>
            </a:r>
          </a:p>
          <a:p>
            <a:pPr marL="628241" lvl="1" indent="-171450">
              <a:buFont typeface="Arial" panose="020B0604020202020204" pitchFamily="34" charset="0"/>
              <a:buChar char="•"/>
            </a:pPr>
            <a:r>
              <a:rPr lang="en-US" dirty="0"/>
              <a:t>An event isn’t positive or negative—it is </a:t>
            </a:r>
            <a:r>
              <a:rPr lang="en-US" b="1" dirty="0"/>
              <a:t>how you think </a:t>
            </a:r>
            <a:r>
              <a:rPr lang="en-US" dirty="0"/>
              <a:t>about the event that makes it positive or negative. For example, some events may be positive to one person (like having</a:t>
            </a:r>
            <a:r>
              <a:rPr lang="en-US" baseline="0" dirty="0"/>
              <a:t> a baby) or negative for another person.</a:t>
            </a:r>
            <a:endParaRPr lang="en-US" b="1" dirty="0"/>
          </a:p>
          <a:p>
            <a:pPr marL="628241" lvl="1" indent="-171450">
              <a:buFont typeface="Arial" panose="020B0604020202020204" pitchFamily="34" charset="0"/>
              <a:buChar char="•"/>
            </a:pPr>
            <a:r>
              <a:rPr lang="en-US" b="0" dirty="0"/>
              <a:t>Bottom line is that we don’t automatically react.  Instead, we react based on </a:t>
            </a:r>
            <a:r>
              <a:rPr lang="en-US" b="0" i="1" dirty="0"/>
              <a:t>how we think about the event</a:t>
            </a:r>
            <a:r>
              <a:rPr lang="en-US" b="0" dirty="0"/>
              <a:t>.  So, we can choose what thoughts we react to.  </a:t>
            </a:r>
            <a:endParaRPr lang="en-US" dirty="0"/>
          </a:p>
          <a:p>
            <a:pPr marL="171450" indent="-171450">
              <a:buFont typeface="Arial" panose="020B0604020202020204" pitchFamily="34" charset="0"/>
              <a:buChar char="•"/>
            </a:pPr>
            <a:r>
              <a:rPr lang="en-US" dirty="0"/>
              <a:t>Because we don’t usually think about our reactions, let’s spend some time thinking about physical reactions and behaviors.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Provide your</a:t>
            </a:r>
            <a:r>
              <a:rPr lang="en-US" baseline="0" dirty="0"/>
              <a:t> own example of an event to explain the reality.</a:t>
            </a:r>
            <a:endParaRPr lang="en-US" dirty="0"/>
          </a:p>
          <a:p>
            <a:endParaRPr lang="en-US" dirty="0">
              <a:latin typeface="icomoonjill" pitchFamily="2" charset="2"/>
            </a:endParaRPr>
          </a:p>
          <a:p>
            <a:endParaRPr lang="en-US" dirty="0"/>
          </a:p>
          <a:p>
            <a:endParaRPr lang="en-US" i="1" dirty="0">
              <a:solidFill>
                <a:srgbClr val="C00000"/>
              </a:solidFill>
            </a:endParaRPr>
          </a:p>
          <a:p>
            <a:r>
              <a:rPr lang="en-US" dirty="0"/>
              <a:t> </a:t>
            </a:r>
          </a:p>
          <a:p>
            <a:pPr lvl="0"/>
            <a:endParaRPr lang="en-US" dirty="0"/>
          </a:p>
          <a:p>
            <a:pPr lvl="0"/>
            <a:endParaRPr lang="en-US" dirty="0"/>
          </a:p>
          <a:p>
            <a:pPr lvl="0"/>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27</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2963750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28</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391791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mn-lt"/>
                <a:ea typeface="+mn-ea"/>
                <a:cs typeface="+mn-cs"/>
              </a:rPr>
              <a:t>Balance Your Thinking: (</a:t>
            </a:r>
            <a:r>
              <a:rPr lang="en-US" sz="1100" b="1" kern="1200" baseline="0" dirty="0">
                <a:solidFill>
                  <a:schemeClr val="tx1"/>
                </a:solidFill>
                <a:effectLst/>
                <a:latin typeface="+mn-lt"/>
                <a:ea typeface="+mn-ea"/>
                <a:cs typeface="+mn-cs"/>
              </a:rPr>
              <a:t> 9-10 Minutes)</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100" kern="1200" dirty="0">
                <a:solidFill>
                  <a:schemeClr val="tx1"/>
                </a:solidFill>
                <a:effectLst/>
                <a:latin typeface="+mn-lt"/>
                <a:ea typeface="+mn-ea"/>
                <a:cs typeface="+mn-cs"/>
              </a:rPr>
              <a:t>Background and Overview of Cognitive Traps (1-2</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minutes)</a:t>
            </a:r>
          </a:p>
          <a:p>
            <a:pPr marL="228600" lvl="0" indent="-228600">
              <a:buFont typeface="+mj-lt"/>
              <a:buAutoNum type="arabicParenR"/>
            </a:pPr>
            <a:r>
              <a:rPr lang="en-US" sz="1100" kern="1200" dirty="0">
                <a:solidFill>
                  <a:schemeClr val="tx1"/>
                </a:solidFill>
                <a:effectLst/>
                <a:latin typeface="+mn-lt"/>
                <a:ea typeface="+mn-ea"/>
                <a:cs typeface="+mn-cs"/>
              </a:rPr>
              <a:t>Discussion of Cognitive Traps (4-5 minutes)</a:t>
            </a:r>
          </a:p>
          <a:p>
            <a:pPr marL="228600" lvl="0" indent="-228600">
              <a:buFont typeface="+mj-lt"/>
              <a:buAutoNum type="arabicParenR"/>
            </a:pPr>
            <a:r>
              <a:rPr lang="en-US" sz="1100" kern="1200" dirty="0">
                <a:solidFill>
                  <a:schemeClr val="tx1"/>
                </a:solidFill>
                <a:effectLst/>
                <a:latin typeface="+mn-lt"/>
                <a:ea typeface="+mn-ea"/>
                <a:cs typeface="+mn-cs"/>
              </a:rPr>
              <a:t>Balance Your Thinking Strategies (2-3 minutes)</a:t>
            </a:r>
          </a:p>
          <a:p>
            <a:pPr marL="228600" lvl="0" indent="-228600">
              <a:buFont typeface="+mj-lt"/>
              <a:buAutoNum type="arabicParenR"/>
            </a:pPr>
            <a:r>
              <a:rPr lang="en-US" sz="1100" kern="1200" dirty="0">
                <a:solidFill>
                  <a:schemeClr val="tx1"/>
                </a:solidFill>
                <a:effectLst/>
                <a:latin typeface="+mn-lt"/>
                <a:ea typeface="+mn-ea"/>
                <a:cs typeface="+mn-cs"/>
              </a:rPr>
              <a:t>Review, Questions and Wrap-up: (1-2 minutes)</a:t>
            </a:r>
          </a:p>
          <a:p>
            <a:endParaRPr lang="en-US" dirty="0"/>
          </a:p>
        </p:txBody>
      </p:sp>
      <p:sp>
        <p:nvSpPr>
          <p:cNvPr id="4" name="Slide Number Placeholder 3"/>
          <p:cNvSpPr>
            <a:spLocks noGrp="1"/>
          </p:cNvSpPr>
          <p:nvPr>
            <p:ph type="sldNum" sz="quarter" idx="5"/>
          </p:nvPr>
        </p:nvSpPr>
        <p:spPr/>
        <p:txBody>
          <a:bodyPr/>
          <a:lstStyle/>
          <a:p>
            <a:fld id="{6F976D8F-8AEB-0B42-A4B2-EC30708873A7}" type="slidenum">
              <a:rPr lang="en-US" smtClean="0"/>
              <a:t>29</a:t>
            </a:fld>
            <a:endParaRPr lang="en-US" dirty="0"/>
          </a:p>
        </p:txBody>
      </p:sp>
    </p:spTree>
    <p:extLst>
      <p:ext uri="{BB962C8B-B14F-4D97-AF65-F5344CB8AC3E}">
        <p14:creationId xmlns:p14="http://schemas.microsoft.com/office/powerpoint/2010/main" val="125876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Note to Trainer: </a:t>
            </a:r>
          </a:p>
          <a:p>
            <a:pPr marL="171450" indent="-171450">
              <a:buFont typeface="Arial" panose="020B0604020202020204" pitchFamily="34" charset="0"/>
              <a:buChar char="•"/>
            </a:pPr>
            <a:r>
              <a:rPr lang="en-US" dirty="0"/>
              <a:t>Be sure to also cover what resilience is not-–it is a larger construct than just bouncing back from adversity, or being happy.  It also isn’t a personality trait—meaning, you are either resilient or you are not.  People can be more or less resilient depending on the situation they are in.</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Instructions to Participants:</a:t>
            </a:r>
            <a:endParaRPr lang="en-US" dirty="0"/>
          </a:p>
          <a:p>
            <a:pPr marL="171450" indent="-171450">
              <a:buFont typeface="Arial" panose="020B0604020202020204" pitchFamily="34" charset="0"/>
              <a:buChar char="•"/>
            </a:pPr>
            <a:r>
              <a:rPr lang="en-US" dirty="0"/>
              <a:t>Resilience is the ability to adapt and recover after adversity or stress.  It is also the ability to maintain performance when facing change.</a:t>
            </a:r>
          </a:p>
          <a:p>
            <a:pPr marL="171450" indent="-171450">
              <a:buFont typeface="Arial" panose="020B0604020202020204" pitchFamily="34" charset="0"/>
              <a:buChar char="•"/>
            </a:pPr>
            <a:r>
              <a:rPr lang="en-US" dirty="0"/>
              <a:t>Resilience is recovering from both major and minor stressors.  Research suggests that it is the day-to-day stressors that can actually compromise our performance even more so than major stressful events.</a:t>
            </a:r>
          </a:p>
          <a:p>
            <a:pPr marL="171450" indent="-171450">
              <a:buFont typeface="Arial" panose="020B0604020202020204" pitchFamily="34" charset="0"/>
              <a:buChar char="•"/>
            </a:pPr>
            <a:r>
              <a:rPr lang="en-US" dirty="0"/>
              <a:t>Resilience is also larger than just dealing with stress.  Resilient people also have a strong sense of wellbeing and purpose.  They feel connected to a personal mission or sense of purpose.</a:t>
            </a:r>
          </a:p>
          <a:p>
            <a:pPr marL="171450" indent="-171450">
              <a:buFont typeface="Arial" panose="020B0604020202020204" pitchFamily="34" charset="0"/>
              <a:buChar char="•"/>
            </a:pPr>
            <a:r>
              <a:rPr lang="en-US" dirty="0"/>
              <a:t>Resilient people also have resources that help them when needed—whether those are friends or family members who can provide support, or the ability to draw on their strengths when needed.</a:t>
            </a:r>
          </a:p>
          <a:p>
            <a:endParaRPr lang="en-US" dirty="0"/>
          </a:p>
          <a:p>
            <a:pPr marL="171450" indent="-171450">
              <a:buFont typeface="Arial" panose="020B0604020202020204" pitchFamily="34" charset="0"/>
              <a:buChar char="•"/>
            </a:pPr>
            <a:r>
              <a:rPr lang="en-US" dirty="0"/>
              <a:t>Resilience is not:</a:t>
            </a:r>
          </a:p>
          <a:p>
            <a:pPr marL="628241" lvl="1" indent="-171450">
              <a:buFont typeface="Arial" panose="020B0604020202020204" pitchFamily="34" charset="0"/>
              <a:buChar char="•"/>
            </a:pPr>
            <a:r>
              <a:rPr lang="en-US" b="1" dirty="0"/>
              <a:t>Only</a:t>
            </a:r>
            <a:r>
              <a:rPr lang="en-US" dirty="0"/>
              <a:t> focused on trauma or adversity (e.g., “bouncing back” in the face of trauma)</a:t>
            </a:r>
          </a:p>
          <a:p>
            <a:pPr marL="628241" lvl="1" indent="-171450">
              <a:buFont typeface="Arial" panose="020B0604020202020204" pitchFamily="34" charset="0"/>
              <a:buChar char="•"/>
            </a:pPr>
            <a:r>
              <a:rPr lang="en-US" dirty="0"/>
              <a:t>Being happy</a:t>
            </a:r>
          </a:p>
          <a:p>
            <a:pPr marL="628241" lvl="1" indent="-171450">
              <a:buFont typeface="Arial" panose="020B0604020202020204" pitchFamily="34" charset="0"/>
              <a:buChar char="•"/>
            </a:pPr>
            <a:r>
              <a:rPr lang="en-US" dirty="0"/>
              <a:t>Something either you have or you don’t.  You can be professional resilient but feel less resilient in your personal relationships.  Or, you can go through some times in your life where you feel less resilient than other periods.</a:t>
            </a:r>
          </a:p>
          <a:p>
            <a:pPr marL="628241" lvl="1" indent="-171450">
              <a:buFont typeface="Arial" panose="020B0604020202020204" pitchFamily="34" charset="0"/>
              <a:buChar char="•"/>
            </a:pPr>
            <a:r>
              <a:rPr lang="en-US" dirty="0"/>
              <a:t>It is also not just a social activity.</a:t>
            </a:r>
          </a:p>
          <a:p>
            <a:endParaRPr lang="en-US" dirty="0"/>
          </a:p>
        </p:txBody>
      </p:sp>
      <p:sp>
        <p:nvSpPr>
          <p:cNvPr id="4" name="Slide Number Placeholder 3"/>
          <p:cNvSpPr>
            <a:spLocks noGrp="1"/>
          </p:cNvSpPr>
          <p:nvPr>
            <p:ph type="sldNum" sz="quarter" idx="10"/>
          </p:nvPr>
        </p:nvSpPr>
        <p:spPr/>
        <p:txBody>
          <a:bodyPr/>
          <a:lstStyle/>
          <a:p>
            <a:r>
              <a:rPr lang="en-US" dirty="0"/>
              <a:t> </a:t>
            </a:r>
            <a:fld id="{EB05526C-738D-AB45-8E3C-942B59565119}" type="slidenum">
              <a:rPr lang="en-US" smtClean="0"/>
              <a:pPr/>
              <a:t>3</a:t>
            </a:fld>
            <a:endParaRPr lang="en-US" dirty="0"/>
          </a:p>
        </p:txBody>
      </p:sp>
    </p:spTree>
    <p:extLst>
      <p:ext uri="{BB962C8B-B14F-4D97-AF65-F5344CB8AC3E}">
        <p14:creationId xmlns:p14="http://schemas.microsoft.com/office/powerpoint/2010/main" val="3538868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Instructions to Participants: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Balance Your Thinking is a skill that builds on ReFrame</a:t>
            </a:r>
            <a:r>
              <a:rPr lang="en-US" dirty="0">
                <a:sym typeface="Wingdings"/>
              </a:rPr>
              <a:t>.  Sometimes it might be enough for us to examine the connections between our thoughts and reactions, but other times we may need to ask more questions to ensure our thoughts are accurate.</a:t>
            </a:r>
          </a:p>
          <a:p>
            <a:pPr marL="171450" indent="-171450">
              <a:buFont typeface="Arial" panose="020B0604020202020204" pitchFamily="34" charset="0"/>
              <a:buChar char="•"/>
            </a:pPr>
            <a:endParaRPr lang="en-US" dirty="0">
              <a:sym typeface="Wingdings"/>
            </a:endParaRPr>
          </a:p>
          <a:p>
            <a:pPr marL="171450" indent="-171450">
              <a:buFont typeface="Arial" panose="020B0604020202020204" pitchFamily="34" charset="0"/>
              <a:buChar char="•"/>
            </a:pPr>
            <a:r>
              <a:rPr lang="en-US" dirty="0">
                <a:sym typeface="Wingdings"/>
              </a:rPr>
              <a:t>Balance Your Thinking is a skill to ensure you perceive situations accurately, and help you react productively.  </a:t>
            </a:r>
          </a:p>
          <a:p>
            <a:pPr marL="171450" indent="-171450">
              <a:buFont typeface="Arial" panose="020B0604020202020204" pitchFamily="34" charset="0"/>
              <a:buChar char="•"/>
            </a:pPr>
            <a:endParaRPr lang="en-US" dirty="0">
              <a:sym typeface="Wingdings"/>
            </a:endParaRPr>
          </a:p>
          <a:p>
            <a:pPr marL="171450" marR="0" lvl="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skill also helps you respond in ways that align with your values and support your goals</a:t>
            </a:r>
          </a:p>
          <a:p>
            <a:pPr marL="171450" marR="0" lvl="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ym typeface="Wingdings"/>
            </a:endParaRPr>
          </a:p>
          <a:p>
            <a:pPr marL="171450" indent="-171450">
              <a:buFont typeface="Arial" panose="020B0604020202020204" pitchFamily="34" charset="0"/>
              <a:buChar char="•"/>
            </a:pPr>
            <a:r>
              <a:rPr lang="en-US" dirty="0">
                <a:sym typeface="Wingdings"/>
              </a:rPr>
              <a:t>Think of this skill as a way to look at a situation like a person on the outside looking in, seeing everything and evaluating based on evidence and facts, not a gut feeling or reactions.</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30</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3407533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Instructions to Participants: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beliefs and thoughts can interfere with our ability to accurately assess a situation.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Sometimes</a:t>
            </a:r>
            <a:r>
              <a:rPr lang="en-US" baseline="0" dirty="0"/>
              <a:t> </a:t>
            </a:r>
            <a:r>
              <a:rPr lang="en-US" dirty="0"/>
              <a:t>we don’t fully consider all the evidence and we make inaccurate judgments about an event. We can focus on the wrong information, miss something valuable, or make assumptions.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goal of Balance Your Thinking is to help you avoid these cognitive traps so that you can perceive situations accurately.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We’ll talk about a few cognitive traps that many people can relate to, but generally, these are just examples.  The main goal of this skill is to make sure you can get out of the trap.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31</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1180260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p>
          <a:p>
            <a:endParaRPr lang="en-US" dirty="0">
              <a:latin typeface="icomoonjill" pitchFamily="2" charset="2"/>
            </a:endParaRPr>
          </a:p>
          <a:p>
            <a:pPr marL="171450" indent="-171450">
              <a:buFont typeface="Arial" panose="020B0604020202020204" pitchFamily="34" charset="0"/>
              <a:buChar char="•"/>
            </a:pPr>
            <a:r>
              <a:rPr lang="en-US" dirty="0">
                <a:latin typeface="+mn-lt"/>
              </a:rPr>
              <a:t>There are many different cognitive traps,</a:t>
            </a:r>
            <a:r>
              <a:rPr lang="en-US" baseline="0" dirty="0">
                <a:latin typeface="+mn-lt"/>
              </a:rPr>
              <a:t> but generally they are all a form of reacting when you don’t have all the information you need, or you aren’t fully considering everything.  </a:t>
            </a:r>
            <a:r>
              <a:rPr lang="en-US" dirty="0">
                <a:latin typeface="+mn-lt"/>
              </a:rPr>
              <a:t>We will discuss each of these cognitive traps</a:t>
            </a:r>
            <a:r>
              <a:rPr lang="en-US" baseline="0" dirty="0">
                <a:latin typeface="+mn-lt"/>
              </a:rPr>
              <a:t> in greater detail, but this isn’t an exhaustive list, and they aren’t mutually exclusive.  You can also be stuck in multiple traps at the same time. </a:t>
            </a:r>
          </a:p>
          <a:p>
            <a:pPr marL="171450" indent="-171450">
              <a:buFont typeface="Arial" panose="020B0604020202020204" pitchFamily="34" charset="0"/>
              <a:buChar char="•"/>
            </a:pPr>
            <a:endParaRPr lang="en-US" baseline="0" dirty="0">
              <a:latin typeface="+mn-lt"/>
            </a:endParaRP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32</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966124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p>
          <a:p>
            <a:pPr marL="171450" indent="-171450">
              <a:buFont typeface="Arial" panose="020B0604020202020204" pitchFamily="34" charset="0"/>
              <a:buChar char="•"/>
            </a:pPr>
            <a:endParaRPr lang="en-US" baseline="0" dirty="0">
              <a:latin typeface="+mn-lt"/>
            </a:endParaRPr>
          </a:p>
          <a:p>
            <a:pPr marL="171450" marR="0" lvl="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mn-lt"/>
              </a:rPr>
              <a:t>One of the most common cognitive traps is all-or-nothing.  </a:t>
            </a:r>
            <a:r>
              <a:rPr lang="en-US" dirty="0"/>
              <a:t>All-or-nothing thoughts are characterized by absolute terms like always, never, and forever.  It can also be thinking of something as only good or bad, perfect or terrible.  Getting stuck in this cognitive trap can contribute to a sense of</a:t>
            </a:r>
            <a:r>
              <a:rPr lang="en-US" baseline="0" dirty="0"/>
              <a:t> hopelessness. </a:t>
            </a:r>
            <a:r>
              <a:rPr lang="en-US" baseline="0" dirty="0">
                <a:latin typeface="+mn-lt"/>
              </a:rPr>
              <a:t>For example, ‘you ALWAYS leave the lights on” or ‘you NEVER remember your keys.’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Absolute</a:t>
            </a:r>
            <a:r>
              <a:rPr lang="en-US" baseline="0" dirty="0"/>
              <a:t> thinking for example when we won’t try something because we think/know we won’t be perfect at it.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Few things are ever absolute, and there are generally grey areas.  When we are stuck in this trap, we forget those grey</a:t>
            </a:r>
            <a:r>
              <a:rPr lang="en-US" baseline="0" dirty="0"/>
              <a:t> areas.</a:t>
            </a:r>
            <a:endParaRPr lang="en-US" dirty="0"/>
          </a:p>
          <a:p>
            <a:pPr marL="171450" indent="-171450">
              <a:buFont typeface="Arial" panose="020B0604020202020204" pitchFamily="34" charset="0"/>
              <a:buChar char="•"/>
            </a:pPr>
            <a:endParaRPr lang="en-US" baseline="0" dirty="0">
              <a:latin typeface="+mn-lt"/>
            </a:endParaRPr>
          </a:p>
          <a:p>
            <a:pPr marL="171450" indent="-171450">
              <a:buFont typeface="Arial" panose="020B0604020202020204" pitchFamily="34" charset="0"/>
              <a:buChar char="•"/>
            </a:pPr>
            <a:endParaRPr lang="en-US" baseline="0" dirty="0">
              <a:latin typeface="+mn-lt"/>
            </a:endParaRPr>
          </a:p>
          <a:p>
            <a:pPr marL="171450" indent="-171450">
              <a:buFont typeface="Arial" panose="020B0604020202020204" pitchFamily="34" charset="0"/>
              <a:buChar char="•"/>
            </a:pPr>
            <a:endParaRPr lang="en-US" baseline="0" dirty="0">
              <a:latin typeface="+mn-lt"/>
            </a:endParaRP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33</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2839753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p>
          <a:p>
            <a:pPr marL="171450" indent="-171450">
              <a:buFont typeface="Arial" panose="020B0604020202020204" pitchFamily="34" charset="0"/>
              <a:buChar char="•"/>
            </a:pPr>
            <a:endParaRPr lang="en-US" baseline="0" dirty="0">
              <a:latin typeface="+mn-lt"/>
            </a:endParaRPr>
          </a:p>
          <a:p>
            <a:pPr marL="171450" marR="0" lvl="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mn-lt"/>
              </a:rPr>
              <a:t>Confirmation bias is when we only find information that supports our existing opinion. </a:t>
            </a:r>
            <a:r>
              <a:rPr lang="en-US" dirty="0"/>
              <a:t>We are attracted to </a:t>
            </a:r>
            <a:r>
              <a:rPr lang="en-US" sz="1000" kern="1200" dirty="0">
                <a:solidFill>
                  <a:schemeClr val="tx1"/>
                </a:solidFill>
                <a:latin typeface="+mn-lt"/>
                <a:ea typeface="+mn-ea"/>
                <a:cs typeface="+mn-cs"/>
              </a:rPr>
              <a:t>information</a:t>
            </a:r>
            <a:r>
              <a:rPr lang="en-US" sz="1000" kern="1200" baseline="0" dirty="0">
                <a:solidFill>
                  <a:schemeClr val="tx1"/>
                </a:solidFill>
                <a:latin typeface="+mn-lt"/>
                <a:ea typeface="+mn-ea"/>
                <a:cs typeface="+mn-cs"/>
              </a:rPr>
              <a:t> that confirms what we already believe. </a:t>
            </a:r>
            <a:r>
              <a:rPr lang="en-US" dirty="0"/>
              <a:t>We search for or interpret information in a way that confirms our existing beliefs and thoughts.  For example, if you believe that a co-worker is difficult to work with, you may only see him or her doing things that confirm that opinion—like being late or making a mistake.  If you have a confirmation bias, you miss the positive things that co-worker may do, such as stay late to work on something, or help someone else.</a:t>
            </a:r>
          </a:p>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34</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950692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p>
          <a:p>
            <a:pPr marL="171450" indent="-171450">
              <a:buFont typeface="Arial" panose="020B0604020202020204" pitchFamily="34" charset="0"/>
              <a:buChar char="•"/>
            </a:pPr>
            <a:endParaRPr lang="en-US" baseline="0" dirty="0">
              <a:latin typeface="+mn-lt"/>
            </a:endParaRPr>
          </a:p>
          <a:p>
            <a:pPr marL="171450" indent="-171450">
              <a:buFont typeface="Arial" panose="020B0604020202020204" pitchFamily="34" charset="0"/>
              <a:buChar char="•"/>
            </a:pPr>
            <a:r>
              <a:rPr lang="en-US" dirty="0"/>
              <a:t>Blaming others is when we focus only on other people as the source of your feelings or the cause of events.   For example, </a:t>
            </a:r>
            <a:r>
              <a:rPr lang="en-US" baseline="0" dirty="0">
                <a:latin typeface="+mn-lt"/>
              </a:rPr>
              <a:t>“I couldn’t get to sleep early because my roommate kept me up watching movies.”</a:t>
            </a:r>
          </a:p>
          <a:p>
            <a:pPr marL="171450" indent="-171450">
              <a:buFont typeface="Arial" panose="020B0604020202020204" pitchFamily="34" charset="0"/>
              <a:buChar char="•"/>
            </a:pPr>
            <a:endParaRPr lang="en-US" baseline="0" dirty="0">
              <a:latin typeface="+mn-lt"/>
            </a:endParaRPr>
          </a:p>
          <a:p>
            <a:pPr marL="171450" indent="-171450">
              <a:buFont typeface="Arial" panose="020B0604020202020204" pitchFamily="34" charset="0"/>
              <a:buChar char="•"/>
            </a:pPr>
            <a:r>
              <a:rPr lang="en-US" dirty="0"/>
              <a:t>Blaming yourself is when we only think about</a:t>
            </a:r>
            <a:r>
              <a:rPr lang="en-US" baseline="0" dirty="0"/>
              <a:t> yourself in a situation</a:t>
            </a:r>
            <a:r>
              <a:rPr lang="en-US" dirty="0"/>
              <a:t>, and not seeing the contributions of others.  For example, your supervisor is very quiet, and you assume he or she is upset about your performance</a:t>
            </a:r>
            <a:r>
              <a:rPr lang="en-US" baseline="0" dirty="0"/>
              <a:t>.  Instead, it may be that he or she may be thinking of something unrelated.</a:t>
            </a:r>
          </a:p>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35</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554307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p>
          <a:p>
            <a:pPr marL="171450" indent="-171450">
              <a:buFont typeface="Arial" panose="020B0604020202020204" pitchFamily="34" charset="0"/>
              <a:buChar char="•"/>
            </a:pPr>
            <a:endParaRPr lang="en-US" baseline="0" dirty="0">
              <a:latin typeface="+mn-lt"/>
            </a:endParaRPr>
          </a:p>
          <a:p>
            <a:pPr marL="171450" indent="-171450">
              <a:buFont typeface="Arial" panose="020B0604020202020204" pitchFamily="34" charset="0"/>
              <a:buChar char="•"/>
            </a:pPr>
            <a:r>
              <a:rPr lang="en-US" dirty="0">
                <a:sym typeface="Webdings"/>
              </a:rPr>
              <a:t>“Mind reading” is something we’re all guilty of at some time or another. It can come in two different forms:</a:t>
            </a:r>
          </a:p>
          <a:p>
            <a:endParaRPr lang="en-US" dirty="0">
              <a:sym typeface="Webdings"/>
            </a:endParaRPr>
          </a:p>
          <a:p>
            <a:pPr marL="742541" lvl="1" indent="-285750">
              <a:buFont typeface="+mj-lt"/>
              <a:buAutoNum type="arabicPeriod"/>
            </a:pPr>
            <a:r>
              <a:rPr lang="en-US" dirty="0"/>
              <a:t>Assuming you know what the other person is thinking, or</a:t>
            </a:r>
          </a:p>
          <a:p>
            <a:pPr marL="742541" lvl="1" indent="-285750">
              <a:buFont typeface="+mj-lt"/>
              <a:buAutoNum type="arabicPeriod"/>
            </a:pPr>
            <a:r>
              <a:rPr lang="en-US" dirty="0"/>
              <a:t>Expecting another person to know what you are thinking.</a:t>
            </a:r>
          </a:p>
          <a:p>
            <a:pPr marL="171450" indent="-171450">
              <a:buFont typeface="Arial" panose="020B0604020202020204" pitchFamily="34" charset="0"/>
              <a:buChar char="•"/>
            </a:pPr>
            <a:endParaRPr lang="en-US" dirty="0">
              <a:latin typeface="+mn-lt"/>
            </a:endParaRPr>
          </a:p>
          <a:p>
            <a:pPr marL="171450" indent="-171450">
              <a:buFont typeface="Arial" panose="020B0604020202020204" pitchFamily="34" charset="0"/>
              <a:buChar char="•"/>
            </a:pPr>
            <a:r>
              <a:rPr lang="en-US" dirty="0">
                <a:latin typeface="+mn-lt"/>
              </a:rPr>
              <a:t>How many of you live with or have lived with a mind</a:t>
            </a:r>
            <a:r>
              <a:rPr lang="en-US" baseline="0" dirty="0">
                <a:latin typeface="+mn-lt"/>
              </a:rPr>
              <a:t> reader?</a:t>
            </a:r>
            <a:endParaRPr lang="en-US" dirty="0">
              <a:latin typeface="+mn-lt"/>
            </a:endParaRP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36</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1958053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sym typeface="Webdings"/>
            </a:endParaRPr>
          </a:p>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Instructions to Participants:</a:t>
            </a:r>
          </a:p>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lvl="0" indent="-171450">
              <a:buFont typeface="Arial" panose="020B0604020202020204" pitchFamily="34" charset="0"/>
              <a:buChar char="•"/>
            </a:pPr>
            <a:r>
              <a:rPr lang="en-US" dirty="0">
                <a:sym typeface="Webdings"/>
              </a:rPr>
              <a:t>One of the most common places this happens is in close relationships…</a:t>
            </a:r>
          </a:p>
          <a:p>
            <a:pPr marL="171450" lvl="0" indent="-171450">
              <a:buFont typeface="Arial" panose="020B0604020202020204" pitchFamily="34" charset="0"/>
              <a:buChar char="•"/>
            </a:pPr>
            <a:endParaRPr lang="en-US" dirty="0">
              <a:latin typeface="icomoonjill" pitchFamily="2" charset="2"/>
              <a:sym typeface="Webdings"/>
            </a:endParaRPr>
          </a:p>
          <a:p>
            <a:pPr marL="171450" lvl="0" indent="-171450">
              <a:buFont typeface="Arial" panose="020B0604020202020204" pitchFamily="34" charset="0"/>
              <a:buChar char="•"/>
            </a:pPr>
            <a:r>
              <a:rPr lang="en-US" dirty="0">
                <a:sym typeface="Webdings"/>
              </a:rPr>
              <a:t>After so much time together, you start to assume you know what your best friend or spouse is thinking, and may expect him/her to know what you’re thinking.</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37</a:t>
            </a:fld>
            <a:endParaRPr lang="en-US" dirty="0"/>
          </a:p>
        </p:txBody>
      </p:sp>
    </p:spTree>
    <p:extLst>
      <p:ext uri="{BB962C8B-B14F-4D97-AF65-F5344CB8AC3E}">
        <p14:creationId xmlns:p14="http://schemas.microsoft.com/office/powerpoint/2010/main" val="569546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r>
              <a:rPr lang="en-US" b="1" dirty="0"/>
              <a:t>Instructions to Participants:</a:t>
            </a:r>
          </a:p>
          <a:p>
            <a:endParaRPr lang="en-US" b="1" dirty="0"/>
          </a:p>
          <a:p>
            <a:pPr marL="171450" marR="0" lvl="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can we avoid these cognitive traps?  When you find yourself using unbalanced thinking, you can try three strategies to get out of 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Let’s start by examining the evidence. Do you know everything you need to know?  Is there any evidence to support what you think?  Is there any evidence to challenge what you think?  Am I missing information that would help me react more productively?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Note to Trainer:</a:t>
            </a:r>
          </a:p>
          <a:p>
            <a:pPr marL="171450" indent="-171450">
              <a:buFont typeface="Arial" panose="020B0604020202020204" pitchFamily="34" charset="0"/>
              <a:buChar char="•"/>
            </a:pPr>
            <a:r>
              <a:rPr lang="en-US" dirty="0"/>
              <a:t>Depending on timing, as you move through the strategies, you can ask participants to identify their own examples for each strategy.</a:t>
            </a:r>
          </a:p>
          <a:p>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38</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2022027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r>
              <a:rPr lang="en-US" b="1" dirty="0"/>
              <a:t>Instructions to Participants:</a:t>
            </a:r>
          </a:p>
          <a:p>
            <a:endParaRPr lang="en-US" b="1" dirty="0"/>
          </a:p>
          <a:p>
            <a:pPr marL="171450" indent="-171450">
              <a:buFont typeface="Arial" panose="020B0604020202020204" pitchFamily="34" charset="0"/>
              <a:buChar char="•"/>
            </a:pPr>
            <a:r>
              <a:rPr lang="en-US" dirty="0"/>
              <a:t>For the second strategy, Check for a double-standard: </a:t>
            </a:r>
          </a:p>
          <a:p>
            <a:endParaRPr lang="en-US" dirty="0"/>
          </a:p>
          <a:p>
            <a:pPr marL="628241" lvl="1" indent="-171450">
              <a:buFont typeface="Arial" panose="020B0604020202020204" pitchFamily="34" charset="0"/>
              <a:buChar char="•"/>
            </a:pPr>
            <a:r>
              <a:rPr lang="en-US" dirty="0"/>
              <a:t>Would I judge other people harshly if they did the same thing? </a:t>
            </a:r>
          </a:p>
          <a:p>
            <a:pPr marL="456791" lvl="1" indent="0">
              <a:buFont typeface="Arial" panose="020B0604020202020204" pitchFamily="34" charset="0"/>
              <a:buNone/>
            </a:pPr>
            <a:r>
              <a:rPr lang="en-US" dirty="0"/>
              <a:t> </a:t>
            </a:r>
          </a:p>
          <a:p>
            <a:pPr marL="628241" lvl="1" indent="-171450">
              <a:buFont typeface="Arial" panose="020B0604020202020204" pitchFamily="34" charset="0"/>
              <a:buChar char="•"/>
            </a:pPr>
            <a:r>
              <a:rPr lang="en-US" dirty="0"/>
              <a:t>Am I judging</a:t>
            </a:r>
            <a:r>
              <a:rPr lang="en-US" baseline="0" dirty="0"/>
              <a:t> myself more harshly than I would judge someone else? </a:t>
            </a:r>
          </a:p>
          <a:p>
            <a:pPr marL="628241" lvl="1" indent="-171450">
              <a:buFont typeface="Arial" panose="020B0604020202020204" pitchFamily="34" charset="0"/>
              <a:buChar char="•"/>
            </a:pPr>
            <a:endParaRPr lang="en-US" baseline="0" dirty="0"/>
          </a:p>
          <a:p>
            <a:pPr marL="171450" marR="0" lvl="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You missed a foul shot and blame yourself for losing the game.  If a team mate missed a foul shot, would you blame him/her for the entire loss? </a:t>
            </a:r>
          </a:p>
          <a:p>
            <a:endParaRPr lang="en-US" dirty="0"/>
          </a:p>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39</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280479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F9F91CC-7122-AD4D-928F-7B633393AB5A}"/>
              </a:ext>
            </a:extLst>
          </p:cNvPr>
          <p:cNvSpPr>
            <a:spLocks noGrp="1"/>
          </p:cNvSpPr>
          <p:nvPr>
            <p:ph type="body" idx="1"/>
          </p:nvPr>
        </p:nvSpPr>
        <p:spPr/>
        <p:txBody>
          <a:bodyPr/>
          <a:lstStyle/>
          <a:p>
            <a:pPr marL="0" indent="0">
              <a:buFont typeface="Arial" panose="020B0604020202020204" pitchFamily="34" charset="0"/>
              <a:buNone/>
            </a:pPr>
            <a:r>
              <a:rPr lang="en-US" b="1" dirty="0"/>
              <a:t>Facilitated Discussion:</a:t>
            </a:r>
          </a:p>
          <a:p>
            <a:pPr marL="0" indent="0">
              <a:buFont typeface="Arial" panose="020B0604020202020204" pitchFamily="34" charset="0"/>
              <a:buNone/>
            </a:pPr>
            <a:r>
              <a:rPr lang="en-US" dirty="0"/>
              <a:t>Ask participants: </a:t>
            </a:r>
          </a:p>
          <a:p>
            <a:pPr marL="171450" indent="-171450">
              <a:buFont typeface="Arial" panose="020B0604020202020204" pitchFamily="34" charset="0"/>
              <a:buChar char="•"/>
            </a:pPr>
            <a:r>
              <a:rPr lang="en-US" dirty="0"/>
              <a:t>Do you think you are very resilient?  </a:t>
            </a:r>
          </a:p>
          <a:p>
            <a:pPr marL="0" indent="0">
              <a:buFont typeface="Arial" panose="020B0604020202020204" pitchFamily="34" charset="0"/>
              <a:buNone/>
            </a:pPr>
            <a:endParaRPr lang="en-US" dirty="0"/>
          </a:p>
          <a:p>
            <a:endParaRPr lang="en-US" dirty="0"/>
          </a:p>
        </p:txBody>
      </p:sp>
      <p:sp>
        <p:nvSpPr>
          <p:cNvPr id="3" name="Slide Number Placeholder 3">
            <a:extLst>
              <a:ext uri="{FF2B5EF4-FFF2-40B4-BE49-F238E27FC236}">
                <a16:creationId xmlns:a16="http://schemas.microsoft.com/office/drawing/2014/main" id="{0A40DE39-EFCF-A341-AD29-25C9707C32DC}"/>
              </a:ext>
            </a:extLst>
          </p:cNvPr>
          <p:cNvSpPr txBox="1">
            <a:spLocks/>
          </p:cNvSpPr>
          <p:nvPr/>
        </p:nvSpPr>
        <p:spPr>
          <a:xfrm>
            <a:off x="4143587" y="9119474"/>
            <a:ext cx="3169920" cy="480060"/>
          </a:xfrm>
          <a:prstGeom prst="rect">
            <a:avLst/>
          </a:prstGeom>
        </p:spPr>
        <p:txBody>
          <a:bodyPr vert="horz" lIns="96661" tIns="48331" rIns="96661" bIns="48331" rtlCol="0" anchor="b"/>
          <a:lstStyle>
            <a:defPPr>
              <a:defRPr lang="en-US"/>
            </a:defPPr>
            <a:lvl1pPr marL="0" algn="r" defTabSz="456791" rtl="0" eaLnBrk="1" latinLnBrk="0" hangingPunct="1">
              <a:defRPr sz="13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4</a:t>
            </a:fld>
            <a:endParaRPr lang="en-US" dirty="0"/>
          </a:p>
        </p:txBody>
      </p:sp>
      <p:pic>
        <p:nvPicPr>
          <p:cNvPr id="4" name="Picture 3">
            <a:extLst>
              <a:ext uri="{FF2B5EF4-FFF2-40B4-BE49-F238E27FC236}">
                <a16:creationId xmlns:a16="http://schemas.microsoft.com/office/drawing/2014/main" id="{D54A19E5-5215-6043-B4D9-3B2FCA46F4F0}"/>
              </a:ext>
            </a:extLst>
          </p:cNvPr>
          <p:cNvPicPr>
            <a:picLocks noChangeAspect="1"/>
          </p:cNvPicPr>
          <p:nvPr/>
        </p:nvPicPr>
        <p:blipFill>
          <a:blip r:embed="rId3"/>
          <a:stretch>
            <a:fillRect/>
          </a:stretch>
        </p:blipFill>
        <p:spPr>
          <a:xfrm>
            <a:off x="304753" y="198652"/>
            <a:ext cx="3511678" cy="2633758"/>
          </a:xfrm>
          <a:prstGeom prst="rect">
            <a:avLst/>
          </a:prstGeom>
          <a:ln>
            <a:solidFill>
              <a:schemeClr val="tx1"/>
            </a:solidFill>
          </a:ln>
        </p:spPr>
      </p:pic>
    </p:spTree>
    <p:extLst>
      <p:ext uri="{BB962C8B-B14F-4D97-AF65-F5344CB8AC3E}">
        <p14:creationId xmlns:p14="http://schemas.microsoft.com/office/powerpoint/2010/main" val="1084756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r>
              <a:rPr lang="en-US" b="1" dirty="0"/>
              <a:t>Instructions to Participants:</a:t>
            </a:r>
          </a:p>
          <a:p>
            <a:endParaRPr lang="en-US" dirty="0"/>
          </a:p>
          <a:p>
            <a:pPr marL="171450" indent="-171450">
              <a:buFont typeface="Arial" panose="020B0604020202020204" pitchFamily="34" charset="0"/>
              <a:buChar char="•"/>
            </a:pPr>
            <a:r>
              <a:rPr lang="en-US" dirty="0"/>
              <a:t>The third strategy is to get a second opinion--you can always phone a friend. Make sure you ask an unbiased friend who will be able to see the situation objectively. Find out if someone you trust agrees with your thoughts.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Ask the people involved so you can be more accurate about the situation.  </a:t>
            </a:r>
          </a:p>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40</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691998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41</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1136456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mn-lt"/>
                <a:ea typeface="+mn-ea"/>
                <a:cs typeface="+mn-cs"/>
              </a:rPr>
              <a:t>Celebrate Good News: (6-7</a:t>
            </a:r>
            <a:r>
              <a:rPr lang="en-US" sz="1100" b="1" kern="1200" baseline="0" dirty="0">
                <a:solidFill>
                  <a:schemeClr val="tx1"/>
                </a:solidFill>
                <a:effectLst/>
                <a:latin typeface="+mn-lt"/>
                <a:ea typeface="+mn-ea"/>
                <a:cs typeface="+mn-cs"/>
              </a:rPr>
              <a:t> Minutes)</a:t>
            </a:r>
            <a:endParaRPr lang="en-US" sz="1100" kern="1200" dirty="0">
              <a:solidFill>
                <a:schemeClr val="tx1"/>
              </a:solidFill>
              <a:effectLst/>
              <a:latin typeface="+mn-lt"/>
              <a:ea typeface="+mn-ea"/>
              <a:cs typeface="+mn-cs"/>
            </a:endParaRPr>
          </a:p>
          <a:p>
            <a:pPr marL="228600" lvl="0" indent="-228600">
              <a:buFont typeface="+mj-lt"/>
              <a:buAutoNum type="arabicParenR"/>
            </a:pPr>
            <a:r>
              <a:rPr lang="en-US" sz="1100" kern="1200" dirty="0">
                <a:solidFill>
                  <a:schemeClr val="tx1"/>
                </a:solidFill>
                <a:effectLst/>
                <a:latin typeface="+mn-lt"/>
                <a:ea typeface="+mn-ea"/>
                <a:cs typeface="+mn-cs"/>
              </a:rPr>
              <a:t>Background (1-2 minutes)</a:t>
            </a:r>
          </a:p>
          <a:p>
            <a:pPr marL="228600" lvl="0" indent="-228600">
              <a:buFont typeface="+mj-lt"/>
              <a:buAutoNum type="arabicParenR"/>
            </a:pPr>
            <a:r>
              <a:rPr lang="en-US" sz="1100" kern="1200" dirty="0">
                <a:solidFill>
                  <a:schemeClr val="tx1"/>
                </a:solidFill>
                <a:effectLst/>
                <a:latin typeface="+mn-lt"/>
                <a:ea typeface="+mn-ea"/>
                <a:cs typeface="+mn-cs"/>
              </a:rPr>
              <a:t>Demonstrate Negative Strategies (1-2</a:t>
            </a:r>
            <a:r>
              <a:rPr lang="en-US" sz="1100" kern="1200" baseline="0" dirty="0">
                <a:solidFill>
                  <a:schemeClr val="tx1"/>
                </a:solidFill>
                <a:effectLst/>
                <a:latin typeface="+mn-lt"/>
                <a:ea typeface="+mn-ea"/>
                <a:cs typeface="+mn-cs"/>
              </a:rPr>
              <a:t> Minutes</a:t>
            </a:r>
            <a:r>
              <a:rPr lang="en-US" sz="1100" kern="1200" dirty="0">
                <a:solidFill>
                  <a:schemeClr val="tx1"/>
                </a:solidFill>
                <a:effectLst/>
                <a:latin typeface="+mn-lt"/>
                <a:ea typeface="+mn-ea"/>
                <a:cs typeface="+mn-cs"/>
              </a:rPr>
              <a:t>)</a:t>
            </a:r>
          </a:p>
          <a:p>
            <a:pPr marL="228600" lvl="0" indent="-228600">
              <a:buFont typeface="+mj-lt"/>
              <a:buAutoNum type="arabicParenR"/>
            </a:pPr>
            <a:r>
              <a:rPr lang="en-US" sz="1100" kern="1200" dirty="0">
                <a:solidFill>
                  <a:schemeClr val="tx1"/>
                </a:solidFill>
                <a:effectLst/>
                <a:latin typeface="+mn-lt"/>
                <a:ea typeface="+mn-ea"/>
                <a:cs typeface="+mn-cs"/>
              </a:rPr>
              <a:t>Activity: Try Celebrating Good News and Debrief (4 minutes)</a:t>
            </a:r>
          </a:p>
          <a:p>
            <a:pPr marL="228600" lvl="0" indent="-228600">
              <a:buFont typeface="+mj-lt"/>
              <a:buAutoNum type="arabicParenR"/>
            </a:pPr>
            <a:r>
              <a:rPr lang="en-US" sz="1100" kern="1200" dirty="0">
                <a:solidFill>
                  <a:schemeClr val="tx1"/>
                </a:solidFill>
                <a:effectLst/>
                <a:latin typeface="+mn-lt"/>
                <a:ea typeface="+mn-ea"/>
                <a:cs typeface="+mn-cs"/>
              </a:rPr>
              <a:t>Review, Questions and Wrap-up: (1 minutes)</a:t>
            </a:r>
          </a:p>
          <a:p>
            <a:endParaRPr lang="en-US" dirty="0"/>
          </a:p>
        </p:txBody>
      </p:sp>
      <p:sp>
        <p:nvSpPr>
          <p:cNvPr id="4" name="Slide Number Placeholder 3"/>
          <p:cNvSpPr>
            <a:spLocks noGrp="1"/>
          </p:cNvSpPr>
          <p:nvPr>
            <p:ph type="sldNum" sz="quarter" idx="5"/>
          </p:nvPr>
        </p:nvSpPr>
        <p:spPr/>
        <p:txBody>
          <a:bodyPr/>
          <a:lstStyle/>
          <a:p>
            <a:fld id="{6F976D8F-8AEB-0B42-A4B2-EC30708873A7}" type="slidenum">
              <a:rPr lang="en-US" smtClean="0"/>
              <a:t>42</a:t>
            </a:fld>
            <a:endParaRPr lang="en-US" dirty="0"/>
          </a:p>
        </p:txBody>
      </p:sp>
    </p:spTree>
    <p:extLst>
      <p:ext uri="{BB962C8B-B14F-4D97-AF65-F5344CB8AC3E}">
        <p14:creationId xmlns:p14="http://schemas.microsoft.com/office/powerpoint/2010/main" val="2536895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181" y="2994067"/>
            <a:ext cx="3600250" cy="6411553"/>
          </a:xfrm>
          <a:prstGeom prst="rect">
            <a:avLst/>
          </a:prstGeom>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p>
          <a:p>
            <a:endParaRPr lang="en-US" dirty="0"/>
          </a:p>
          <a:p>
            <a:pPr marL="171450" indent="-171450">
              <a:buFont typeface="Arial" panose="020B0604020202020204" pitchFamily="34" charset="0"/>
              <a:buChar char="•"/>
            </a:pPr>
            <a:r>
              <a:rPr lang="en-US" dirty="0"/>
              <a:t>This skill strengthens your relationships, which are critical for helping you be resilient.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are often supportive to our friends and family members when they need our support in times of stress.  We drop everything to be</a:t>
            </a:r>
            <a:r>
              <a:rPr lang="en-US" baseline="0" dirty="0"/>
              <a:t> there when someone is struggling.  </a:t>
            </a:r>
            <a:r>
              <a:rPr lang="en-US" dirty="0"/>
              <a:t>But actually,</a:t>
            </a:r>
            <a:r>
              <a:rPr lang="en-US" baseline="0" dirty="0"/>
              <a:t> </a:t>
            </a:r>
            <a:r>
              <a:rPr lang="en-US" dirty="0"/>
              <a:t>how you respond to good news may actually be more important for strengthening relationships.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Celebrating Good News provides a boost of positive emotion for both you and the person you are supporting—and those positive conversations lay important groundwork for times when someone needs your support.</a:t>
            </a:r>
          </a:p>
          <a:p>
            <a:endParaRPr lang="en-US" dirty="0"/>
          </a:p>
        </p:txBody>
      </p:sp>
      <p:sp>
        <p:nvSpPr>
          <p:cNvPr id="4" name="Slide Number Placeholder 3">
            <a:extLst>
              <a:ext uri="{FF2B5EF4-FFF2-40B4-BE49-F238E27FC236}">
                <a16:creationId xmlns:a16="http://schemas.microsoft.com/office/drawing/2014/main" id="{4A42CC59-7CB9-8A4F-B762-BB4DB43BB877}"/>
              </a:ext>
            </a:extLst>
          </p:cNvPr>
          <p:cNvSpPr txBox="1">
            <a:spLocks/>
          </p:cNvSpPr>
          <p:nvPr/>
        </p:nvSpPr>
        <p:spPr>
          <a:xfrm>
            <a:off x="4143587" y="9119474"/>
            <a:ext cx="3169920" cy="480060"/>
          </a:xfrm>
          <a:prstGeom prst="rect">
            <a:avLst/>
          </a:prstGeom>
        </p:spPr>
        <p:txBody>
          <a:bodyPr vert="horz" lIns="91440" tIns="45720" rIns="91440" bIns="45720" rtlCol="0" anchor="b"/>
          <a:lstStyle>
            <a:defPPr>
              <a:defRPr lang="en-US"/>
            </a:defPPr>
            <a:lvl1pPr marL="0" algn="r" defTabSz="456791" rtl="0" eaLnBrk="1" latinLnBrk="0" hangingPunct="1">
              <a:defRPr sz="12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43</a:t>
            </a:fld>
            <a:endParaRPr lang="en-US" dirty="0"/>
          </a:p>
        </p:txBody>
      </p:sp>
    </p:spTree>
    <p:extLst>
      <p:ext uri="{BB962C8B-B14F-4D97-AF65-F5344CB8AC3E}">
        <p14:creationId xmlns:p14="http://schemas.microsoft.com/office/powerpoint/2010/main" val="242151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181" y="2994067"/>
            <a:ext cx="3600250" cy="6411553"/>
          </a:xfrm>
          <a:prstGeom prst="rect">
            <a:avLst/>
          </a:prstGeom>
        </p:spPr>
        <p:txBody>
          <a:bodyPr/>
          <a:lstStyle/>
          <a:p>
            <a:pPr marL="0" indent="0">
              <a:buFontTx/>
              <a:buNone/>
            </a:pPr>
            <a:endParaRPr lang="en-US" dirty="0"/>
          </a:p>
          <a:p>
            <a:pPr marL="457200" indent="-457200">
              <a:buAutoNum type="arabicParenR"/>
            </a:pPr>
            <a:endParaRPr lang="en-US" dirty="0"/>
          </a:p>
          <a:p>
            <a:pPr marL="457200" indent="-457200">
              <a:buAutoNum type="arabicParenR"/>
            </a:pPr>
            <a:endParaRPr lang="en-US" dirty="0"/>
          </a:p>
        </p:txBody>
      </p:sp>
      <p:sp>
        <p:nvSpPr>
          <p:cNvPr id="4" name="Slide Number Placeholder 3">
            <a:extLst>
              <a:ext uri="{FF2B5EF4-FFF2-40B4-BE49-F238E27FC236}">
                <a16:creationId xmlns:a16="http://schemas.microsoft.com/office/drawing/2014/main" id="{C61ABE28-8FB8-8842-ABF6-FDCD921A89B4}"/>
              </a:ext>
            </a:extLst>
          </p:cNvPr>
          <p:cNvSpPr txBox="1">
            <a:spLocks/>
          </p:cNvSpPr>
          <p:nvPr/>
        </p:nvSpPr>
        <p:spPr>
          <a:xfrm>
            <a:off x="4143587" y="9119474"/>
            <a:ext cx="3169920" cy="480060"/>
          </a:xfrm>
          <a:prstGeom prst="rect">
            <a:avLst/>
          </a:prstGeom>
        </p:spPr>
        <p:txBody>
          <a:bodyPr vert="horz" lIns="91440" tIns="45720" rIns="91440" bIns="45720" rtlCol="0" anchor="b"/>
          <a:lstStyle>
            <a:defPPr>
              <a:defRPr lang="en-US"/>
            </a:defPPr>
            <a:lvl1pPr marL="0" algn="r" defTabSz="456791" rtl="0" eaLnBrk="1" latinLnBrk="0" hangingPunct="1">
              <a:defRPr sz="12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44</a:t>
            </a:fld>
            <a:endParaRPr lang="en-US" dirty="0"/>
          </a:p>
        </p:txBody>
      </p:sp>
    </p:spTree>
    <p:extLst>
      <p:ext uri="{BB962C8B-B14F-4D97-AF65-F5344CB8AC3E}">
        <p14:creationId xmlns:p14="http://schemas.microsoft.com/office/powerpoint/2010/main" val="4109210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181" y="2994067"/>
            <a:ext cx="3600250" cy="6411553"/>
          </a:xfrm>
          <a:prstGeom prst="rect">
            <a:avLst/>
          </a:prstGeom>
        </p:spPr>
        <p:txBody>
          <a:bodyPr/>
          <a:lstStyle/>
          <a:p>
            <a:pPr marL="171450" marR="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Celebrating the News is a better way to build the relationship.  You can help the other person celebrate the moment by:</a:t>
            </a:r>
          </a:p>
          <a:p>
            <a:pPr marL="171450" marR="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241" marR="0" lvl="1"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Asking questions, by seeking additional details about the event or asking why the event is meaningful</a:t>
            </a:r>
          </a:p>
          <a:p>
            <a:pPr marL="628241" marR="0" lvl="1"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241" marR="0" lvl="1"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Expressing excitement and enthusiasm about the positive news</a:t>
            </a:r>
          </a:p>
          <a:p>
            <a:pPr marL="628241" marR="0" lvl="1"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241" marR="0" lvl="1"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Being engaged and interested</a:t>
            </a:r>
          </a:p>
          <a:p>
            <a:pPr marL="628241" marR="0" lvl="1"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628241" marR="0" lvl="1"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Showing authentic interest and support</a:t>
            </a:r>
          </a:p>
          <a:p>
            <a:pPr marL="0" indent="0">
              <a:buFontTx/>
              <a:buNone/>
            </a:pPr>
            <a:endParaRPr lang="en-US" dirty="0"/>
          </a:p>
          <a:p>
            <a:pPr marL="457200" indent="-457200">
              <a:buAutoNum type="arabicParenR"/>
            </a:pPr>
            <a:endParaRPr lang="en-US" dirty="0"/>
          </a:p>
          <a:p>
            <a:pPr marL="457200" indent="-457200">
              <a:buAutoNum type="arabicParenR"/>
            </a:pPr>
            <a:endParaRPr lang="en-US" dirty="0"/>
          </a:p>
        </p:txBody>
      </p:sp>
      <p:sp>
        <p:nvSpPr>
          <p:cNvPr id="4" name="Slide Number Placeholder 3">
            <a:extLst>
              <a:ext uri="{FF2B5EF4-FFF2-40B4-BE49-F238E27FC236}">
                <a16:creationId xmlns:a16="http://schemas.microsoft.com/office/drawing/2014/main" id="{C61ABE28-8FB8-8842-ABF6-FDCD921A89B4}"/>
              </a:ext>
            </a:extLst>
          </p:cNvPr>
          <p:cNvSpPr txBox="1">
            <a:spLocks/>
          </p:cNvSpPr>
          <p:nvPr/>
        </p:nvSpPr>
        <p:spPr>
          <a:xfrm>
            <a:off x="4143587" y="9119474"/>
            <a:ext cx="3169920" cy="480060"/>
          </a:xfrm>
          <a:prstGeom prst="rect">
            <a:avLst/>
          </a:prstGeom>
        </p:spPr>
        <p:txBody>
          <a:bodyPr vert="horz" lIns="91440" tIns="45720" rIns="91440" bIns="45720" rtlCol="0" anchor="b"/>
          <a:lstStyle>
            <a:defPPr>
              <a:defRPr lang="en-US"/>
            </a:defPPr>
            <a:lvl1pPr marL="0" algn="r" defTabSz="456791" rtl="0" eaLnBrk="1" latinLnBrk="0" hangingPunct="1">
              <a:defRPr sz="12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45</a:t>
            </a:fld>
            <a:endParaRPr lang="en-US" dirty="0"/>
          </a:p>
        </p:txBody>
      </p:sp>
    </p:spTree>
    <p:extLst>
      <p:ext uri="{BB962C8B-B14F-4D97-AF65-F5344CB8AC3E}">
        <p14:creationId xmlns:p14="http://schemas.microsoft.com/office/powerpoint/2010/main" val="3047709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181" y="2994067"/>
            <a:ext cx="3600250" cy="6411553"/>
          </a:xfrm>
          <a:prstGeom prst="rect">
            <a:avLst/>
          </a:prstGeom>
        </p:spPr>
        <p:txBody>
          <a:bodyPr/>
          <a:lstStyle/>
          <a:p>
            <a:r>
              <a:rPr lang="en-US" b="1" dirty="0"/>
              <a:t>Instructions to Participants:</a:t>
            </a:r>
          </a:p>
          <a:p>
            <a:r>
              <a:rPr lang="en-US" dirty="0"/>
              <a:t>There are several key points to remember about this skill</a:t>
            </a:r>
          </a:p>
          <a:p>
            <a:pPr marL="171450" indent="-171450">
              <a:buFont typeface="Arial" panose="020B0604020202020204" pitchFamily="34" charset="0"/>
              <a:buChar char="•"/>
            </a:pPr>
            <a:r>
              <a:rPr lang="en-US" dirty="0"/>
              <a:t>First, celebrate the news because you care about the person, not necessarily the news.  For example, your friend may tell you that he received a care package from home.  You may not care about what was in the care package, but you care about your friend.</a:t>
            </a:r>
          </a:p>
          <a:p>
            <a:pPr marL="171450" indent="-171450">
              <a:buFont typeface="Arial" panose="020B0604020202020204" pitchFamily="34" charset="0"/>
              <a:buChar char="•"/>
            </a:pPr>
            <a:endParaRPr lang="en-US" dirty="0"/>
          </a:p>
          <a:p>
            <a:pPr marL="171450" indent="-171450">
              <a:buFont typeface="Arial"/>
              <a:buChar char="•"/>
            </a:pPr>
            <a:r>
              <a:rPr lang="en-US" baseline="0" dirty="0"/>
              <a:t>Celebrating good news doesn't have to be time consuming. Asking a few questions doesn’t take much time. </a:t>
            </a:r>
          </a:p>
          <a:p>
            <a:pPr marL="171450" indent="-171450">
              <a:buFont typeface="Arial"/>
              <a:buChar char="•"/>
            </a:pPr>
            <a:endParaRPr lang="en-US" baseline="0" dirty="0"/>
          </a:p>
          <a:p>
            <a:pPr marL="171450" indent="-171450">
              <a:buFont typeface="Arial"/>
              <a:buChar char="•"/>
            </a:pPr>
            <a:r>
              <a:rPr lang="en-US" baseline="0" dirty="0"/>
              <a:t>Help the other person celebrate the moment and re-live their positive emotions.</a:t>
            </a:r>
          </a:p>
          <a:p>
            <a:pPr marL="171450" indent="-171450">
              <a:buFont typeface="Arial"/>
              <a:buChar char="•"/>
            </a:pPr>
            <a:endParaRPr lang="en-US" dirty="0"/>
          </a:p>
          <a:p>
            <a:pPr marL="171450" indent="-171450">
              <a:buFont typeface="Arial"/>
              <a:buChar char="•"/>
            </a:pPr>
            <a:r>
              <a:rPr lang="en-US" baseline="0" dirty="0"/>
              <a:t>If the news they share is dangerous, do NOT celebrate.  It is okay to express your concern about something that may hurt the person. </a:t>
            </a:r>
            <a:r>
              <a:rPr lang="en-US" dirty="0"/>
              <a:t>If the news isn’t dangerous, but you still have concerns</a:t>
            </a:r>
            <a:r>
              <a:rPr lang="en-US" baseline="0" dirty="0"/>
              <a:t>, think about having Conversation A and then Conversation B.  Conversation A celebrates the good news and builds positive emotions. Conversation B can be about your concerns. </a:t>
            </a:r>
          </a:p>
          <a:p>
            <a:pPr marL="171450" indent="-171450">
              <a:buFont typeface="Arial"/>
              <a:buChar char="•"/>
            </a:pPr>
            <a:endParaRPr lang="en-US" baseline="0" dirty="0"/>
          </a:p>
          <a:p>
            <a:pPr marL="171450" indent="-171450">
              <a:buFont typeface="Arial"/>
              <a:buChar char="•"/>
            </a:pPr>
            <a:r>
              <a:rPr lang="en-US" baseline="0" dirty="0"/>
              <a:t>Being there for someone when they share good news can be a gateway conversation in the relationship.  If the person trusts you to celebrate good news with them, they may also trust you when they need to talk about something more difficult.</a:t>
            </a:r>
          </a:p>
          <a:p>
            <a:pPr marL="171450" indent="-171450">
              <a:buFont typeface="Arial"/>
              <a:buChar char="•"/>
            </a:pPr>
            <a:endParaRPr lang="en-US" baseline="0" dirty="0"/>
          </a:p>
          <a:p>
            <a:pPr marL="171450" indent="-171450">
              <a:buFont typeface="Arial"/>
              <a:buChar char="•"/>
            </a:pPr>
            <a:endParaRPr lang="en-US" dirty="0"/>
          </a:p>
        </p:txBody>
      </p:sp>
      <p:sp>
        <p:nvSpPr>
          <p:cNvPr id="4" name="Slide Number Placeholder 3">
            <a:extLst>
              <a:ext uri="{FF2B5EF4-FFF2-40B4-BE49-F238E27FC236}">
                <a16:creationId xmlns:a16="http://schemas.microsoft.com/office/drawing/2014/main" id="{2C22DCFE-96AF-8446-A54C-3209CA117FD1}"/>
              </a:ext>
            </a:extLst>
          </p:cNvPr>
          <p:cNvSpPr txBox="1">
            <a:spLocks/>
          </p:cNvSpPr>
          <p:nvPr/>
        </p:nvSpPr>
        <p:spPr>
          <a:xfrm>
            <a:off x="4143587" y="9119474"/>
            <a:ext cx="3169920" cy="480060"/>
          </a:xfrm>
          <a:prstGeom prst="rect">
            <a:avLst/>
          </a:prstGeom>
        </p:spPr>
        <p:txBody>
          <a:bodyPr vert="horz" lIns="91440" tIns="45720" rIns="91440" bIns="45720" rtlCol="0" anchor="b"/>
          <a:lstStyle>
            <a:defPPr>
              <a:defRPr lang="en-US"/>
            </a:defPPr>
            <a:lvl1pPr marL="0" algn="r" defTabSz="456791" rtl="0" eaLnBrk="1" latinLnBrk="0" hangingPunct="1">
              <a:defRPr sz="12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46</a:t>
            </a:fld>
            <a:endParaRPr lang="en-US" dirty="0"/>
          </a:p>
        </p:txBody>
      </p:sp>
    </p:spTree>
    <p:extLst>
      <p:ext uri="{BB962C8B-B14F-4D97-AF65-F5344CB8AC3E}">
        <p14:creationId xmlns:p14="http://schemas.microsoft.com/office/powerpoint/2010/main" val="2161788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181" y="2994067"/>
            <a:ext cx="3600250" cy="6411553"/>
          </a:xfrm>
          <a:prstGeom prst="rect">
            <a:avLst/>
          </a:prstGeom>
        </p:spPr>
        <p:txBody>
          <a:bodyPr/>
          <a:lstStyle/>
          <a:p>
            <a:r>
              <a:rPr lang="en-US" b="1" dirty="0"/>
              <a:t>Instructions to Participants:</a:t>
            </a:r>
          </a:p>
          <a:p>
            <a:endParaRPr lang="en-US" dirty="0"/>
          </a:p>
          <a:p>
            <a:pPr marL="171450" indent="-171450">
              <a:buFont typeface="Arial" panose="020B0604020202020204" pitchFamily="34" charset="0"/>
              <a:buChar char="•"/>
            </a:pPr>
            <a:r>
              <a:rPr lang="en-US" dirty="0"/>
              <a:t>Let’s try it in pairs now.  Turn to your partner and share some good news.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4</a:t>
            </a:r>
            <a:r>
              <a:rPr lang="en-US" baseline="0" dirty="0"/>
              <a:t> Minutes.</a:t>
            </a:r>
            <a:endParaRPr lang="en-US" dirty="0"/>
          </a:p>
        </p:txBody>
      </p:sp>
      <p:sp>
        <p:nvSpPr>
          <p:cNvPr id="4" name="Slide Number Placeholder 3">
            <a:extLst>
              <a:ext uri="{FF2B5EF4-FFF2-40B4-BE49-F238E27FC236}">
                <a16:creationId xmlns:a16="http://schemas.microsoft.com/office/drawing/2014/main" id="{ACCE00AE-4216-C14D-844E-3D3F636B654A}"/>
              </a:ext>
            </a:extLst>
          </p:cNvPr>
          <p:cNvSpPr txBox="1">
            <a:spLocks/>
          </p:cNvSpPr>
          <p:nvPr/>
        </p:nvSpPr>
        <p:spPr>
          <a:xfrm>
            <a:off x="4143587" y="9119474"/>
            <a:ext cx="3169920" cy="480060"/>
          </a:xfrm>
          <a:prstGeom prst="rect">
            <a:avLst/>
          </a:prstGeom>
        </p:spPr>
        <p:txBody>
          <a:bodyPr vert="horz" lIns="91440" tIns="45720" rIns="91440" bIns="45720" rtlCol="0" anchor="b"/>
          <a:lstStyle>
            <a:defPPr>
              <a:defRPr lang="en-US"/>
            </a:defPPr>
            <a:lvl1pPr marL="0" algn="r" defTabSz="456791" rtl="0" eaLnBrk="1" latinLnBrk="0" hangingPunct="1">
              <a:defRPr sz="12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a:lstStyle>
          <a:p>
            <a:fld id="{EB05526C-738D-AB45-8E3C-942B59565119}" type="slidenum">
              <a:rPr lang="en-US" smtClean="0"/>
              <a:pPr/>
              <a:t>47</a:t>
            </a:fld>
            <a:endParaRPr lang="en-US" dirty="0"/>
          </a:p>
        </p:txBody>
      </p:sp>
    </p:spTree>
    <p:extLst>
      <p:ext uri="{BB962C8B-B14F-4D97-AF65-F5344CB8AC3E}">
        <p14:creationId xmlns:p14="http://schemas.microsoft.com/office/powerpoint/2010/main" val="4079644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6181" y="2994067"/>
            <a:ext cx="3600250" cy="6411553"/>
          </a:xfrm>
          <a:prstGeom prst="rect">
            <a:avLst/>
          </a:prstGeo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48</a:t>
            </a:fld>
            <a:endParaRPr lang="en-US" dirty="0"/>
          </a:p>
        </p:txBody>
      </p:sp>
      <p:sp>
        <p:nvSpPr>
          <p:cNvPr id="13" name="Slide Image Placeholder 12"/>
          <p:cNvSpPr>
            <a:spLocks noGrp="1" noRot="1" noChangeAspect="1"/>
          </p:cNvSpPr>
          <p:nvPr>
            <p:ph type="sldImg"/>
          </p:nvPr>
        </p:nvSpPr>
        <p:spPr>
          <a:xfrm>
            <a:off x="244475" y="187325"/>
            <a:ext cx="3543300" cy="2659063"/>
          </a:xfrm>
        </p:spPr>
      </p:sp>
    </p:spTree>
    <p:extLst>
      <p:ext uri="{BB962C8B-B14F-4D97-AF65-F5344CB8AC3E}">
        <p14:creationId xmlns:p14="http://schemas.microsoft.com/office/powerpoint/2010/main" val="2313494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Mindfulness: (5-6</a:t>
            </a:r>
            <a:r>
              <a:rPr lang="en-US" sz="1000" b="1" kern="1200" baseline="0" dirty="0">
                <a:solidFill>
                  <a:schemeClr val="tx1"/>
                </a:solidFill>
                <a:effectLst/>
                <a:latin typeface="+mn-lt"/>
                <a:ea typeface="+mn-ea"/>
                <a:cs typeface="+mn-cs"/>
              </a:rPr>
              <a:t> Minutes)</a:t>
            </a:r>
            <a:endParaRPr lang="en-US" sz="1000" kern="1200" dirty="0">
              <a:solidFill>
                <a:schemeClr val="tx1"/>
              </a:solidFill>
              <a:effectLst/>
              <a:latin typeface="+mn-lt"/>
              <a:ea typeface="+mn-ea"/>
              <a:cs typeface="+mn-cs"/>
            </a:endParaRPr>
          </a:p>
          <a:p>
            <a:pPr marL="228600" lvl="0" indent="-228600">
              <a:buFont typeface="+mj-lt"/>
              <a:buAutoNum type="arabicParenR"/>
            </a:pPr>
            <a:r>
              <a:rPr lang="en-US" sz="1000" kern="1200" dirty="0">
                <a:solidFill>
                  <a:schemeClr val="tx1"/>
                </a:solidFill>
                <a:effectLst/>
                <a:latin typeface="+mn-lt"/>
                <a:ea typeface="+mn-ea"/>
                <a:cs typeface="+mn-cs"/>
              </a:rPr>
              <a:t>Background (1-2</a:t>
            </a:r>
            <a:r>
              <a:rPr lang="en-US" sz="1000" kern="1200" baseline="0" dirty="0">
                <a:solidFill>
                  <a:schemeClr val="tx1"/>
                </a:solidFill>
                <a:effectLst/>
                <a:latin typeface="+mn-lt"/>
                <a:ea typeface="+mn-ea"/>
                <a:cs typeface="+mn-cs"/>
              </a:rPr>
              <a:t> Minutes)</a:t>
            </a:r>
            <a:endParaRPr lang="en-US" sz="1000" kern="1200" dirty="0">
              <a:solidFill>
                <a:schemeClr val="tx1"/>
              </a:solidFill>
              <a:effectLst/>
              <a:latin typeface="+mn-lt"/>
              <a:ea typeface="+mn-ea"/>
              <a:cs typeface="+mn-cs"/>
            </a:endParaRPr>
          </a:p>
          <a:p>
            <a:pPr marL="228600" lvl="0" indent="-228600">
              <a:buFont typeface="+mj-lt"/>
              <a:buAutoNum type="arabicParenR"/>
            </a:pPr>
            <a:r>
              <a:rPr lang="en-US" sz="1000" kern="1200" dirty="0">
                <a:solidFill>
                  <a:schemeClr val="tx1"/>
                </a:solidFill>
                <a:effectLst/>
                <a:latin typeface="+mn-lt"/>
                <a:ea typeface="+mn-ea"/>
                <a:cs typeface="+mn-cs"/>
              </a:rPr>
              <a:t>Mindfulness Practices (2-3 Minutes) </a:t>
            </a:r>
          </a:p>
          <a:p>
            <a:pPr marL="228600" lvl="0" indent="-228600">
              <a:buFont typeface="+mj-lt"/>
              <a:buAutoNum type="arabicParenR"/>
            </a:pPr>
            <a:r>
              <a:rPr lang="en-US" sz="1000" kern="1200" dirty="0">
                <a:solidFill>
                  <a:schemeClr val="tx1"/>
                </a:solidFill>
                <a:effectLst/>
                <a:latin typeface="+mn-lt"/>
                <a:ea typeface="+mn-ea"/>
                <a:cs typeface="+mn-cs"/>
              </a:rPr>
              <a:t>Review, Questions and Wrap-up: (1-2</a:t>
            </a:r>
            <a:r>
              <a:rPr lang="en-US" sz="1000" kern="1200" baseline="0" dirty="0">
                <a:solidFill>
                  <a:schemeClr val="tx1"/>
                </a:solidFill>
                <a:effectLst/>
                <a:latin typeface="+mn-lt"/>
                <a:ea typeface="+mn-ea"/>
                <a:cs typeface="+mn-cs"/>
              </a:rPr>
              <a:t> Minutes)</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B05526C-738D-AB45-8E3C-942B59565119}" type="slidenum">
              <a:rPr lang="en-US" smtClean="0"/>
              <a:pPr/>
              <a:t>49</a:t>
            </a:fld>
            <a:endParaRPr lang="en-US" dirty="0"/>
          </a:p>
        </p:txBody>
      </p:sp>
    </p:spTree>
    <p:extLst>
      <p:ext uri="{BB962C8B-B14F-4D97-AF65-F5344CB8AC3E}">
        <p14:creationId xmlns:p14="http://schemas.microsoft.com/office/powerpoint/2010/main" val="315321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p>
          <a:p>
            <a:pPr marL="171450" indent="-171450">
              <a:buFont typeface="Arial" panose="020B0604020202020204" pitchFamily="34" charset="0"/>
              <a:buChar char="•"/>
            </a:pPr>
            <a:r>
              <a:rPr lang="en-US" dirty="0"/>
              <a:t>Resilient people also experience less problematic issues.  They are less likely to be affected by stress symptoms, disengagement, and burnout.  They are also less likely to be cynical or pessimistic.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they have lower blood pressure than non-resilient people.</a:t>
            </a:r>
          </a:p>
          <a:p>
            <a:pPr marL="171450" indent="-171450">
              <a:buFont typeface="Arial" panose="020B0604020202020204" pitchFamily="34" charset="0"/>
              <a:buChar char="•"/>
            </a:pPr>
            <a:r>
              <a:rPr lang="en-US" dirty="0"/>
              <a:t>The benefits of resilience are clear and well-supported by science.</a:t>
            </a:r>
          </a:p>
        </p:txBody>
      </p:sp>
      <p:sp>
        <p:nvSpPr>
          <p:cNvPr id="4" name="Slide Number Placeholder 3"/>
          <p:cNvSpPr>
            <a:spLocks noGrp="1"/>
          </p:cNvSpPr>
          <p:nvPr>
            <p:ph type="sldNum" sz="quarter" idx="5"/>
          </p:nvPr>
        </p:nvSpPr>
        <p:spPr/>
        <p:txBody>
          <a:bodyPr/>
          <a:lstStyle/>
          <a:p>
            <a:fld id="{EB05526C-738D-AB45-8E3C-942B59565119}" type="slidenum">
              <a:rPr lang="en-US" smtClean="0"/>
              <a:pPr/>
              <a:t>5</a:t>
            </a:fld>
            <a:endParaRPr lang="en-US" dirty="0"/>
          </a:p>
        </p:txBody>
      </p:sp>
    </p:spTree>
    <p:extLst>
      <p:ext uri="{BB962C8B-B14F-4D97-AF65-F5344CB8AC3E}">
        <p14:creationId xmlns:p14="http://schemas.microsoft.com/office/powerpoint/2010/main" val="296627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82587" y="3125972"/>
            <a:ext cx="3760999" cy="6279649"/>
          </a:xfrm>
        </p:spPr>
        <p:txBody>
          <a:bodyPr/>
          <a:lstStyle/>
          <a:p>
            <a:r>
              <a:rPr lang="en-US" sz="1100" b="1" dirty="0"/>
              <a:t>Instructions to Participants:</a:t>
            </a:r>
            <a:endParaRPr lang="en-US" sz="1100" dirty="0"/>
          </a:p>
          <a:p>
            <a:pPr marL="171450" lvl="0" indent="-171450">
              <a:buFont typeface="Arial" panose="020B0604020202020204" pitchFamily="34" charset="0"/>
              <a:buChar char="•"/>
            </a:pPr>
            <a:r>
              <a:rPr lang="en-US" sz="1100" b="1" dirty="0"/>
              <a:t>Mindfulness can help us stay present, focused and engaged.</a:t>
            </a:r>
          </a:p>
          <a:p>
            <a:pPr marL="171450" lvl="0" indent="-171450">
              <a:buFont typeface="Arial" panose="020B0604020202020204" pitchFamily="34" charset="0"/>
              <a:buChar char="•"/>
            </a:pPr>
            <a:endParaRPr lang="en-US" sz="1100" dirty="0"/>
          </a:p>
          <a:p>
            <a:pPr marL="171450" lvl="0" indent="-171450">
              <a:buFont typeface="Arial" panose="020B0604020202020204" pitchFamily="34" charset="0"/>
              <a:buChar char="•"/>
            </a:pPr>
            <a:r>
              <a:rPr lang="en-US" sz="1100" dirty="0"/>
              <a:t>It helps us stay focused on what is important and allows you to accept challenges in order to take purposeful action.</a:t>
            </a:r>
          </a:p>
          <a:p>
            <a:pPr marL="171450" lvl="0" indent="-171450">
              <a:buFont typeface="Arial" panose="020B0604020202020204" pitchFamily="34" charset="0"/>
              <a:buChar char="•"/>
            </a:pPr>
            <a:endParaRPr lang="en-US" sz="1100" dirty="0"/>
          </a:p>
          <a:p>
            <a:pPr marL="171450" lvl="0" indent="-171450">
              <a:buFont typeface="Arial" panose="020B0604020202020204" pitchFamily="34" charset="0"/>
              <a:buChar char="•"/>
            </a:pPr>
            <a:r>
              <a:rPr lang="en-US" sz="1100" dirty="0"/>
              <a:t>Mindfulness is also helpful when you are facing stress and adversity. Sometimes we go through difficult things, and we can't always control what goes on around us.  Rather than ignoring or avoiding difficult things or our negative emotions, mindfulness can help us work through those tough moments and focus on taking action. </a:t>
            </a:r>
          </a:p>
          <a:p>
            <a:pPr marL="171450" lvl="0" indent="-171450">
              <a:buFont typeface="Arial" panose="020B0604020202020204" pitchFamily="34" charset="0"/>
              <a:buChar char="•"/>
            </a:pPr>
            <a:endParaRPr lang="en-US" sz="1100" dirty="0"/>
          </a:p>
          <a:p>
            <a:pPr marL="171450" lvl="0" indent="-171450">
              <a:buFont typeface="Arial" panose="020B0604020202020204" pitchFamily="34" charset="0"/>
              <a:buChar char="•"/>
            </a:pPr>
            <a:r>
              <a:rPr lang="en-US" sz="1100" dirty="0"/>
              <a:t>Research has also demonstrated that mindfulness practices are linked to better quality sleep and physical health. Mindful people also feel better about the work they do and are happier with their lives.</a:t>
            </a:r>
          </a:p>
          <a:p>
            <a:pPr marL="171450" lvl="0" indent="-17145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50</a:t>
            </a:fld>
            <a:endParaRPr lang="en-US" dirty="0"/>
          </a:p>
        </p:txBody>
      </p:sp>
      <p:sp>
        <p:nvSpPr>
          <p:cNvPr id="13" name="Slide Image Placeholder 12"/>
          <p:cNvSpPr>
            <a:spLocks noGrp="1" noRot="1" noChangeAspect="1"/>
          </p:cNvSpPr>
          <p:nvPr>
            <p:ph type="sldImg"/>
          </p:nvPr>
        </p:nvSpPr>
        <p:spPr>
          <a:xfrm>
            <a:off x="492125" y="293688"/>
            <a:ext cx="3543300" cy="2659062"/>
          </a:xfrm>
        </p:spPr>
      </p:sp>
    </p:spTree>
    <p:extLst>
      <p:ext uri="{BB962C8B-B14F-4D97-AF65-F5344CB8AC3E}">
        <p14:creationId xmlns:p14="http://schemas.microsoft.com/office/powerpoint/2010/main" val="34855020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00" b="1" dirty="0"/>
              <a:t>Instructions to Participants:</a:t>
            </a:r>
            <a:endParaRPr lang="en-US" sz="1100" dirty="0"/>
          </a:p>
          <a:p>
            <a:pPr marL="171450" lvl="0" indent="-171450">
              <a:buFont typeface="Arial" panose="020B0604020202020204" pitchFamily="34" charset="0"/>
              <a:buChar char="•"/>
            </a:pPr>
            <a:r>
              <a:rPr lang="en-US" sz="1100" dirty="0"/>
              <a:t>Mindfulness is when you are focused on one thing—being present in the moment.  You are paying full attention to that moment, and accepting the reality of the situation or how you are feeling.</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Mindfulness is determining what you CAN control and take purposeful action.</a:t>
            </a:r>
          </a:p>
          <a:p>
            <a:pPr marL="171450" lvl="0" indent="-171450">
              <a:buFont typeface="Arial" panose="020B0604020202020204" pitchFamily="34" charset="0"/>
              <a:buChar char="•"/>
            </a:pPr>
            <a:r>
              <a:rPr lang="en-US" sz="1100" dirty="0"/>
              <a:t>Mindfulness helps us train our mind so that we can control what we pay attention to, rather than letting our minds control us.</a:t>
            </a:r>
          </a:p>
          <a:p>
            <a:pPr marL="171450" indent="-171450">
              <a:buFont typeface="Arial" panose="020B0604020202020204" pitchFamily="34" charset="0"/>
              <a:buChar char="•"/>
            </a:pPr>
            <a:endParaRPr lang="en-US" dirty="0"/>
          </a:p>
        </p:txBody>
      </p:sp>
      <p:sp>
        <p:nvSpPr>
          <p:cNvPr id="13" name="Slide Image Placeholder 12"/>
          <p:cNvSpPr>
            <a:spLocks noGrp="1" noRot="1" noChangeAspect="1"/>
          </p:cNvSpPr>
          <p:nvPr>
            <p:ph type="sldImg"/>
          </p:nvPr>
        </p:nvSpPr>
        <p:spPr>
          <a:xfrm>
            <a:off x="600075" y="441325"/>
            <a:ext cx="3543300" cy="2659063"/>
          </a:xfrm>
        </p:spPr>
      </p:sp>
    </p:spTree>
    <p:extLst>
      <p:ext uri="{BB962C8B-B14F-4D97-AF65-F5344CB8AC3E}">
        <p14:creationId xmlns:p14="http://schemas.microsoft.com/office/powerpoint/2010/main" val="26328944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633413"/>
            <a:ext cx="3592513" cy="2695575"/>
          </a:xfrm>
        </p:spPr>
      </p:sp>
      <p:sp>
        <p:nvSpPr>
          <p:cNvPr id="3" name="Notes Placeholder 2"/>
          <p:cNvSpPr>
            <a:spLocks noGrp="1"/>
          </p:cNvSpPr>
          <p:nvPr>
            <p:ph type="body" idx="1"/>
          </p:nvPr>
        </p:nvSpPr>
        <p:spPr>
          <a:xfrm>
            <a:off x="382588" y="3511826"/>
            <a:ext cx="3831603" cy="5907046"/>
          </a:xfrm>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Instructions to Participants:</a:t>
            </a:r>
          </a:p>
          <a:p>
            <a:pPr marL="171450" lvl="0" indent="-171450">
              <a:buFont typeface="Arial" panose="020B0604020202020204" pitchFamily="34" charset="0"/>
              <a:buChar char="•"/>
            </a:pPr>
            <a:r>
              <a:rPr lang="en-US" sz="1100" dirty="0"/>
              <a:t>Many of us are familiar with feeling overwhelmed or stressed out in a way that prevents us from being productive.  You may feel like you want to yell at someone, throw your phone, or put your fist through a wall.  It feels like our emotions have hijacked our thoughts</a:t>
            </a:r>
          </a:p>
          <a:p>
            <a:pPr marL="171450" lvl="0" indent="-171450">
              <a:buFont typeface="Arial" panose="020B0604020202020204" pitchFamily="34" charset="0"/>
              <a:buChar char="•"/>
            </a:pPr>
            <a:r>
              <a:rPr lang="en-US" sz="1100" dirty="0"/>
              <a:t>Or, we sometimes work to avoid difficult situations or thoughts you may be having.  In those cases, we aren't able to take action because we keep trying to avoid focusing on the issue.  For example,  instead of taking purposeful action, you avoid having a difficult conversation with a family member or friend, or you procrastinate on completing something you need to do.    Although those things may be important, you avoid thinking about them.</a:t>
            </a:r>
          </a:p>
          <a:p>
            <a:pPr marL="171450" lvl="0" indent="-171450">
              <a:buFont typeface="Arial" panose="020B0604020202020204" pitchFamily="34" charset="0"/>
              <a:buChar char="•"/>
            </a:pPr>
            <a:r>
              <a:rPr lang="en-US" sz="1100" dirty="0"/>
              <a:t>In both cases, we can use a mindfulness strategy—Mindfulness in the Moment--to help you get back to a place where you can think productively.</a:t>
            </a:r>
          </a:p>
          <a:p>
            <a:pPr marL="171450" indent="-171450">
              <a:buFont typeface="Arial" panose="020B0604020202020204" pitchFamily="34" charset="0"/>
              <a:buChar char="•"/>
            </a:pPr>
            <a:endParaRPr lang="en-US" dirty="0"/>
          </a:p>
          <a:p>
            <a:endParaRPr lang="en-US" dirty="0">
              <a:latin typeface="+mj-lt"/>
            </a:endParaRPr>
          </a:p>
          <a:p>
            <a:endParaRPr lang="en-US" dirty="0"/>
          </a:p>
        </p:txBody>
      </p:sp>
    </p:spTree>
    <p:extLst>
      <p:ext uri="{BB962C8B-B14F-4D97-AF65-F5344CB8AC3E}">
        <p14:creationId xmlns:p14="http://schemas.microsoft.com/office/powerpoint/2010/main" val="3966495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Review</a:t>
            </a:r>
          </a:p>
          <a:p>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53</a:t>
            </a:fld>
            <a:endParaRPr lang="en-US" dirty="0"/>
          </a:p>
        </p:txBody>
      </p:sp>
      <p:sp>
        <p:nvSpPr>
          <p:cNvPr id="13" name="Slide Image Placeholder 12"/>
          <p:cNvSpPr>
            <a:spLocks noGrp="1" noRot="1" noChangeAspect="1"/>
          </p:cNvSpPr>
          <p:nvPr>
            <p:ph type="sldImg"/>
          </p:nvPr>
        </p:nvSpPr>
        <p:spPr>
          <a:xfrm>
            <a:off x="492125" y="641350"/>
            <a:ext cx="3543300" cy="2659063"/>
          </a:xfrm>
        </p:spPr>
      </p:sp>
    </p:spTree>
    <p:extLst>
      <p:ext uri="{BB962C8B-B14F-4D97-AF65-F5344CB8AC3E}">
        <p14:creationId xmlns:p14="http://schemas.microsoft.com/office/powerpoint/2010/main" val="3222543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49250"/>
            <a:ext cx="3760787" cy="2820988"/>
          </a:xfrm>
        </p:spPr>
      </p:sp>
      <p:sp>
        <p:nvSpPr>
          <p:cNvPr id="3" name="Notes Placeholder 2"/>
          <p:cNvSpPr>
            <a:spLocks noGrp="1"/>
          </p:cNvSpPr>
          <p:nvPr>
            <p:ph type="body" idx="1"/>
          </p:nvPr>
        </p:nvSpPr>
        <p:spPr/>
        <p:txBody>
          <a:bodyPr/>
          <a:lstStyle/>
          <a:p>
            <a:r>
              <a:rPr lang="en-US" sz="1000" b="1" dirty="0"/>
              <a:t>Physical Resilience: (35 minutes)</a:t>
            </a:r>
            <a:endParaRPr lang="en-US" sz="1000" dirty="0"/>
          </a:p>
          <a:p>
            <a:pPr marL="228600" lvl="0" indent="-228600">
              <a:buFont typeface="+mj-lt"/>
              <a:buAutoNum type="arabicParenR"/>
            </a:pPr>
            <a:r>
              <a:rPr lang="en-US" sz="1000" dirty="0"/>
              <a:t>Background (2-3 minutes)</a:t>
            </a:r>
          </a:p>
          <a:p>
            <a:pPr marL="228600" lvl="0" indent="-228600">
              <a:buFont typeface="+mj-lt"/>
              <a:buAutoNum type="arabicParenR"/>
            </a:pPr>
            <a:r>
              <a:rPr lang="en-US" sz="1000" dirty="0"/>
              <a:t>Discussion of relationship between physical and mental resilience (5 minutes)</a:t>
            </a:r>
          </a:p>
          <a:p>
            <a:pPr marL="228600" lvl="0" indent="-228600">
              <a:buFont typeface="+mj-lt"/>
              <a:buAutoNum type="arabicParenR"/>
            </a:pPr>
            <a:r>
              <a:rPr lang="en-US" sz="1000" dirty="0"/>
              <a:t>How mental and physical resilience influence each other (4 minutes)</a:t>
            </a:r>
          </a:p>
          <a:p>
            <a:pPr marL="228600" lvl="0" indent="-228600">
              <a:buFont typeface="+mj-lt"/>
              <a:buAutoNum type="arabicParenR"/>
            </a:pPr>
            <a:r>
              <a:rPr lang="en-US" sz="1000" dirty="0"/>
              <a:t>Making healthy choices and avoiding shortcuts (2-3 minutes)</a:t>
            </a:r>
          </a:p>
          <a:p>
            <a:pPr marL="228600" lvl="0" indent="-228600">
              <a:buFont typeface="+mj-lt"/>
              <a:buAutoNum type="arabicParenR"/>
            </a:pPr>
            <a:r>
              <a:rPr lang="en-US" sz="1000" dirty="0"/>
              <a:t>Focus on sleep (5-10 minutes)</a:t>
            </a:r>
          </a:p>
          <a:p>
            <a:pPr marL="228600" lvl="0" indent="-228600">
              <a:buFont typeface="+mj-lt"/>
              <a:buAutoNum type="arabicParenR"/>
            </a:pPr>
            <a:r>
              <a:rPr lang="en-US" sz="1000" dirty="0"/>
              <a:t>Strengthen Physical Resilience Activity set up and debrief (10 minutes)</a:t>
            </a:r>
          </a:p>
          <a:p>
            <a:pPr marL="228600" lvl="0" indent="-228600">
              <a:buFont typeface="+mj-lt"/>
              <a:buAutoNum type="arabicParenR"/>
            </a:pPr>
            <a:r>
              <a:rPr lang="en-US" sz="1000" dirty="0"/>
              <a:t>Review, Questions and Wrap-up: (2-3 minutes)</a:t>
            </a:r>
          </a:p>
          <a:p>
            <a:endParaRPr lang="en-US" dirty="0"/>
          </a:p>
        </p:txBody>
      </p:sp>
      <p:sp>
        <p:nvSpPr>
          <p:cNvPr id="4" name="Slide Number Placeholder 3"/>
          <p:cNvSpPr>
            <a:spLocks noGrp="1"/>
          </p:cNvSpPr>
          <p:nvPr>
            <p:ph type="sldNum" sz="quarter" idx="5"/>
          </p:nvPr>
        </p:nvSpPr>
        <p:spPr/>
        <p:txBody>
          <a:bodyPr/>
          <a:lstStyle/>
          <a:p>
            <a:fld id="{EB05526C-738D-AB45-8E3C-942B59565119}" type="slidenum">
              <a:rPr lang="en-US" smtClean="0"/>
              <a:pPr/>
              <a:t>54</a:t>
            </a:fld>
            <a:endParaRPr lang="en-US" dirty="0"/>
          </a:p>
        </p:txBody>
      </p:sp>
    </p:spTree>
    <p:extLst>
      <p:ext uri="{BB962C8B-B14F-4D97-AF65-F5344CB8AC3E}">
        <p14:creationId xmlns:p14="http://schemas.microsoft.com/office/powerpoint/2010/main" val="3698483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05526C-738D-AB45-8E3C-942B59565119}" type="slidenum">
              <a:rPr lang="en-US" smtClean="0"/>
              <a:pPr/>
              <a:t>55</a:t>
            </a:fld>
            <a:endParaRPr lang="en-US" dirty="0"/>
          </a:p>
        </p:txBody>
      </p:sp>
      <p:sp>
        <p:nvSpPr>
          <p:cNvPr id="12" name="Slide Image Placeholder 11"/>
          <p:cNvSpPr>
            <a:spLocks noGrp="1" noRot="1" noChangeAspect="1"/>
          </p:cNvSpPr>
          <p:nvPr>
            <p:ph type="sldImg"/>
          </p:nvPr>
        </p:nvSpPr>
        <p:spPr>
          <a:xfrm>
            <a:off x="558800" y="444500"/>
            <a:ext cx="3543300" cy="2659063"/>
          </a:xfrm>
        </p:spPr>
      </p:sp>
      <p:sp>
        <p:nvSpPr>
          <p:cNvPr id="13" name="Notes Placeholder 1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t>Instructions to Participants:</a:t>
            </a:r>
          </a:p>
          <a:p>
            <a:pPr marL="0" marR="0" lvl="0" indent="0" algn="l" defTabSz="45679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171450" lvl="0" indent="-171450">
              <a:buFont typeface="Arial" panose="020B0604020202020204" pitchFamily="34" charset="0"/>
              <a:buChar char="•"/>
            </a:pPr>
            <a:r>
              <a:rPr lang="en-US" sz="1100" dirty="0"/>
              <a:t>The goal of this skill is to help you strengthen your focus and attention by better understanding physical resilience.</a:t>
            </a:r>
          </a:p>
          <a:p>
            <a:pPr marL="171450" lvl="0" indent="-171450">
              <a:buFont typeface="Arial" panose="020B0604020202020204" pitchFamily="34" charset="0"/>
              <a:buChar char="•"/>
            </a:pPr>
            <a:r>
              <a:rPr lang="en-US" sz="1100" dirty="0"/>
              <a:t>A regular gratitude practice can help you deal with those daily stressors, as well as more significant adversity in your life.  </a:t>
            </a:r>
          </a:p>
          <a:p>
            <a:pPr marL="171450" lvl="0" indent="-171450">
              <a:buFont typeface="Arial" panose="020B0604020202020204" pitchFamily="34" charset="0"/>
              <a:buChar char="•"/>
            </a:pPr>
            <a:r>
              <a:rPr lang="en-US" sz="1100" dirty="0"/>
              <a:t>Appreciating things in your life and focusing on the positive can help you adjust and move forward after stressful events.</a:t>
            </a:r>
          </a:p>
          <a:p>
            <a:pPr marL="171450" lvl="0" indent="-171450">
              <a:buFont typeface="Arial" panose="020B0604020202020204" pitchFamily="34" charset="0"/>
              <a:buChar char="•"/>
            </a:pPr>
            <a:r>
              <a:rPr lang="en-US" sz="1100" dirty="0"/>
              <a:t>Researchers have found that expressing gratitude can strengthen social relationships.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7529844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49250"/>
            <a:ext cx="3760787" cy="2820988"/>
          </a:xfrm>
        </p:spPr>
      </p:sp>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sz="1000" b="1" baseline="0" dirty="0"/>
              <a:t>Instructions to Participants:</a:t>
            </a:r>
          </a:p>
          <a:p>
            <a:endParaRPr lang="en-US" dirty="0"/>
          </a:p>
          <a:p>
            <a:pPr marL="171450" indent="-171450">
              <a:buFont typeface="Arial" panose="020B0604020202020204" pitchFamily="34" charset="0"/>
              <a:buChar char="•"/>
            </a:pPr>
            <a:r>
              <a:rPr lang="en-US" dirty="0"/>
              <a:t>There is a reciprocal relationship between our emotional and physical well-being, meaning that how well you feel emotionally influence your physical well-being and vice versa.  </a:t>
            </a:r>
          </a:p>
        </p:txBody>
      </p:sp>
      <p:sp>
        <p:nvSpPr>
          <p:cNvPr id="4" name="Slide Number Placeholder 3"/>
          <p:cNvSpPr>
            <a:spLocks noGrp="1"/>
          </p:cNvSpPr>
          <p:nvPr>
            <p:ph type="sldNum" sz="quarter" idx="5"/>
          </p:nvPr>
        </p:nvSpPr>
        <p:spPr/>
        <p:txBody>
          <a:bodyPr/>
          <a:lstStyle/>
          <a:p>
            <a:fld id="{EB05526C-738D-AB45-8E3C-942B59565119}" type="slidenum">
              <a:rPr lang="en-US" smtClean="0"/>
              <a:pPr/>
              <a:t>56</a:t>
            </a:fld>
            <a:endParaRPr lang="en-US" dirty="0"/>
          </a:p>
        </p:txBody>
      </p:sp>
    </p:spTree>
    <p:extLst>
      <p:ext uri="{BB962C8B-B14F-4D97-AF65-F5344CB8AC3E}">
        <p14:creationId xmlns:p14="http://schemas.microsoft.com/office/powerpoint/2010/main" val="340972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36563" y="3362415"/>
            <a:ext cx="3600250" cy="6237119"/>
          </a:xfrm>
          <a:prstGeom prst="rect">
            <a:avLst/>
          </a:prstGeom>
        </p:spPr>
        <p:txBody>
          <a:bodyPr/>
          <a:lstStyle/>
          <a:p>
            <a:r>
              <a:rPr lang="en-US" sz="1100" b="1" dirty="0"/>
              <a:t>Facilitated Discussion:</a:t>
            </a:r>
          </a:p>
          <a:p>
            <a:endParaRPr lang="en-US" sz="1100" dirty="0"/>
          </a:p>
          <a:p>
            <a:pPr lvl="0"/>
            <a:r>
              <a:rPr lang="en-US" sz="1100" dirty="0"/>
              <a:t>Let’s talk about how physical and mental resilience may influence each other.</a:t>
            </a:r>
          </a:p>
          <a:p>
            <a:pPr lvl="0"/>
            <a:endParaRPr lang="en-US" sz="1100" dirty="0"/>
          </a:p>
          <a:p>
            <a:pPr lvl="0"/>
            <a:r>
              <a:rPr lang="en-US" sz="1100" dirty="0"/>
              <a:t>How do you think being mentally resilience might help your physical resilience? </a:t>
            </a:r>
          </a:p>
          <a:p>
            <a:pPr lvl="0"/>
            <a:endParaRPr lang="en-US" sz="1100" dirty="0"/>
          </a:p>
          <a:p>
            <a:pPr lvl="0"/>
            <a:r>
              <a:rPr lang="en-US" sz="1100" dirty="0"/>
              <a:t>(Note to MRT: The next two slides provide research-based links between emotional and physical resilience, but use this as an opportunity to get participants talking about the linkages in their own life.)  </a:t>
            </a:r>
          </a:p>
          <a:p>
            <a:pPr lvl="0"/>
            <a:endParaRPr lang="en-US" sz="1100" dirty="0"/>
          </a:p>
          <a:p>
            <a:pPr lvl="0"/>
            <a:r>
              <a:rPr lang="en-US" sz="1100" dirty="0"/>
              <a:t>Possible responses: </a:t>
            </a:r>
          </a:p>
          <a:p>
            <a:pPr marL="171450" lvl="0" indent="-171450">
              <a:buFont typeface="Arial" panose="020B0604020202020204" pitchFamily="34" charset="0"/>
              <a:buChar char="•"/>
            </a:pPr>
            <a:r>
              <a:rPr lang="en-US" sz="1100" dirty="0"/>
              <a:t>When I have stress under control, I feel less physically tense and may have less pain in my shoulders or back.  My heart rate is slower, feel more motivated to work out, better able to sleep, etc.</a:t>
            </a:r>
          </a:p>
          <a:p>
            <a:pPr marL="171450" lvl="0" indent="-171450">
              <a:buFont typeface="Arial" panose="020B0604020202020204" pitchFamily="34" charset="0"/>
              <a:buChar char="•"/>
            </a:pPr>
            <a:r>
              <a:rPr lang="en-US" sz="1100" dirty="0"/>
              <a:t>When I’ve been exercising and taking care of myself, I feel better able to handle stress, better focus and attention, etc.</a:t>
            </a:r>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EB05526C-738D-AB45-8E3C-942B59565119}" type="slidenum">
              <a:rPr lang="en-US" smtClean="0"/>
              <a:pPr/>
              <a:t>57</a:t>
            </a:fld>
            <a:endParaRPr lang="en-US" dirty="0"/>
          </a:p>
        </p:txBody>
      </p:sp>
      <p:sp>
        <p:nvSpPr>
          <p:cNvPr id="13" name="Slide Image Placeholder 12"/>
          <p:cNvSpPr>
            <a:spLocks noGrp="1" noRot="1" noChangeAspect="1"/>
          </p:cNvSpPr>
          <p:nvPr>
            <p:ph type="sldImg"/>
          </p:nvPr>
        </p:nvSpPr>
        <p:spPr>
          <a:xfrm>
            <a:off x="436563" y="441325"/>
            <a:ext cx="3543300" cy="2659063"/>
          </a:xfrm>
        </p:spPr>
      </p:sp>
    </p:spTree>
    <p:extLst>
      <p:ext uri="{BB962C8B-B14F-4D97-AF65-F5344CB8AC3E}">
        <p14:creationId xmlns:p14="http://schemas.microsoft.com/office/powerpoint/2010/main" val="7495652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49250"/>
            <a:ext cx="3760787" cy="2820988"/>
          </a:xfrm>
        </p:spPr>
      </p:sp>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sz="1000" b="1" baseline="0" dirty="0"/>
              <a:t>Instructions to Participants:</a:t>
            </a:r>
          </a:p>
          <a:p>
            <a:endParaRPr lang="en-US" dirty="0"/>
          </a:p>
          <a:p>
            <a:pPr marL="171450" indent="-171450">
              <a:buFont typeface="Arial" panose="020B0604020202020204" pitchFamily="34" charset="0"/>
              <a:buChar char="•"/>
            </a:pPr>
            <a:r>
              <a:rPr lang="en-US" dirty="0"/>
              <a:t>What if I told you there was something you could do to improve your memory and overall cognitive performance?  Be able to learn more quickly and effectively?  Improve your mood?  Handle problems better?  Increase your metabolism and lose weight more easily? Or reduce the risk for heart disease?</a:t>
            </a:r>
          </a:p>
          <a:p>
            <a:pPr marL="171450" indent="-171450">
              <a:buFont typeface="Arial" panose="020B0604020202020204" pitchFamily="34" charset="0"/>
              <a:buChar char="•"/>
            </a:pPr>
            <a:r>
              <a:rPr lang="en-US" dirty="0"/>
              <a:t>If that came in a pill form, would you take it?  </a:t>
            </a:r>
          </a:p>
        </p:txBody>
      </p:sp>
      <p:sp>
        <p:nvSpPr>
          <p:cNvPr id="4" name="Slide Number Placeholder 3"/>
          <p:cNvSpPr>
            <a:spLocks noGrp="1"/>
          </p:cNvSpPr>
          <p:nvPr>
            <p:ph type="sldNum" sz="quarter" idx="5"/>
          </p:nvPr>
        </p:nvSpPr>
        <p:spPr/>
        <p:txBody>
          <a:bodyPr/>
          <a:lstStyle/>
          <a:p>
            <a:fld id="{EB05526C-738D-AB45-8E3C-942B59565119}" type="slidenum">
              <a:rPr lang="en-US" smtClean="0"/>
              <a:pPr/>
              <a:t>58</a:t>
            </a:fld>
            <a:endParaRPr lang="en-US" dirty="0"/>
          </a:p>
        </p:txBody>
      </p:sp>
    </p:spTree>
    <p:extLst>
      <p:ext uri="{BB962C8B-B14F-4D97-AF65-F5344CB8AC3E}">
        <p14:creationId xmlns:p14="http://schemas.microsoft.com/office/powerpoint/2010/main" val="8573954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49250"/>
            <a:ext cx="3760787" cy="2820988"/>
          </a:xfrm>
        </p:spPr>
      </p:sp>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sz="1000" b="1" baseline="0" dirty="0"/>
              <a:t>Instructions to Participants:</a:t>
            </a:r>
          </a:p>
          <a:p>
            <a:endParaRPr lang="en-US" dirty="0"/>
          </a:p>
          <a:p>
            <a:pPr marL="171450" indent="-171450">
              <a:buFont typeface="Arial" panose="020B0604020202020204" pitchFamily="34" charset="0"/>
              <a:buChar char="•"/>
            </a:pPr>
            <a:r>
              <a:rPr lang="en-US" dirty="0"/>
              <a:t>All that is possible if you get the amount of sleep you need.  But, most people report having sleep issues at least once a week, and the Centers for Disease Control has called sleep deprivation a public health crisis.</a:t>
            </a:r>
          </a:p>
        </p:txBody>
      </p:sp>
      <p:sp>
        <p:nvSpPr>
          <p:cNvPr id="4" name="Slide Number Placeholder 3"/>
          <p:cNvSpPr>
            <a:spLocks noGrp="1"/>
          </p:cNvSpPr>
          <p:nvPr>
            <p:ph type="sldNum" sz="quarter" idx="5"/>
          </p:nvPr>
        </p:nvSpPr>
        <p:spPr/>
        <p:txBody>
          <a:bodyPr/>
          <a:lstStyle/>
          <a:p>
            <a:fld id="{EB05526C-738D-AB45-8E3C-942B59565119}" type="slidenum">
              <a:rPr lang="en-US" smtClean="0"/>
              <a:pPr/>
              <a:t>59</a:t>
            </a:fld>
            <a:endParaRPr lang="en-US" dirty="0"/>
          </a:p>
        </p:txBody>
      </p:sp>
    </p:spTree>
    <p:extLst>
      <p:ext uri="{BB962C8B-B14F-4D97-AF65-F5344CB8AC3E}">
        <p14:creationId xmlns:p14="http://schemas.microsoft.com/office/powerpoint/2010/main" val="150974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to Participants:</a:t>
            </a:r>
          </a:p>
          <a:p>
            <a:pPr marL="171450" marR="0" lvl="0" indent="-171450" algn="l" defTabSz="4567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Why does the Air Force have resilience training? To stay physically fit, we train our bodies with physical training.  Your mind is also like a muscle, and the skills you have to help it perform better, the stronger it becomes.   Learning and using resilience skills is like training for your mind.</a:t>
            </a:r>
          </a:p>
          <a:p>
            <a:pPr marL="171450" indent="-171450">
              <a:buFont typeface="Arial" panose="020B0604020202020204" pitchFamily="34" charset="0"/>
              <a:buChar char="•"/>
            </a:pPr>
            <a:r>
              <a:rPr lang="en-US" b="0" dirty="0"/>
              <a:t>And, just like an effective physical training program that includes different skills to accomplish different goals—cardio, strength training, good nutrition—resilience training includes multiple tools designed to help you be mentally prepared and improve your personal and professional performance.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6</a:t>
            </a:fld>
            <a:endParaRPr lang="en-US" dirty="0"/>
          </a:p>
        </p:txBody>
      </p:sp>
    </p:spTree>
    <p:extLst>
      <p:ext uri="{BB962C8B-B14F-4D97-AF65-F5344CB8AC3E}">
        <p14:creationId xmlns:p14="http://schemas.microsoft.com/office/powerpoint/2010/main" val="1955515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Review</a:t>
            </a:r>
          </a:p>
          <a:p>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60</a:t>
            </a:fld>
            <a:endParaRPr lang="en-US" dirty="0"/>
          </a:p>
        </p:txBody>
      </p:sp>
      <p:sp>
        <p:nvSpPr>
          <p:cNvPr id="13" name="Slide Image Placeholder 12"/>
          <p:cNvSpPr>
            <a:spLocks noGrp="1" noRot="1" noChangeAspect="1"/>
          </p:cNvSpPr>
          <p:nvPr>
            <p:ph type="sldImg"/>
          </p:nvPr>
        </p:nvSpPr>
        <p:spPr>
          <a:xfrm>
            <a:off x="492125" y="641350"/>
            <a:ext cx="3543300" cy="2659063"/>
          </a:xfrm>
        </p:spPr>
      </p:sp>
    </p:spTree>
    <p:extLst>
      <p:ext uri="{BB962C8B-B14F-4D97-AF65-F5344CB8AC3E}">
        <p14:creationId xmlns:p14="http://schemas.microsoft.com/office/powerpoint/2010/main" val="190444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791" rtl="0" eaLnBrk="1" fontAlgn="auto" latinLnBrk="0" hangingPunct="1">
              <a:lnSpc>
                <a:spcPct val="100000"/>
              </a:lnSpc>
              <a:spcBef>
                <a:spcPts val="0"/>
              </a:spcBef>
              <a:spcAft>
                <a:spcPts val="0"/>
              </a:spcAft>
              <a:buClrTx/>
              <a:buSzTx/>
              <a:buFontTx/>
              <a:buNone/>
              <a:tabLst/>
              <a:defRPr/>
            </a:pPr>
            <a:r>
              <a:rPr lang="en-US" b="1" dirty="0"/>
              <a:t>Instructions to Participants</a:t>
            </a:r>
          </a:p>
          <a:p>
            <a:pPr marL="171450" indent="-171450">
              <a:buFont typeface="Arial" panose="020B0604020202020204" pitchFamily="34" charset="0"/>
              <a:buChar char="•"/>
            </a:pPr>
            <a:r>
              <a:rPr lang="en-US" dirty="0"/>
              <a:t>The good news is that resilience can be learned. Our goal is to shift the resilience and performance curve for everyone.  No matter where you start (or how well you perform), there is always room for growth.  </a:t>
            </a:r>
          </a:p>
        </p:txBody>
      </p:sp>
    </p:spTree>
    <p:extLst>
      <p:ext uri="{BB962C8B-B14F-4D97-AF65-F5344CB8AC3E}">
        <p14:creationId xmlns:p14="http://schemas.microsoft.com/office/powerpoint/2010/main" val="47699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8</a:t>
            </a:fld>
            <a:endParaRPr lang="en-US" dirty="0"/>
          </a:p>
        </p:txBody>
      </p:sp>
    </p:spTree>
    <p:extLst>
      <p:ext uri="{BB962C8B-B14F-4D97-AF65-F5344CB8AC3E}">
        <p14:creationId xmlns:p14="http://schemas.microsoft.com/office/powerpoint/2010/main" val="182709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49250"/>
            <a:ext cx="3760787" cy="2820988"/>
          </a:xfrm>
        </p:spPr>
      </p:sp>
      <p:sp>
        <p:nvSpPr>
          <p:cNvPr id="3" name="Notes Placeholder 2"/>
          <p:cNvSpPr>
            <a:spLocks noGrp="1"/>
          </p:cNvSpPr>
          <p:nvPr>
            <p:ph type="body" idx="1"/>
          </p:nvPr>
        </p:nvSpPr>
        <p:spPr/>
        <p:txBody>
          <a:bodyPr/>
          <a:lstStyle/>
          <a:p>
            <a:r>
              <a:rPr lang="en-US" sz="1000" b="1" dirty="0"/>
              <a:t>Gratitude: Look for the Good: (8 minutes)</a:t>
            </a:r>
            <a:endParaRPr lang="en-US" sz="1000" dirty="0"/>
          </a:p>
          <a:p>
            <a:pPr marL="228600" lvl="0" indent="-228600">
              <a:buFont typeface="+mj-lt"/>
              <a:buAutoNum type="arabicParenR"/>
            </a:pPr>
            <a:r>
              <a:rPr lang="en-US" sz="1000" dirty="0"/>
              <a:t>Background (1-2 minutes)</a:t>
            </a:r>
          </a:p>
          <a:p>
            <a:pPr marL="228600" marR="0" lvl="0" indent="-228600" algn="l" defTabSz="456791" rtl="0" eaLnBrk="1" fontAlgn="auto" latinLnBrk="0" hangingPunct="1">
              <a:lnSpc>
                <a:spcPct val="100000"/>
              </a:lnSpc>
              <a:spcBef>
                <a:spcPts val="0"/>
              </a:spcBef>
              <a:spcAft>
                <a:spcPts val="0"/>
              </a:spcAft>
              <a:buClrTx/>
              <a:buSzTx/>
              <a:buFont typeface="+mj-lt"/>
              <a:buAutoNum type="arabicParenR"/>
              <a:tabLst/>
              <a:defRPr/>
            </a:pPr>
            <a:r>
              <a:rPr lang="en-US" sz="1000" dirty="0"/>
              <a:t>Definition of Gratitude (2 minutes)</a:t>
            </a:r>
          </a:p>
          <a:p>
            <a:pPr marL="228600" lvl="0" indent="-228600">
              <a:buFont typeface="+mj-lt"/>
              <a:buAutoNum type="arabicParenR"/>
            </a:pPr>
            <a:r>
              <a:rPr lang="en-US" sz="1000" dirty="0"/>
              <a:t>Negativity bias and Benefits of Positive Emotions (2-3 minutes)</a:t>
            </a:r>
          </a:p>
          <a:p>
            <a:pPr marL="0" lvl="0" indent="0">
              <a:buFont typeface="+mj-lt"/>
              <a:buNone/>
            </a:pPr>
            <a:endParaRPr lang="en-US" sz="1000" dirty="0"/>
          </a:p>
          <a:p>
            <a:pPr marL="0" lvl="0" indent="0">
              <a:buFont typeface="+mj-lt"/>
              <a:buNone/>
            </a:pPr>
            <a:endParaRPr lang="en-US" sz="1000" dirty="0"/>
          </a:p>
          <a:p>
            <a:endParaRPr lang="en-US" dirty="0"/>
          </a:p>
        </p:txBody>
      </p:sp>
      <p:sp>
        <p:nvSpPr>
          <p:cNvPr id="4" name="Slide Number Placeholder 3"/>
          <p:cNvSpPr>
            <a:spLocks noGrp="1"/>
          </p:cNvSpPr>
          <p:nvPr>
            <p:ph type="sldNum" sz="quarter" idx="5"/>
          </p:nvPr>
        </p:nvSpPr>
        <p:spPr/>
        <p:txBody>
          <a:bodyPr/>
          <a:lstStyle/>
          <a:p>
            <a:fld id="{EB05526C-738D-AB45-8E3C-942B59565119}" type="slidenum">
              <a:rPr lang="en-US" smtClean="0"/>
              <a:pPr/>
              <a:t>9</a:t>
            </a:fld>
            <a:endParaRPr lang="en-US" dirty="0"/>
          </a:p>
        </p:txBody>
      </p:sp>
    </p:spTree>
    <p:extLst>
      <p:ext uri="{BB962C8B-B14F-4D97-AF65-F5344CB8AC3E}">
        <p14:creationId xmlns:p14="http://schemas.microsoft.com/office/powerpoint/2010/main" val="281448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04443-33DC-9449-A421-3824B4BFA832}"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5701356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4C704443-33DC-9449-A421-3824B4BFA832}" type="datetime1">
              <a:rPr lang="en-US" smtClean="0"/>
              <a:t>9/12/2022</a:t>
            </a:fld>
            <a:endParaRPr lang="en-US" dirty="0"/>
          </a:p>
        </p:txBody>
      </p:sp>
      <p:sp>
        <p:nvSpPr>
          <p:cNvPr id="4" name="Footer Placeholder 3"/>
          <p:cNvSpPr>
            <a:spLocks noGrp="1"/>
          </p:cNvSpPr>
          <p:nvPr>
            <p:ph type="ftr" sz="quarter" idx="11"/>
          </p:nvPr>
        </p:nvSpPr>
        <p:spPr/>
        <p:txBody>
          <a:bodyPr/>
          <a:lstStyle/>
          <a:p>
            <a:r>
              <a:rPr lang="en-US"/>
              <a:t>@ TechWerks 2015</a:t>
            </a:r>
            <a:endParaRPr lang="en-US" dirty="0"/>
          </a:p>
        </p:txBody>
      </p:sp>
      <p:sp>
        <p:nvSpPr>
          <p:cNvPr id="5" name="Slide Number Placeholder 4"/>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4636828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04443-33DC-9449-A421-3824B4BFA832}"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3089843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04443-33DC-9449-A421-3824B4BFA832}"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08760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04443-33DC-9449-A421-3824B4BFA832}"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40044201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04443-33DC-9449-A421-3824B4BFA832}"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759428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04443-33DC-9449-A421-3824B4BFA832}"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9873729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C51C6-15C4-F644-A114-9166B7CFB549}"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92012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D9447-9A15-2546-894D-CD80C03846B6}"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334926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003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74997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E6477-D797-0D46-A432-9199282C04EC}" type="datetime1">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4130658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A818B-49B5-7A46-A10F-2B3150EF4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6" t="12977" r="19216" b="16903"/>
          <a:stretch/>
        </p:blipFill>
        <p:spPr>
          <a:xfrm>
            <a:off x="3108360" y="4306163"/>
            <a:ext cx="2961766" cy="2096532"/>
          </a:xfrm>
          <a:prstGeom prst="rect">
            <a:avLst/>
          </a:prstGeom>
        </p:spPr>
      </p:pic>
      <p:sp>
        <p:nvSpPr>
          <p:cNvPr id="6" name="TextBox 5">
            <a:extLst>
              <a:ext uri="{FF2B5EF4-FFF2-40B4-BE49-F238E27FC236}">
                <a16:creationId xmlns:a16="http://schemas.microsoft.com/office/drawing/2014/main" id="{817DB5B5-9DCE-AF4A-99CB-FC631237C8AA}"/>
              </a:ext>
            </a:extLst>
          </p:cNvPr>
          <p:cNvSpPr txBox="1"/>
          <p:nvPr userDrawn="1"/>
        </p:nvSpPr>
        <p:spPr>
          <a:xfrm>
            <a:off x="2938719" y="1339121"/>
            <a:ext cx="3301047" cy="369332"/>
          </a:xfrm>
          <a:prstGeom prst="rect">
            <a:avLst/>
          </a:prstGeom>
          <a:solidFill>
            <a:srgbClr val="003046"/>
          </a:solidFill>
        </p:spPr>
        <p:txBody>
          <a:bodyPr wrap="square" rtlCol="0" anchor="ctr">
            <a:spAutoFit/>
          </a:bodyPr>
          <a:lstStyle/>
          <a:p>
            <a:pPr algn="ctr"/>
            <a:r>
              <a:rPr lang="en-US"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333494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59" y="3291089"/>
            <a:ext cx="7772400" cy="1362075"/>
          </a:xfrm>
        </p:spPr>
        <p:txBody>
          <a:bodyPr anchor="t"/>
          <a:lstStyle>
            <a:lvl1pPr algn="ctr">
              <a:defRPr sz="4000" b="1" i="0" cap="none">
                <a:solidFill>
                  <a:schemeClr val="tx1"/>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3058635" y="2778066"/>
            <a:ext cx="3301047" cy="369332"/>
          </a:xfrm>
          <a:prstGeom prst="rect">
            <a:avLst/>
          </a:prstGeom>
          <a:solidFill>
            <a:schemeClr val="tx1"/>
          </a:solidFill>
        </p:spPr>
        <p:txBody>
          <a:bodyPr wrap="square" rtlCol="0" anchor="ctr">
            <a:spAutoFit/>
          </a:bodyPr>
          <a:lstStyle/>
          <a:p>
            <a:pPr algn="ctr"/>
            <a:r>
              <a:rPr lang="en-US"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114149677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124" y="3212712"/>
            <a:ext cx="7772400" cy="1362075"/>
          </a:xfrm>
        </p:spPr>
        <p:txBody>
          <a:bodyPr anchor="t"/>
          <a:lstStyle>
            <a:lvl1pPr algn="ctr">
              <a:defRPr sz="4000" b="1" i="0" cap="none">
                <a:solidFill>
                  <a:schemeClr val="tx2"/>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2918800" y="2725815"/>
            <a:ext cx="3301047" cy="369332"/>
          </a:xfrm>
          <a:prstGeom prst="rect">
            <a:avLst/>
          </a:prstGeom>
          <a:solidFill>
            <a:schemeClr val="tx2"/>
          </a:solidFill>
        </p:spPr>
        <p:txBody>
          <a:bodyPr wrap="square" rtlCol="0" anchor="ctr">
            <a:spAutoFit/>
          </a:bodyPr>
          <a:lstStyle/>
          <a:p>
            <a:pPr algn="ctr"/>
            <a:r>
              <a:rPr lang="en-US" b="1" i="0" dirty="0">
                <a:solidFill>
                  <a:schemeClr val="bg1"/>
                </a:solidFill>
                <a:latin typeface="Avenir Black" panose="02000503020000020003" pitchFamily="2" charset="0"/>
              </a:rPr>
              <a:t>ACTIVITY</a:t>
            </a:r>
          </a:p>
        </p:txBody>
      </p:sp>
    </p:spTree>
    <p:extLst>
      <p:ext uri="{BB962C8B-B14F-4D97-AF65-F5344CB8AC3E}">
        <p14:creationId xmlns:p14="http://schemas.microsoft.com/office/powerpoint/2010/main" val="4882148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A818B-49B5-7A46-A10F-2B3150EF4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6" t="12977" r="19216" b="16903"/>
          <a:stretch/>
        </p:blipFill>
        <p:spPr>
          <a:xfrm>
            <a:off x="3108361" y="4306163"/>
            <a:ext cx="2961767" cy="2096532"/>
          </a:xfrm>
          <a:prstGeom prst="rect">
            <a:avLst/>
          </a:prstGeom>
        </p:spPr>
      </p:pic>
      <p:sp>
        <p:nvSpPr>
          <p:cNvPr id="6" name="TextBox 5">
            <a:extLst>
              <a:ext uri="{FF2B5EF4-FFF2-40B4-BE49-F238E27FC236}">
                <a16:creationId xmlns:a16="http://schemas.microsoft.com/office/drawing/2014/main" id="{817DB5B5-9DCE-AF4A-99CB-FC631237C8AA}"/>
              </a:ext>
            </a:extLst>
          </p:cNvPr>
          <p:cNvSpPr txBox="1"/>
          <p:nvPr userDrawn="1"/>
        </p:nvSpPr>
        <p:spPr>
          <a:xfrm>
            <a:off x="2938721" y="1419207"/>
            <a:ext cx="3301047" cy="209160"/>
          </a:xfrm>
          <a:prstGeom prst="rect">
            <a:avLst/>
          </a:prstGeom>
          <a:solidFill>
            <a:srgbClr val="003046"/>
          </a:solidFill>
        </p:spPr>
        <p:txBody>
          <a:bodyPr wrap="square" rtlCol="0" anchor="ctr">
            <a:spAutoFit/>
          </a:bodyPr>
          <a:lstStyle/>
          <a:p>
            <a:pPr algn="ctr"/>
            <a:r>
              <a:rPr lang="en-US" sz="759"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737688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58" y="3291089"/>
            <a:ext cx="7772400" cy="1362075"/>
          </a:xfrm>
        </p:spPr>
        <p:txBody>
          <a:bodyPr anchor="t"/>
          <a:lstStyle>
            <a:lvl1pPr algn="ctr">
              <a:defRPr sz="1688" b="1" i="0" cap="none">
                <a:solidFill>
                  <a:schemeClr val="tx1"/>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3058637" y="2858152"/>
            <a:ext cx="3301047" cy="209160"/>
          </a:xfrm>
          <a:prstGeom prst="rect">
            <a:avLst/>
          </a:prstGeom>
          <a:solidFill>
            <a:schemeClr val="tx1"/>
          </a:solidFill>
        </p:spPr>
        <p:txBody>
          <a:bodyPr wrap="square" rtlCol="0" anchor="ctr">
            <a:spAutoFit/>
          </a:bodyPr>
          <a:lstStyle/>
          <a:p>
            <a:pPr algn="ctr"/>
            <a:r>
              <a:rPr lang="en-US" sz="759"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425540235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124" y="3212713"/>
            <a:ext cx="7772400" cy="1362075"/>
          </a:xfrm>
        </p:spPr>
        <p:txBody>
          <a:bodyPr anchor="t"/>
          <a:lstStyle>
            <a:lvl1pPr algn="ctr">
              <a:defRPr sz="1688" b="1" i="0" cap="none">
                <a:solidFill>
                  <a:schemeClr val="tx2"/>
                </a:solidFill>
                <a:latin typeface="Avenir Black" panose="02000503020000020003" pitchFamily="2" charset="0"/>
              </a:defRPr>
            </a:lvl1pPr>
          </a:lstStyle>
          <a:p>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2918802" y="2805901"/>
            <a:ext cx="3301047" cy="209160"/>
          </a:xfrm>
          <a:prstGeom prst="rect">
            <a:avLst/>
          </a:prstGeom>
          <a:solidFill>
            <a:schemeClr val="tx2"/>
          </a:solidFill>
        </p:spPr>
        <p:txBody>
          <a:bodyPr wrap="square" rtlCol="0" anchor="ctr">
            <a:spAutoFit/>
          </a:bodyPr>
          <a:lstStyle/>
          <a:p>
            <a:pPr algn="ctr"/>
            <a:r>
              <a:rPr lang="en-US" sz="759" b="1" i="0" dirty="0">
                <a:solidFill>
                  <a:schemeClr val="bg1"/>
                </a:solidFill>
                <a:latin typeface="Avenir Black" panose="02000503020000020003" pitchFamily="2" charset="0"/>
              </a:rPr>
              <a:t>ACTIVITY</a:t>
            </a:r>
          </a:p>
        </p:txBody>
      </p:sp>
    </p:spTree>
    <p:extLst>
      <p:ext uri="{BB962C8B-B14F-4D97-AF65-F5344CB8AC3E}">
        <p14:creationId xmlns:p14="http://schemas.microsoft.com/office/powerpoint/2010/main" val="3618801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896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A818B-49B5-7A46-A10F-2B3150EF4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6" t="12977" r="19216" b="16903"/>
          <a:stretch/>
        </p:blipFill>
        <p:spPr>
          <a:xfrm>
            <a:off x="3108361" y="4306163"/>
            <a:ext cx="2961767" cy="2096532"/>
          </a:xfrm>
          <a:prstGeom prst="rect">
            <a:avLst/>
          </a:prstGeom>
        </p:spPr>
      </p:pic>
      <p:sp>
        <p:nvSpPr>
          <p:cNvPr id="6" name="TextBox 5">
            <a:extLst>
              <a:ext uri="{FF2B5EF4-FFF2-40B4-BE49-F238E27FC236}">
                <a16:creationId xmlns:a16="http://schemas.microsoft.com/office/drawing/2014/main" id="{817DB5B5-9DCE-AF4A-99CB-FC631237C8AA}"/>
              </a:ext>
            </a:extLst>
          </p:cNvPr>
          <p:cNvSpPr txBox="1"/>
          <p:nvPr userDrawn="1"/>
        </p:nvSpPr>
        <p:spPr>
          <a:xfrm>
            <a:off x="2938721" y="1419207"/>
            <a:ext cx="3301047" cy="209160"/>
          </a:xfrm>
          <a:prstGeom prst="rect">
            <a:avLst/>
          </a:prstGeom>
          <a:solidFill>
            <a:srgbClr val="003046"/>
          </a:solidFill>
        </p:spPr>
        <p:txBody>
          <a:bodyPr wrap="square" rtlCol="0" anchor="ctr">
            <a:spAutoFit/>
          </a:bodyPr>
          <a:lstStyle/>
          <a:p>
            <a:pPr algn="ctr"/>
            <a:r>
              <a:rPr lang="en-US" sz="759"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2408474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58" y="3291089"/>
            <a:ext cx="7772400" cy="1362075"/>
          </a:xfrm>
        </p:spPr>
        <p:txBody>
          <a:bodyPr anchor="t"/>
          <a:lstStyle>
            <a:lvl1pPr algn="ctr">
              <a:defRPr sz="1688" b="1" i="0" cap="none">
                <a:solidFill>
                  <a:schemeClr val="tx1"/>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3058637" y="2858152"/>
            <a:ext cx="3301047" cy="209160"/>
          </a:xfrm>
          <a:prstGeom prst="rect">
            <a:avLst/>
          </a:prstGeom>
          <a:solidFill>
            <a:schemeClr val="tx1"/>
          </a:solidFill>
        </p:spPr>
        <p:txBody>
          <a:bodyPr wrap="square" rtlCol="0" anchor="ctr">
            <a:spAutoFit/>
          </a:bodyPr>
          <a:lstStyle/>
          <a:p>
            <a:pPr algn="ctr"/>
            <a:r>
              <a:rPr lang="en-US" sz="759"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396218722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124" y="3212713"/>
            <a:ext cx="7772400" cy="1362075"/>
          </a:xfrm>
        </p:spPr>
        <p:txBody>
          <a:bodyPr anchor="t"/>
          <a:lstStyle>
            <a:lvl1pPr algn="ctr">
              <a:defRPr sz="1688" b="1" i="0" cap="none">
                <a:solidFill>
                  <a:schemeClr val="tx2"/>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2918802" y="2805901"/>
            <a:ext cx="3301047" cy="209160"/>
          </a:xfrm>
          <a:prstGeom prst="rect">
            <a:avLst/>
          </a:prstGeom>
          <a:solidFill>
            <a:schemeClr val="tx2"/>
          </a:solidFill>
        </p:spPr>
        <p:txBody>
          <a:bodyPr wrap="square" rtlCol="0" anchor="ctr">
            <a:spAutoFit/>
          </a:bodyPr>
          <a:lstStyle/>
          <a:p>
            <a:pPr algn="ctr"/>
            <a:r>
              <a:rPr lang="en-US" sz="759" b="1" i="0" dirty="0">
                <a:solidFill>
                  <a:schemeClr val="bg1"/>
                </a:solidFill>
                <a:latin typeface="Avenir Black" panose="02000503020000020003" pitchFamily="2" charset="0"/>
              </a:rPr>
              <a:t>ACTIVITY</a:t>
            </a:r>
          </a:p>
        </p:txBody>
      </p:sp>
    </p:spTree>
    <p:extLst>
      <p:ext uri="{BB962C8B-B14F-4D97-AF65-F5344CB8AC3E}">
        <p14:creationId xmlns:p14="http://schemas.microsoft.com/office/powerpoint/2010/main" val="422354208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704443-33DC-9449-A421-3824B4BFA832}" type="datetime1">
              <a:rPr lang="en-US" smtClean="0"/>
              <a:t>9/12/2022</a:t>
            </a:fld>
            <a:endParaRPr lang="en-US" dirty="0"/>
          </a:p>
        </p:txBody>
      </p:sp>
      <p:sp>
        <p:nvSpPr>
          <p:cNvPr id="5" name="Footer Placeholder 4"/>
          <p:cNvSpPr>
            <a:spLocks noGrp="1"/>
          </p:cNvSpPr>
          <p:nvPr>
            <p:ph type="ftr" sz="quarter" idx="11"/>
          </p:nvPr>
        </p:nvSpPr>
        <p:spPr/>
        <p:txBody>
          <a:bodyPr/>
          <a:lstStyle/>
          <a:p>
            <a:r>
              <a:rPr lang="en-US"/>
              <a:t>@ TechWerks 2015</a:t>
            </a:r>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93219468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A818B-49B5-7A46-A10F-2B3150EF4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6" t="12977" r="19216" b="16903"/>
          <a:stretch/>
        </p:blipFill>
        <p:spPr>
          <a:xfrm>
            <a:off x="3108360" y="4306163"/>
            <a:ext cx="2961766" cy="2096532"/>
          </a:xfrm>
          <a:prstGeom prst="rect">
            <a:avLst/>
          </a:prstGeom>
        </p:spPr>
      </p:pic>
      <p:sp>
        <p:nvSpPr>
          <p:cNvPr id="6" name="TextBox 5">
            <a:extLst>
              <a:ext uri="{FF2B5EF4-FFF2-40B4-BE49-F238E27FC236}">
                <a16:creationId xmlns:a16="http://schemas.microsoft.com/office/drawing/2014/main" id="{817DB5B5-9DCE-AF4A-99CB-FC631237C8AA}"/>
              </a:ext>
            </a:extLst>
          </p:cNvPr>
          <p:cNvSpPr txBox="1"/>
          <p:nvPr userDrawn="1"/>
        </p:nvSpPr>
        <p:spPr>
          <a:xfrm>
            <a:off x="2938719" y="1339121"/>
            <a:ext cx="3301047" cy="369332"/>
          </a:xfrm>
          <a:prstGeom prst="rect">
            <a:avLst/>
          </a:prstGeom>
          <a:solidFill>
            <a:srgbClr val="003046"/>
          </a:solidFill>
        </p:spPr>
        <p:txBody>
          <a:bodyPr wrap="square" rtlCol="0" anchor="ctr">
            <a:spAutoFit/>
          </a:bodyPr>
          <a:lstStyle/>
          <a:p>
            <a:pPr algn="ctr"/>
            <a:r>
              <a:rPr lang="en-US"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795551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59" y="3291089"/>
            <a:ext cx="7772400" cy="1362075"/>
          </a:xfrm>
        </p:spPr>
        <p:txBody>
          <a:bodyPr anchor="t"/>
          <a:lstStyle>
            <a:lvl1pPr algn="ctr">
              <a:defRPr sz="4000" b="1" i="0" cap="none">
                <a:solidFill>
                  <a:schemeClr val="tx1"/>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3058635" y="2778066"/>
            <a:ext cx="3301047" cy="369332"/>
          </a:xfrm>
          <a:prstGeom prst="rect">
            <a:avLst/>
          </a:prstGeom>
          <a:solidFill>
            <a:schemeClr val="tx1"/>
          </a:solidFill>
        </p:spPr>
        <p:txBody>
          <a:bodyPr wrap="square" rtlCol="0" anchor="ctr">
            <a:spAutoFit/>
          </a:bodyPr>
          <a:lstStyle/>
          <a:p>
            <a:pPr algn="ctr"/>
            <a:r>
              <a:rPr lang="en-US"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132612514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124" y="3212712"/>
            <a:ext cx="7772400" cy="1362075"/>
          </a:xfrm>
        </p:spPr>
        <p:txBody>
          <a:bodyPr anchor="t"/>
          <a:lstStyle>
            <a:lvl1pPr algn="ctr">
              <a:defRPr sz="4000" b="1" i="0" cap="none">
                <a:solidFill>
                  <a:schemeClr val="tx2"/>
                </a:solidFill>
                <a:latin typeface="Avenir Black" panose="02000503020000020003" pitchFamily="2" charset="0"/>
              </a:defRPr>
            </a:lvl1pPr>
          </a:lstStyle>
          <a:p>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2918800" y="2725815"/>
            <a:ext cx="3301047" cy="369332"/>
          </a:xfrm>
          <a:prstGeom prst="rect">
            <a:avLst/>
          </a:prstGeom>
          <a:solidFill>
            <a:schemeClr val="tx2"/>
          </a:solidFill>
        </p:spPr>
        <p:txBody>
          <a:bodyPr wrap="square" rtlCol="0" anchor="ctr">
            <a:spAutoFit/>
          </a:bodyPr>
          <a:lstStyle/>
          <a:p>
            <a:pPr algn="ctr"/>
            <a:r>
              <a:rPr lang="en-US" b="1" i="0" dirty="0">
                <a:solidFill>
                  <a:schemeClr val="bg1"/>
                </a:solidFill>
                <a:latin typeface="Avenir Black" panose="02000503020000020003" pitchFamily="2" charset="0"/>
              </a:rPr>
              <a:t>ACTIVITY</a:t>
            </a:r>
          </a:p>
        </p:txBody>
      </p:sp>
    </p:spTree>
    <p:extLst>
      <p:ext uri="{BB962C8B-B14F-4D97-AF65-F5344CB8AC3E}">
        <p14:creationId xmlns:p14="http://schemas.microsoft.com/office/powerpoint/2010/main" val="151265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04443-33DC-9449-A421-3824B4BFA832}" type="datetime1">
              <a:rPr lang="en-US" smtClean="0"/>
              <a:t>9/12/2022</a:t>
            </a:fld>
            <a:endParaRPr lang="en-US" dirty="0"/>
          </a:p>
        </p:txBody>
      </p:sp>
      <p:sp>
        <p:nvSpPr>
          <p:cNvPr id="6" name="Footer Placeholder 5"/>
          <p:cNvSpPr>
            <a:spLocks noGrp="1"/>
          </p:cNvSpPr>
          <p:nvPr>
            <p:ph type="ftr" sz="quarter" idx="11"/>
          </p:nvPr>
        </p:nvSpPr>
        <p:spPr/>
        <p:txBody>
          <a:bodyPr/>
          <a:lstStyle/>
          <a:p>
            <a:r>
              <a:rPr lang="en-US"/>
              <a:t>@ TechWerks 2015</a:t>
            </a:r>
            <a:endParaRPr lang="en-US" dirty="0"/>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6233911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A4F6E7-8BD1-6E42-AF01-61D98660EA31}" type="datetime1">
              <a:rPr lang="en-US" smtClean="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EEA6DE-BC14-4C4E-99EC-19D27E7382D5}" type="slidenum">
              <a:rPr lang="en-US" smtClean="0"/>
              <a:pPr/>
              <a:t>‹#›</a:t>
            </a:fld>
            <a:endParaRPr lang="en-US" dirty="0"/>
          </a:p>
        </p:txBody>
      </p:sp>
      <p:cxnSp>
        <p:nvCxnSpPr>
          <p:cNvPr id="10" name="Straight Connector 9"/>
          <p:cNvCxnSpPr/>
          <p:nvPr userDrawn="1"/>
        </p:nvCxnSpPr>
        <p:spPr>
          <a:xfrm>
            <a:off x="0" y="14478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44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0024C7-42AE-E647-A954-977FAFB58D02}" type="datetime1">
              <a:rPr lang="en-US" smtClean="0"/>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EEA6DE-BC14-4C4E-99EC-19D27E7382D5}" type="slidenum">
              <a:rPr lang="en-US" smtClean="0"/>
              <a:pPr/>
              <a:t>‹#›</a:t>
            </a:fld>
            <a:endParaRPr lang="en-US" dirty="0"/>
          </a:p>
        </p:txBody>
      </p:sp>
      <p:cxnSp>
        <p:nvCxnSpPr>
          <p:cNvPr id="6" name="Straight Connector 5"/>
          <p:cNvCxnSpPr/>
          <p:nvPr userDrawn="1"/>
        </p:nvCxnSpPr>
        <p:spPr>
          <a:xfrm>
            <a:off x="0" y="14478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2954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38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16A5F-153F-FA4D-9D09-091733C8D1ED}" type="datetime1">
              <a:rPr lang="en-US" smtClean="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7745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509D5B-8E5F-E243-9644-A109F21E6BC7}" type="datetime1">
              <a:rPr lang="en-US" smtClean="0"/>
              <a:t>9/12/2022</a:t>
            </a:fld>
            <a:endParaRPr lang="en-US" dirty="0"/>
          </a:p>
        </p:txBody>
      </p:sp>
      <p:sp>
        <p:nvSpPr>
          <p:cNvPr id="6" name="Footer Placeholder 5"/>
          <p:cNvSpPr>
            <a:spLocks noGrp="1"/>
          </p:cNvSpPr>
          <p:nvPr>
            <p:ph type="ftr" sz="quarter" idx="11"/>
          </p:nvPr>
        </p:nvSpPr>
        <p:spPr/>
        <p:txBody>
          <a:bodyPr/>
          <a:lstStyle/>
          <a:p>
            <a:r>
              <a:rPr lang="en-US"/>
              <a:t>@ TechWerks 2015</a:t>
            </a:r>
            <a:endParaRPr lang="en-US" dirty="0"/>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43458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704443-33DC-9449-A421-3824B4BFA832}" type="datetime1">
              <a:rPr lang="en-US" smtClean="0"/>
              <a:t>9/12/2022</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r>
              <a:rPr lang="en-US"/>
              <a:t>@ TechWerks 2015</a:t>
            </a:r>
            <a:endParaRPr lang="en-US" dirty="0"/>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7956102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C704443-33DC-9449-A421-3824B4BFA832}" type="datetime1">
              <a:rPr lang="en-US" smtClean="0"/>
              <a:t>9/12/2022</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 TechWerks 2015</a:t>
            </a:r>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44434454"/>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663" r:id="rId20"/>
    <p:sldLayoutId id="2147483651" r:id="rId21"/>
    <p:sldLayoutId id="2147483662" r:id="rId22"/>
    <p:sldLayoutId id="2147483699" r:id="rId23"/>
    <p:sldLayoutId id="2147483700" r:id="rId24"/>
    <p:sldLayoutId id="2147483701" r:id="rId25"/>
    <p:sldLayoutId id="2147483703" r:id="rId26"/>
    <p:sldLayoutId id="2147483704" r:id="rId27"/>
    <p:sldLayoutId id="2147483705" r:id="rId28"/>
    <p:sldLayoutId id="2147483706" r:id="rId29"/>
    <p:sldLayoutId id="2147483665" r:id="rId30"/>
    <p:sldLayoutId id="2147483671" r:id="rId31"/>
    <p:sldLayoutId id="2147483672" r:id="rId32"/>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94000">
              <a:schemeClr val="bg2">
                <a:tint val="97000"/>
                <a:hueMod val="162000"/>
                <a:satMod val="200000"/>
                <a:lumMod val="124000"/>
              </a:schemeClr>
            </a:gs>
            <a:gs pos="10000">
              <a:schemeClr val="tx1"/>
            </a:gs>
          </a:gsLst>
          <a:lin ang="162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211"/>
            <a:ext cx="9144000" cy="5678905"/>
          </a:xfrm>
          <a:prstGeom prst="rect">
            <a:avLst/>
          </a:prstGeom>
          <a:solidFill>
            <a:schemeClr val="accent1">
              <a:lumMod val="60000"/>
              <a:lumOff val="40000"/>
            </a:schemeClr>
          </a:solidFill>
        </p:spPr>
      </p:pic>
      <p:sp>
        <p:nvSpPr>
          <p:cNvPr id="2" name="Title 1">
            <a:extLst>
              <a:ext uri="{FF2B5EF4-FFF2-40B4-BE49-F238E27FC236}">
                <a16:creationId xmlns:a16="http://schemas.microsoft.com/office/drawing/2014/main" id="{BC324A21-EEEE-CA4D-88C9-03AFB3A19E31}"/>
              </a:ext>
            </a:extLst>
          </p:cNvPr>
          <p:cNvSpPr txBox="1">
            <a:spLocks/>
          </p:cNvSpPr>
          <p:nvPr/>
        </p:nvSpPr>
        <p:spPr>
          <a:xfrm>
            <a:off x="0" y="5165556"/>
            <a:ext cx="9143999" cy="1740570"/>
          </a:xfrm>
          <a:prstGeom prst="rect">
            <a:avLst/>
          </a:prstGeom>
          <a:solidFill>
            <a:schemeClr val="tx2"/>
          </a:solidFill>
          <a:ln>
            <a:solidFill>
              <a:schemeClr val="accent3">
                <a:lumMod val="60000"/>
                <a:lumOff val="40000"/>
              </a:schemeClr>
            </a:solidFill>
          </a:ln>
          <a:effectLst>
            <a:glow rad="228600">
              <a:schemeClr val="accent2">
                <a:satMod val="175000"/>
                <a:alpha val="40000"/>
              </a:schemeClr>
            </a:glow>
          </a:effectLst>
        </p:spPr>
        <p:txBody>
          <a:bodyPr vert="horz" lIns="91440" tIns="45720" rIns="91440" bIns="45720" rtlCol="0" anchor="ctr">
            <a:noAutofit/>
          </a:bodyPr>
          <a:lst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a:lstStyle>
          <a:p>
            <a:pPr defTabSz="914400">
              <a:lnSpc>
                <a:spcPct val="90000"/>
              </a:lnSpc>
            </a:pPr>
            <a:r>
              <a:rPr lang="en-US" dirty="0">
                <a:solidFill>
                  <a:schemeClr val="bg1"/>
                </a:solidFill>
                <a:effectLst>
                  <a:outerShdw blurRad="38100" dist="38100" dir="2700000" algn="tl">
                    <a:srgbClr val="000000">
                      <a:alpha val="43137"/>
                    </a:srgbClr>
                  </a:outerShdw>
                </a:effectLst>
                <a:latin typeface="Papyrus" panose="03070502060502030205" pitchFamily="66" charset="0"/>
              </a:rPr>
              <a:t>New Employee Orientation</a:t>
            </a:r>
          </a:p>
          <a:p>
            <a:pPr defTabSz="914400">
              <a:lnSpc>
                <a:spcPct val="90000"/>
              </a:lnSpc>
            </a:pPr>
            <a:r>
              <a:rPr lang="en-US" dirty="0">
                <a:solidFill>
                  <a:schemeClr val="bg1"/>
                </a:solidFill>
                <a:effectLst>
                  <a:outerShdw blurRad="38100" dist="38100" dir="2700000" algn="tl">
                    <a:srgbClr val="000000">
                      <a:alpha val="43137"/>
                    </a:srgbClr>
                  </a:outerShdw>
                </a:effectLst>
                <a:latin typeface="Papyrus" panose="03070502060502030205" pitchFamily="66" charset="0"/>
              </a:rPr>
              <a:t>Introduction to Resilience Training</a:t>
            </a:r>
          </a:p>
        </p:txBody>
      </p:sp>
    </p:spTree>
    <p:extLst>
      <p:ext uri="{BB962C8B-B14F-4D97-AF65-F5344CB8AC3E}">
        <p14:creationId xmlns:p14="http://schemas.microsoft.com/office/powerpoint/2010/main" val="1619453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070"/>
            <a:ext cx="9144000" cy="4016497"/>
          </a:xfrm>
          <a:prstGeom prst="rect">
            <a:avLst/>
          </a:prstGeom>
        </p:spPr>
      </p:pic>
      <p:sp>
        <p:nvSpPr>
          <p:cNvPr id="2" name="Title 1"/>
          <p:cNvSpPr>
            <a:spLocks noGrp="1"/>
          </p:cNvSpPr>
          <p:nvPr>
            <p:ph type="title"/>
          </p:nvPr>
        </p:nvSpPr>
        <p:spPr>
          <a:xfrm>
            <a:off x="644236" y="70141"/>
            <a:ext cx="8229600" cy="1143000"/>
          </a:xfrm>
        </p:spPr>
        <p:txBody>
          <a:bodyPr>
            <a:normAutofit/>
          </a:bodyPr>
          <a:lstStyle/>
          <a:p>
            <a:pPr algn="ctr"/>
            <a:r>
              <a:rPr lang="en-US" sz="4000" b="1" cap="none" dirty="0">
                <a:solidFill>
                  <a:schemeClr val="bg1"/>
                </a:solidFill>
              </a:rPr>
              <a:t>How Does Gratitude Help?</a:t>
            </a:r>
          </a:p>
        </p:txBody>
      </p:sp>
      <p:sp>
        <p:nvSpPr>
          <p:cNvPr id="3" name="Content Placeholder 2"/>
          <p:cNvSpPr>
            <a:spLocks noGrp="1"/>
          </p:cNvSpPr>
          <p:nvPr>
            <p:ph idx="1"/>
          </p:nvPr>
        </p:nvSpPr>
        <p:spPr>
          <a:xfrm>
            <a:off x="0" y="3473073"/>
            <a:ext cx="9144000" cy="3384926"/>
          </a:xfrm>
        </p:spPr>
        <p:txBody>
          <a:bodyPr>
            <a:normAutofit/>
          </a:bodyPr>
          <a:lstStyle/>
          <a:p>
            <a:pPr>
              <a:buFont typeface="Wingdings" panose="05000000000000000000" pitchFamily="2" charset="2"/>
              <a:buChar char="v"/>
            </a:pPr>
            <a:r>
              <a:rPr lang="en-US" sz="2800" dirty="0">
                <a:solidFill>
                  <a:schemeClr val="tx1"/>
                </a:solidFill>
              </a:rPr>
              <a:t>Builds optimism and positive emotions by paying attention to good things.</a:t>
            </a:r>
          </a:p>
          <a:p>
            <a:pPr>
              <a:buFont typeface="Wingdings" panose="05000000000000000000" pitchFamily="2" charset="2"/>
              <a:buChar char="v"/>
            </a:pPr>
            <a:r>
              <a:rPr lang="en-US" sz="2800" dirty="0">
                <a:solidFill>
                  <a:schemeClr val="tx1"/>
                </a:solidFill>
              </a:rPr>
              <a:t>Helps you cope with daily hassles and stress. </a:t>
            </a:r>
          </a:p>
          <a:p>
            <a:pPr>
              <a:buFont typeface="Wingdings" panose="05000000000000000000" pitchFamily="2" charset="2"/>
              <a:buChar char="v"/>
            </a:pPr>
            <a:r>
              <a:rPr lang="en-US" sz="2800" dirty="0">
                <a:solidFill>
                  <a:schemeClr val="tx1"/>
                </a:solidFill>
              </a:rPr>
              <a:t>Improves social relationships.</a:t>
            </a:r>
          </a:p>
        </p:txBody>
      </p:sp>
    </p:spTree>
    <p:extLst>
      <p:ext uri="{BB962C8B-B14F-4D97-AF65-F5344CB8AC3E}">
        <p14:creationId xmlns:p14="http://schemas.microsoft.com/office/powerpoint/2010/main" val="292375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134576"/>
            <a:ext cx="9279467" cy="1524000"/>
          </a:xfrm>
        </p:spPr>
        <p:txBody>
          <a:bodyPr>
            <a:normAutofit/>
          </a:bodyPr>
          <a:lstStyle/>
          <a:p>
            <a:pPr algn="ctr"/>
            <a:r>
              <a:rPr lang="en-US" sz="4000" b="1" cap="none" dirty="0">
                <a:solidFill>
                  <a:schemeClr val="accent5"/>
                </a:solidFill>
              </a:rPr>
              <a:t>What Is Gratitude?</a:t>
            </a:r>
          </a:p>
        </p:txBody>
      </p:sp>
      <p:sp>
        <p:nvSpPr>
          <p:cNvPr id="3" name="Content Placeholder 2"/>
          <p:cNvSpPr>
            <a:spLocks noGrp="1"/>
          </p:cNvSpPr>
          <p:nvPr>
            <p:ph idx="1"/>
          </p:nvPr>
        </p:nvSpPr>
        <p:spPr>
          <a:xfrm>
            <a:off x="237066" y="1329266"/>
            <a:ext cx="5791201" cy="3903133"/>
          </a:xfrm>
        </p:spPr>
        <p:txBody>
          <a:bodyPr>
            <a:normAutofit/>
          </a:bodyPr>
          <a:lstStyle/>
          <a:p>
            <a:r>
              <a:rPr lang="en-US" sz="2800" dirty="0">
                <a:solidFill>
                  <a:schemeClr val="tx1"/>
                </a:solidFill>
              </a:rPr>
              <a:t>A sense of wonder, thankfulness, and appreciation for life.</a:t>
            </a:r>
          </a:p>
          <a:p>
            <a:r>
              <a:rPr lang="en-US" sz="2800" dirty="0">
                <a:solidFill>
                  <a:schemeClr val="tx1"/>
                </a:solidFill>
              </a:rPr>
              <a:t>Looking for the good helps us focus on what went right.</a:t>
            </a:r>
          </a:p>
          <a:p>
            <a:pPr marL="0" indent="0">
              <a:buNone/>
            </a:pPr>
            <a:endParaRPr lang="en-US" dirty="0"/>
          </a:p>
        </p:txBody>
      </p:sp>
      <p:sp>
        <p:nvSpPr>
          <p:cNvPr id="4" name="TextBox 3"/>
          <p:cNvSpPr txBox="1"/>
          <p:nvPr/>
        </p:nvSpPr>
        <p:spPr>
          <a:xfrm>
            <a:off x="7109588" y="6488668"/>
            <a:ext cx="1577212" cy="369332"/>
          </a:xfrm>
          <a:prstGeom prst="rect">
            <a:avLst/>
          </a:prstGeom>
          <a:noFill/>
        </p:spPr>
        <p:txBody>
          <a:bodyPr wrap="none" lIns="91432" tIns="45716" rIns="91432" bIns="45716" rtlCol="0">
            <a:spAutoFit/>
          </a:bodyPr>
          <a:lstStyle/>
          <a:p>
            <a:r>
              <a:rPr lang="en-US" dirty="0"/>
              <a:t>Emmons, 2007</a:t>
            </a:r>
          </a:p>
        </p:txBody>
      </p:sp>
      <p:sp>
        <p:nvSpPr>
          <p:cNvPr id="6" name="Oval 5"/>
          <p:cNvSpPr/>
          <p:nvPr/>
        </p:nvSpPr>
        <p:spPr>
          <a:xfrm>
            <a:off x="5759117" y="1329266"/>
            <a:ext cx="3384883" cy="3338987"/>
          </a:xfrm>
          <a:prstGeom prst="ellipse">
            <a:avLst/>
          </a:prstGeom>
          <a:blipFill>
            <a:blip r:embed="rId3">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45000"/>
              </a:srgbClr>
            </a:outerShdw>
            <a:softEdge rad="266700"/>
          </a:effectLst>
          <a:scene3d>
            <a:camera prst="orthographicFront"/>
            <a:lightRig rig="flat" dir="t"/>
          </a:scene3d>
          <a:sp3d z="127000" prstMaterial="plastic">
            <a:bevelT w="88900" h="88900"/>
            <a:bevelB w="88900" h="31750" prst="angle"/>
          </a:sp3d>
        </p:spPr>
      </p:sp>
    </p:spTree>
    <p:extLst>
      <p:ext uri="{BB962C8B-B14F-4D97-AF65-F5344CB8AC3E}">
        <p14:creationId xmlns:p14="http://schemas.microsoft.com/office/powerpoint/2010/main" val="1442662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70206"/>
            <a:ext cx="8229600" cy="1143000"/>
          </a:xfrm>
        </p:spPr>
        <p:txBody>
          <a:bodyPr>
            <a:normAutofit/>
          </a:bodyPr>
          <a:lstStyle/>
          <a:p>
            <a:pPr algn="ctr"/>
            <a:r>
              <a:rPr lang="en-US" sz="4000" b="1" cap="none" dirty="0">
                <a:solidFill>
                  <a:schemeClr val="accent5"/>
                </a:solidFill>
              </a:rPr>
              <a:t>Negativity Bias</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0" b="97345" l="0" r="89903">
                        <a14:foregroundMark x1="27961" y1="6490" x2="27961" y2="6490"/>
                        <a14:foregroundMark x1="6990" y1="16814" x2="6990" y2="16814"/>
                        <a14:foregroundMark x1="12427" y1="11504" x2="12427" y2="11504"/>
                        <a14:foregroundMark x1="9320" y1="14159" x2="9320" y2="14159"/>
                        <a14:foregroundMark x1="10097" y1="34808" x2="10097" y2="34808"/>
                        <a14:foregroundMark x1="9320" y1="34513" x2="21748" y2="28319"/>
                        <a14:foregroundMark x1="38252" y1="26549" x2="38252" y2="26549"/>
                        <a14:foregroundMark x1="27379" y1="27434" x2="27379" y2="27434"/>
                        <a14:foregroundMark x1="22136" y1="28614" x2="26796" y2="26549"/>
                        <a14:foregroundMark x1="27961" y1="27434" x2="38058" y2="26254"/>
                        <a14:foregroundMark x1="45437" y1="28909" x2="45437" y2="28909"/>
                        <a14:foregroundMark x1="45631" y1="31858" x2="45631" y2="31858"/>
                        <a14:foregroundMark x1="41942" y1="35693" x2="41942" y2="35693"/>
                        <a14:foregroundMark x1="3689" y1="42183" x2="3689" y2="42183"/>
                        <a14:foregroundMark x1="3495" y1="50147" x2="3495" y2="50147"/>
                        <a14:foregroundMark x1="3495" y1="42183" x2="7379" y2="36578"/>
                        <a14:foregroundMark x1="3301" y1="43953" x2="2718" y2="45723"/>
                        <a14:foregroundMark x1="2913" y1="48378" x2="2913" y2="48378"/>
                        <a14:foregroundMark x1="8544" y1="64602" x2="8544" y2="64602"/>
                        <a14:foregroundMark x1="12621" y1="74041" x2="12621" y2="74041"/>
                        <a14:foregroundMark x1="24272" y1="74041" x2="24272" y2="74041"/>
                        <a14:foregroundMark x1="17864" y1="82596" x2="17864" y2="82596"/>
                        <a14:foregroundMark x1="22913" y1="93215" x2="22913" y2="93215"/>
                        <a14:foregroundMark x1="26602" y1="97345" x2="26602" y2="97345"/>
                        <a14:foregroundMark x1="38252" y1="60177" x2="38252" y2="60177"/>
                        <a14:foregroundMark x1="34563" y1="50737" x2="34563" y2="50737"/>
                        <a14:foregroundMark x1="14757" y1="55752" x2="14757" y2="55752"/>
                        <a14:foregroundMark x1="18641" y1="53982" x2="18641" y2="53982"/>
                        <a14:foregroundMark x1="21942" y1="52212" x2="21942" y2="52212"/>
                        <a14:foregroundMark x1="42524" y1="27434" x2="42524" y2="27434"/>
                        <a14:foregroundMark x1="9515" y1="70206" x2="9515" y2="70206"/>
                      </a14:backgroundRemoval>
                    </a14:imgEffect>
                  </a14:imgLayer>
                </a14:imgProps>
              </a:ext>
            </a:extLst>
          </a:blip>
          <a:srcRect r="50000"/>
          <a:stretch/>
        </p:blipFill>
        <p:spPr>
          <a:xfrm>
            <a:off x="740691" y="1887216"/>
            <a:ext cx="3183090" cy="4190553"/>
          </a:xfrm>
          <a:prstGeom prst="rect">
            <a:avLst/>
          </a:prstGeom>
        </p:spPr>
      </p:pic>
      <p:cxnSp>
        <p:nvCxnSpPr>
          <p:cNvPr id="8" name="Straight Arrow Connector 7"/>
          <p:cNvCxnSpPr/>
          <p:nvPr/>
        </p:nvCxnSpPr>
        <p:spPr>
          <a:xfrm>
            <a:off x="2375196" y="2575138"/>
            <a:ext cx="53734" cy="3077856"/>
          </a:xfrm>
          <a:prstGeom prst="straightConnector1">
            <a:avLst/>
          </a:prstGeom>
          <a:ln w="127000" cmpd="sng">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DC4785-B464-414F-A981-6243E6C12B1D}"/>
              </a:ext>
            </a:extLst>
          </p:cNvPr>
          <p:cNvSpPr txBox="1"/>
          <p:nvPr/>
        </p:nvSpPr>
        <p:spPr>
          <a:xfrm>
            <a:off x="4340897" y="6328962"/>
            <a:ext cx="4177233" cy="369300"/>
          </a:xfrm>
          <a:prstGeom prst="rect">
            <a:avLst/>
          </a:prstGeom>
          <a:noFill/>
        </p:spPr>
        <p:txBody>
          <a:bodyPr wrap="none" lIns="91408" tIns="45704" rIns="91408" bIns="45704" rtlCol="0">
            <a:spAutoFit/>
          </a:bodyPr>
          <a:lstStyle/>
          <a:p>
            <a:r>
              <a:rPr lang="en-US" dirty="0"/>
              <a:t>Baumeister, 2001; </a:t>
            </a:r>
            <a:r>
              <a:rPr lang="en-US" dirty="0" err="1"/>
              <a:t>Rozin</a:t>
            </a:r>
            <a:r>
              <a:rPr lang="en-US" dirty="0"/>
              <a:t> &amp; </a:t>
            </a:r>
            <a:r>
              <a:rPr lang="en-US" dirty="0" err="1"/>
              <a:t>Royzman</a:t>
            </a:r>
            <a:r>
              <a:rPr lang="en-US" dirty="0"/>
              <a:t>, 2001 </a:t>
            </a:r>
          </a:p>
        </p:txBody>
      </p:sp>
      <p:sp>
        <p:nvSpPr>
          <p:cNvPr id="12" name="Content Placeholder 3">
            <a:extLst>
              <a:ext uri="{FF2B5EF4-FFF2-40B4-BE49-F238E27FC236}">
                <a16:creationId xmlns:a16="http://schemas.microsoft.com/office/drawing/2014/main" id="{5EB8E54A-95FC-E241-948B-D79194694594}"/>
              </a:ext>
            </a:extLst>
          </p:cNvPr>
          <p:cNvSpPr txBox="1">
            <a:spLocks/>
          </p:cNvSpPr>
          <p:nvPr/>
        </p:nvSpPr>
        <p:spPr>
          <a:xfrm>
            <a:off x="3923781" y="1636024"/>
            <a:ext cx="5011466" cy="4238947"/>
          </a:xfrm>
          <a:prstGeom prst="rect">
            <a:avLst/>
          </a:prstGeom>
        </p:spPr>
        <p:txBody>
          <a:bodyPr>
            <a:noAutofit/>
          </a:bodyPr>
          <a:lstStyle>
            <a:lvl1pPr marL="342596" indent="-342596" algn="l" defTabSz="456791" rtl="0" eaLnBrk="1" latinLnBrk="0" hangingPunct="1">
              <a:spcBef>
                <a:spcPct val="20000"/>
              </a:spcBef>
              <a:buFont typeface="Arial"/>
              <a:buChar char="•"/>
              <a:defRPr sz="40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1pPr>
            <a:lvl2pPr marL="742288" indent="-285495" algn="l" defTabSz="456791" rtl="0" eaLnBrk="1" latinLnBrk="0" hangingPunct="1">
              <a:spcBef>
                <a:spcPct val="20000"/>
              </a:spcBef>
              <a:buFont typeface="Arial"/>
              <a:buChar char="–"/>
              <a:defRPr sz="36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2pPr>
            <a:lvl3pPr marL="1141981" indent="-228398" algn="l" defTabSz="456791" rtl="0" eaLnBrk="1" latinLnBrk="0" hangingPunct="1">
              <a:spcBef>
                <a:spcPct val="20000"/>
              </a:spcBef>
              <a:buFont typeface="Arial"/>
              <a:buChar char="•"/>
              <a:defRPr sz="32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3pPr>
            <a:lvl4pPr marL="1598774" indent="-228398" algn="l" defTabSz="456791" rtl="0" eaLnBrk="1" latinLnBrk="0" hangingPunct="1">
              <a:spcBef>
                <a:spcPct val="20000"/>
              </a:spcBef>
              <a:buFont typeface="Arial"/>
              <a:buChar char="–"/>
              <a:defRPr sz="28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4pPr>
            <a:lvl5pPr marL="2055567" indent="-228398" algn="l" defTabSz="456791" rtl="0" eaLnBrk="1" latinLnBrk="0" hangingPunct="1">
              <a:spcBef>
                <a:spcPct val="20000"/>
              </a:spcBef>
              <a:buFont typeface="Arial"/>
              <a:buChar char="»"/>
              <a:defRPr sz="28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5pPr>
            <a:lvl6pPr marL="2512361" indent="-228398" algn="l" defTabSz="456791" rtl="0" eaLnBrk="1" latinLnBrk="0" hangingPunct="1">
              <a:spcBef>
                <a:spcPct val="20000"/>
              </a:spcBef>
              <a:buFont typeface="Arial"/>
              <a:buChar char="•"/>
              <a:defRPr sz="2000" kern="1200">
                <a:solidFill>
                  <a:schemeClr val="tx1"/>
                </a:solidFill>
                <a:latin typeface="+mn-lt"/>
                <a:ea typeface="+mn-ea"/>
                <a:cs typeface="+mn-cs"/>
              </a:defRPr>
            </a:lvl6pPr>
            <a:lvl7pPr marL="2969154" indent="-228398" algn="l" defTabSz="456791" rtl="0" eaLnBrk="1" latinLnBrk="0" hangingPunct="1">
              <a:spcBef>
                <a:spcPct val="20000"/>
              </a:spcBef>
              <a:buFont typeface="Arial"/>
              <a:buChar char="•"/>
              <a:defRPr sz="2000" kern="1200">
                <a:solidFill>
                  <a:schemeClr val="tx1"/>
                </a:solidFill>
                <a:latin typeface="+mn-lt"/>
                <a:ea typeface="+mn-ea"/>
                <a:cs typeface="+mn-cs"/>
              </a:defRPr>
            </a:lvl7pPr>
            <a:lvl8pPr marL="3425945" indent="-228398" algn="l" defTabSz="456791" rtl="0" eaLnBrk="1" latinLnBrk="0" hangingPunct="1">
              <a:spcBef>
                <a:spcPct val="20000"/>
              </a:spcBef>
              <a:buFont typeface="Arial"/>
              <a:buChar char="•"/>
              <a:defRPr sz="2000" kern="1200">
                <a:solidFill>
                  <a:schemeClr val="tx1"/>
                </a:solidFill>
                <a:latin typeface="+mn-lt"/>
                <a:ea typeface="+mn-ea"/>
                <a:cs typeface="+mn-cs"/>
              </a:defRPr>
            </a:lvl8pPr>
            <a:lvl9pPr marL="3882738" indent="-228398" algn="l" defTabSz="456791"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latin typeface="+mj-lt"/>
                <a:cs typeface="Times New Roman" panose="02020603050405020304" pitchFamily="18" charset="0"/>
              </a:rPr>
              <a:t>We are more likely to pay attention and remember negative things than positive things.</a:t>
            </a:r>
          </a:p>
          <a:p>
            <a:pPr marL="457200" indent="-457200">
              <a:buFont typeface="Arial" panose="020B0604020202020204" pitchFamily="34" charset="0"/>
              <a:buChar char="•"/>
            </a:pPr>
            <a:r>
              <a:rPr lang="en-US" sz="2800" dirty="0">
                <a:latin typeface="+mj-lt"/>
                <a:cs typeface="Times New Roman" panose="02020603050405020304" pitchFamily="18" charset="0"/>
              </a:rPr>
              <a:t>Negative emotions trigger:</a:t>
            </a:r>
          </a:p>
          <a:p>
            <a:pPr marL="856892" lvl="1" indent="-457200">
              <a:buFont typeface="Arial" panose="020B0604020202020204" pitchFamily="34" charset="0"/>
              <a:buChar char="•"/>
            </a:pPr>
            <a:r>
              <a:rPr lang="en-US" sz="2800" dirty="0">
                <a:latin typeface="+mj-lt"/>
                <a:cs typeface="Times New Roman" panose="02020603050405020304" pitchFamily="18" charset="0"/>
              </a:rPr>
              <a:t>Flight</a:t>
            </a:r>
          </a:p>
          <a:p>
            <a:pPr marL="856892" lvl="1" indent="-457200">
              <a:buFont typeface="Arial" panose="020B0604020202020204" pitchFamily="34" charset="0"/>
              <a:buChar char="•"/>
            </a:pPr>
            <a:r>
              <a:rPr lang="en-US" sz="2800" dirty="0">
                <a:latin typeface="+mj-lt"/>
                <a:cs typeface="Times New Roman" panose="02020603050405020304" pitchFamily="18" charset="0"/>
              </a:rPr>
              <a:t>Fight</a:t>
            </a:r>
          </a:p>
          <a:p>
            <a:pPr marL="856892" lvl="1" indent="-457200">
              <a:buFont typeface="Arial" panose="020B0604020202020204" pitchFamily="34" charset="0"/>
              <a:buChar char="•"/>
            </a:pPr>
            <a:r>
              <a:rPr lang="en-US" sz="2800" dirty="0">
                <a:latin typeface="+mj-lt"/>
                <a:cs typeface="Times New Roman" panose="02020603050405020304" pitchFamily="18" charset="0"/>
              </a:rPr>
              <a:t>Freeze</a:t>
            </a:r>
            <a:endParaRPr lang="en-US" sz="2800" dirty="0">
              <a:latin typeface="+mj-lt"/>
            </a:endParaRPr>
          </a:p>
        </p:txBody>
      </p:sp>
    </p:spTree>
    <p:extLst>
      <p:ext uri="{BB962C8B-B14F-4D97-AF65-F5344CB8AC3E}">
        <p14:creationId xmlns:p14="http://schemas.microsoft.com/office/powerpoint/2010/main" val="176070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4" y="46634"/>
            <a:ext cx="8953126" cy="1524000"/>
          </a:xfrm>
        </p:spPr>
        <p:txBody>
          <a:bodyPr>
            <a:normAutofit/>
          </a:bodyPr>
          <a:lstStyle/>
          <a:p>
            <a:pPr algn="ctr"/>
            <a:r>
              <a:rPr lang="en-US" sz="4000" b="1" cap="none" dirty="0">
                <a:solidFill>
                  <a:schemeClr val="accent5"/>
                </a:solidFill>
              </a:rPr>
              <a:t>Positive Emotions Can Help Us Focus And Be More Creative</a:t>
            </a:r>
          </a:p>
        </p:txBody>
      </p:sp>
      <p:sp>
        <p:nvSpPr>
          <p:cNvPr id="11" name="Content Placeholder 2">
            <a:extLst>
              <a:ext uri="{FF2B5EF4-FFF2-40B4-BE49-F238E27FC236}">
                <a16:creationId xmlns:a16="http://schemas.microsoft.com/office/drawing/2014/main" id="{1C82383E-5ECB-5241-BC96-53529FF0995C}"/>
              </a:ext>
            </a:extLst>
          </p:cNvPr>
          <p:cNvSpPr>
            <a:spLocks noGrp="1"/>
          </p:cNvSpPr>
          <p:nvPr>
            <p:ph idx="1"/>
          </p:nvPr>
        </p:nvSpPr>
        <p:spPr>
          <a:xfrm>
            <a:off x="4336473" y="1635542"/>
            <a:ext cx="4038600" cy="4525963"/>
          </a:xfrm>
        </p:spPr>
        <p:txBody>
          <a:bodyPr>
            <a:normAutofit/>
          </a:bodyPr>
          <a:lstStyle/>
          <a:p>
            <a:r>
              <a:rPr lang="en-US" sz="2800" dirty="0">
                <a:solidFill>
                  <a:schemeClr val="tx1"/>
                </a:solidFill>
                <a:latin typeface="+mj-lt"/>
                <a:cs typeface="Times New Roman" panose="02020603050405020304" pitchFamily="18" charset="0"/>
              </a:rPr>
              <a:t>Gratitude and other positive emotions help us: </a:t>
            </a:r>
          </a:p>
          <a:p>
            <a:pPr lvl="1"/>
            <a:r>
              <a:rPr lang="en-US" sz="2800" dirty="0">
                <a:solidFill>
                  <a:schemeClr val="tx1"/>
                </a:solidFill>
                <a:latin typeface="+mj-lt"/>
                <a:cs typeface="Times New Roman" panose="02020603050405020304" pitchFamily="18" charset="0"/>
              </a:rPr>
              <a:t>Counteract the negativity bias</a:t>
            </a:r>
          </a:p>
          <a:p>
            <a:pPr lvl="1"/>
            <a:r>
              <a:rPr lang="en-US" sz="2800" dirty="0">
                <a:solidFill>
                  <a:schemeClr val="tx1"/>
                </a:solidFill>
                <a:latin typeface="+mj-lt"/>
                <a:cs typeface="Times New Roman" panose="02020603050405020304" pitchFamily="18" charset="0"/>
              </a:rPr>
              <a:t>Discover and develop new skills</a:t>
            </a:r>
          </a:p>
          <a:p>
            <a:pPr lvl="1"/>
            <a:r>
              <a:rPr lang="en-US" sz="2800" dirty="0">
                <a:solidFill>
                  <a:schemeClr val="tx1"/>
                </a:solidFill>
                <a:latin typeface="+mj-lt"/>
                <a:cs typeface="Times New Roman" panose="02020603050405020304" pitchFamily="18" charset="0"/>
              </a:rPr>
              <a:t>Improve our performance</a:t>
            </a:r>
          </a:p>
          <a:p>
            <a:endParaRPr lang="en-US" dirty="0"/>
          </a:p>
        </p:txBody>
      </p:sp>
      <p:sp>
        <p:nvSpPr>
          <p:cNvPr id="5" name="TextBox 4"/>
          <p:cNvSpPr txBox="1"/>
          <p:nvPr/>
        </p:nvSpPr>
        <p:spPr>
          <a:xfrm>
            <a:off x="2723241" y="6274932"/>
            <a:ext cx="5225656" cy="369324"/>
          </a:xfrm>
          <a:prstGeom prst="rect">
            <a:avLst/>
          </a:prstGeom>
          <a:noFill/>
        </p:spPr>
        <p:txBody>
          <a:bodyPr wrap="none" lIns="91432" tIns="45716" rIns="91432" bIns="45716" rtlCol="0">
            <a:spAutoFit/>
          </a:bodyPr>
          <a:lstStyle/>
          <a:p>
            <a:r>
              <a:rPr lang="en-US" dirty="0"/>
              <a:t>Broaden and Build Theory, Fredrickson &amp; Joiner, 2002</a:t>
            </a: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0" b="97345" l="0" r="89903">
                        <a14:foregroundMark x1="27961" y1="6490" x2="27961" y2="6490"/>
                        <a14:foregroundMark x1="6990" y1="16814" x2="6990" y2="16814"/>
                        <a14:foregroundMark x1="12427" y1="11504" x2="12427" y2="11504"/>
                        <a14:foregroundMark x1="9320" y1="14159" x2="9320" y2="14159"/>
                        <a14:foregroundMark x1="10097" y1="34808" x2="10097" y2="34808"/>
                        <a14:foregroundMark x1="9320" y1="34513" x2="21748" y2="28319"/>
                        <a14:foregroundMark x1="38252" y1="26549" x2="38252" y2="26549"/>
                        <a14:foregroundMark x1="27379" y1="27434" x2="27379" y2="27434"/>
                        <a14:foregroundMark x1="22136" y1="28614" x2="26796" y2="26549"/>
                        <a14:foregroundMark x1="27961" y1="27434" x2="38058" y2="26254"/>
                        <a14:foregroundMark x1="45437" y1="28909" x2="45437" y2="28909"/>
                        <a14:foregroundMark x1="45631" y1="31858" x2="45631" y2="31858"/>
                        <a14:foregroundMark x1="41942" y1="35693" x2="41942" y2="35693"/>
                        <a14:foregroundMark x1="3689" y1="42183" x2="3689" y2="42183"/>
                        <a14:foregroundMark x1="3495" y1="50147" x2="3495" y2="50147"/>
                        <a14:foregroundMark x1="3495" y1="42183" x2="7379" y2="36578"/>
                        <a14:foregroundMark x1="3301" y1="43953" x2="2718" y2="45723"/>
                        <a14:foregroundMark x1="2913" y1="48378" x2="2913" y2="48378"/>
                        <a14:foregroundMark x1="8544" y1="64602" x2="8544" y2="64602"/>
                        <a14:foregroundMark x1="12621" y1="74041" x2="12621" y2="74041"/>
                        <a14:foregroundMark x1="24272" y1="74041" x2="24272" y2="74041"/>
                        <a14:foregroundMark x1="17864" y1="82596" x2="17864" y2="82596"/>
                        <a14:foregroundMark x1="22913" y1="93215" x2="22913" y2="93215"/>
                        <a14:foregroundMark x1="26602" y1="97345" x2="26602" y2="97345"/>
                        <a14:foregroundMark x1="38252" y1="60177" x2="38252" y2="60177"/>
                        <a14:foregroundMark x1="34563" y1="50737" x2="34563" y2="50737"/>
                        <a14:foregroundMark x1="14757" y1="55752" x2="14757" y2="55752"/>
                        <a14:foregroundMark x1="18641" y1="53982" x2="18641" y2="53982"/>
                        <a14:foregroundMark x1="21942" y1="52212" x2="21942" y2="52212"/>
                        <a14:foregroundMark x1="42524" y1="27434" x2="42524" y2="27434"/>
                        <a14:foregroundMark x1="9515" y1="70206" x2="9515" y2="70206"/>
                      </a14:backgroundRemoval>
                    </a14:imgEffect>
                  </a14:imgLayer>
                </a14:imgProps>
              </a:ext>
            </a:extLst>
          </a:blip>
          <a:srcRect r="50000"/>
          <a:stretch/>
        </p:blipFill>
        <p:spPr>
          <a:xfrm flipH="1">
            <a:off x="995343" y="1635542"/>
            <a:ext cx="2893718" cy="3809594"/>
          </a:xfrm>
          <a:prstGeom prst="rect">
            <a:avLst/>
          </a:prstGeom>
        </p:spPr>
      </p:pic>
      <p:cxnSp>
        <p:nvCxnSpPr>
          <p:cNvPr id="9" name="Straight Arrow Connector 8"/>
          <p:cNvCxnSpPr/>
          <p:nvPr/>
        </p:nvCxnSpPr>
        <p:spPr>
          <a:xfrm>
            <a:off x="2393353" y="2132985"/>
            <a:ext cx="48849" cy="3077856"/>
          </a:xfrm>
          <a:prstGeom prst="straightConnector1">
            <a:avLst/>
          </a:prstGeom>
          <a:ln w="127000" cmpd="sng">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33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54" b="8156"/>
          <a:stretch/>
        </p:blipFill>
        <p:spPr>
          <a:xfrm>
            <a:off x="0" y="2"/>
            <a:ext cx="9144000" cy="2791324"/>
          </a:xfrm>
          <a:prstGeom prst="rect">
            <a:avLst/>
          </a:prstGeom>
        </p:spPr>
      </p:pic>
      <p:sp>
        <p:nvSpPr>
          <p:cNvPr id="2" name="Title 1"/>
          <p:cNvSpPr>
            <a:spLocks noGrp="1"/>
          </p:cNvSpPr>
          <p:nvPr>
            <p:ph type="title"/>
          </p:nvPr>
        </p:nvSpPr>
        <p:spPr>
          <a:xfrm>
            <a:off x="0" y="0"/>
            <a:ext cx="8957733" cy="978568"/>
          </a:xfrm>
        </p:spPr>
        <p:txBody>
          <a:bodyPr>
            <a:normAutofit/>
          </a:bodyPr>
          <a:lstStyle/>
          <a:p>
            <a:pPr algn="ctr"/>
            <a:r>
              <a:rPr lang="en-US" sz="4000" b="1" u="sng" cap="none" dirty="0">
                <a:solidFill>
                  <a:schemeClr val="bg1"/>
                </a:solidFill>
                <a:effectLst>
                  <a:glow rad="101600">
                    <a:srgbClr val="FFFF00">
                      <a:alpha val="60000"/>
                    </a:srgbClr>
                  </a:glow>
                </a:effectLst>
              </a:rPr>
              <a:t>Skill: </a:t>
            </a:r>
            <a:r>
              <a:rPr lang="en-US" sz="4000" b="1" i="1" u="sng" cap="none" dirty="0">
                <a:solidFill>
                  <a:schemeClr val="bg1"/>
                </a:solidFill>
                <a:effectLst>
                  <a:glow rad="101600">
                    <a:srgbClr val="FFFF00">
                      <a:alpha val="60000"/>
                    </a:srgbClr>
                  </a:glow>
                </a:effectLst>
              </a:rPr>
              <a:t>Gratitude</a:t>
            </a:r>
          </a:p>
        </p:txBody>
      </p:sp>
      <p:sp>
        <p:nvSpPr>
          <p:cNvPr id="5" name="Content Placeholder 2"/>
          <p:cNvSpPr>
            <a:spLocks noGrp="1"/>
          </p:cNvSpPr>
          <p:nvPr>
            <p:ph idx="1"/>
          </p:nvPr>
        </p:nvSpPr>
        <p:spPr>
          <a:xfrm>
            <a:off x="0" y="2791327"/>
            <a:ext cx="9144000" cy="4066674"/>
          </a:xfrm>
        </p:spPr>
        <p:txBody>
          <a:bodyPr>
            <a:noAutofit/>
          </a:bodyPr>
          <a:lstStyle/>
          <a:p>
            <a:pPr marL="0" indent="0">
              <a:buNone/>
            </a:pPr>
            <a:r>
              <a:rPr lang="en-US" sz="2800" b="1" dirty="0">
                <a:solidFill>
                  <a:schemeClr val="bg1"/>
                </a:solidFill>
                <a:latin typeface="+mj-lt"/>
              </a:rPr>
              <a:t>Gratitude builds optimism &amp; positive emotions, helps you cope with stress, &amp; improves relationships.</a:t>
            </a:r>
          </a:p>
          <a:p>
            <a:pPr marL="1028700" lvl="1" indent="-571500">
              <a:buFont typeface="+mj-lt"/>
              <a:buAutoNum type="romanLcPeriod"/>
            </a:pPr>
            <a:r>
              <a:rPr lang="en-US" sz="2800" b="1" dirty="0">
                <a:solidFill>
                  <a:schemeClr val="bg1"/>
                </a:solidFill>
                <a:latin typeface="+mj-lt"/>
              </a:rPr>
              <a:t>Develop a </a:t>
            </a:r>
            <a:r>
              <a:rPr lang="en-US" sz="2800" b="1" i="1" dirty="0">
                <a:solidFill>
                  <a:schemeClr val="bg1"/>
                </a:solidFill>
                <a:latin typeface="+mj-lt"/>
              </a:rPr>
              <a:t>regular</a:t>
            </a:r>
            <a:r>
              <a:rPr lang="en-US" sz="2800" b="1" dirty="0">
                <a:solidFill>
                  <a:schemeClr val="bg1"/>
                </a:solidFill>
                <a:latin typeface="+mj-lt"/>
              </a:rPr>
              <a:t> (daily or weekly) gratitude practice that:</a:t>
            </a:r>
          </a:p>
          <a:p>
            <a:pPr marL="1485900" lvl="2" indent="-571500">
              <a:buFont typeface="+mj-lt"/>
              <a:buAutoNum type="romanLcPeriod"/>
            </a:pPr>
            <a:r>
              <a:rPr lang="en-US" sz="2800" b="1" dirty="0">
                <a:solidFill>
                  <a:schemeClr val="bg1"/>
                </a:solidFill>
                <a:latin typeface="+mj-lt"/>
              </a:rPr>
              <a:t>Includes 1-3 things that you are are grateful for</a:t>
            </a:r>
          </a:p>
          <a:p>
            <a:pPr marL="1485900" lvl="2" indent="-571500">
              <a:buFont typeface="+mj-lt"/>
              <a:buAutoNum type="romanLcPeriod"/>
            </a:pPr>
            <a:r>
              <a:rPr lang="en-US" sz="2800" b="1" dirty="0">
                <a:solidFill>
                  <a:schemeClr val="bg1"/>
                </a:solidFill>
                <a:latin typeface="+mj-lt"/>
              </a:rPr>
              <a:t>Includes a </a:t>
            </a:r>
            <a:r>
              <a:rPr lang="en-US" sz="2800" b="1" u="sng" dirty="0">
                <a:solidFill>
                  <a:schemeClr val="bg1"/>
                </a:solidFill>
                <a:latin typeface="+mj-lt"/>
              </a:rPr>
              <a:t>REFLECTION ON WHY</a:t>
            </a:r>
            <a:r>
              <a:rPr lang="en-US" sz="2800" b="1" dirty="0">
                <a:solidFill>
                  <a:schemeClr val="bg1"/>
                </a:solidFill>
                <a:latin typeface="+mj-lt"/>
              </a:rPr>
              <a:t> you are grateful</a:t>
            </a:r>
          </a:p>
        </p:txBody>
      </p:sp>
    </p:spTree>
    <p:extLst>
      <p:ext uri="{BB962C8B-B14F-4D97-AF65-F5344CB8AC3E}">
        <p14:creationId xmlns:p14="http://schemas.microsoft.com/office/powerpoint/2010/main" val="280459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3149D0-3023-C54A-82DE-B5DE3E55B783}"/>
              </a:ext>
            </a:extLst>
          </p:cNvPr>
          <p:cNvSpPr txBox="1"/>
          <p:nvPr/>
        </p:nvSpPr>
        <p:spPr>
          <a:xfrm>
            <a:off x="0" y="0"/>
            <a:ext cx="9143999" cy="2308324"/>
          </a:xfrm>
          <a:prstGeom prst="rect">
            <a:avLst/>
          </a:prstGeom>
          <a:solidFill>
            <a:schemeClr val="bg1">
              <a:lumMod val="75000"/>
              <a:lumOff val="25000"/>
            </a:schemeClr>
          </a:solidFill>
        </p:spPr>
        <p:txBody>
          <a:bodyPr wrap="square" rtlCol="0">
            <a:spAutoFit/>
          </a:bodyPr>
          <a:lstStyle/>
          <a:p>
            <a:pPr algn="ctr"/>
            <a:r>
              <a:rPr lang="en-US" sz="7200" b="1" i="0" dirty="0">
                <a:latin typeface="Broadway" panose="04040905080B02020502" pitchFamily="82" charset="0"/>
              </a:rPr>
              <a:t>Values Based Goals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6736"/>
            <a:ext cx="9144000" cy="4291263"/>
          </a:xfrm>
          <a:prstGeom prst="rect">
            <a:avLst/>
          </a:prstGeom>
        </p:spPr>
      </p:pic>
    </p:spTree>
    <p:extLst>
      <p:ext uri="{BB962C8B-B14F-4D97-AF65-F5344CB8AC3E}">
        <p14:creationId xmlns:p14="http://schemas.microsoft.com/office/powerpoint/2010/main" val="29352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Autofit/>
          </a:bodyPr>
          <a:lstStyle/>
          <a:p>
            <a:pPr algn="ctr"/>
            <a:r>
              <a:rPr lang="en-US" sz="4000" b="1" cap="none" dirty="0">
                <a:solidFill>
                  <a:schemeClr val="accent5"/>
                </a:solidFill>
              </a:rPr>
              <a:t>How Does </a:t>
            </a:r>
            <a:r>
              <a:rPr lang="en-US" sz="4000" b="1" i="1" cap="none" dirty="0">
                <a:solidFill>
                  <a:schemeClr val="accent5"/>
                </a:solidFill>
              </a:rPr>
              <a:t>Values Based Goals </a:t>
            </a:r>
            <a:r>
              <a:rPr lang="en-US" sz="4000" b="1" cap="none" dirty="0">
                <a:solidFill>
                  <a:schemeClr val="accent5"/>
                </a:solidFill>
              </a:rPr>
              <a:t>Help You?</a:t>
            </a:r>
          </a:p>
        </p:txBody>
      </p:sp>
      <p:sp>
        <p:nvSpPr>
          <p:cNvPr id="3" name="Text Placeholder 2"/>
          <p:cNvSpPr>
            <a:spLocks noGrp="1"/>
          </p:cNvSpPr>
          <p:nvPr>
            <p:ph type="body" idx="1"/>
          </p:nvPr>
        </p:nvSpPr>
        <p:spPr>
          <a:xfrm>
            <a:off x="0" y="1395664"/>
            <a:ext cx="9143999" cy="5462336"/>
          </a:xfrm>
        </p:spPr>
        <p:txBody>
          <a:bodyPr>
            <a:normAutofit/>
          </a:bodyPr>
          <a:lstStyle/>
          <a:p>
            <a:r>
              <a:rPr lang="en-US" sz="2800" dirty="0">
                <a:solidFill>
                  <a:schemeClr val="tx1"/>
                </a:solidFill>
                <a:latin typeface="+mj-lt"/>
              </a:rPr>
              <a:t>Goals that are values-based are those that are </a:t>
            </a:r>
            <a:r>
              <a:rPr lang="en-US" sz="2800" b="1" i="1" dirty="0">
                <a:solidFill>
                  <a:schemeClr val="tx1"/>
                </a:solidFill>
                <a:latin typeface="+mj-lt"/>
              </a:rPr>
              <a:t>meaningful to you</a:t>
            </a:r>
            <a:r>
              <a:rPr lang="en-US" sz="2800" dirty="0">
                <a:solidFill>
                  <a:schemeClr val="tx1"/>
                </a:solidFill>
                <a:latin typeface="+mj-lt"/>
              </a:rPr>
              <a:t>. They:</a:t>
            </a:r>
          </a:p>
          <a:p>
            <a:pPr lvl="1"/>
            <a:r>
              <a:rPr lang="en-US" sz="2800" dirty="0">
                <a:solidFill>
                  <a:schemeClr val="tx1"/>
                </a:solidFill>
                <a:latin typeface="+mj-lt"/>
              </a:rPr>
              <a:t>Provide a sense of purpose and meaning</a:t>
            </a:r>
          </a:p>
          <a:p>
            <a:pPr lvl="1"/>
            <a:r>
              <a:rPr lang="en-US" sz="2800" dirty="0">
                <a:solidFill>
                  <a:schemeClr val="tx1"/>
                </a:solidFill>
                <a:latin typeface="+mj-lt"/>
              </a:rPr>
              <a:t>Ensure you are pursuing YOUR goals, not the expectations of others</a:t>
            </a:r>
          </a:p>
          <a:p>
            <a:pPr lvl="1"/>
            <a:r>
              <a:rPr lang="en-US" sz="2800" dirty="0">
                <a:solidFill>
                  <a:schemeClr val="tx1"/>
                </a:solidFill>
                <a:latin typeface="+mj-lt"/>
              </a:rPr>
              <a:t>Help us prioritize what is important</a:t>
            </a:r>
          </a:p>
        </p:txBody>
      </p:sp>
      <p:sp>
        <p:nvSpPr>
          <p:cNvPr id="4" name="TextBox 3">
            <a:extLst>
              <a:ext uri="{FF2B5EF4-FFF2-40B4-BE49-F238E27FC236}">
                <a16:creationId xmlns:a16="http://schemas.microsoft.com/office/drawing/2014/main" id="{2D981190-B8F9-F641-B576-3703025744E7}"/>
              </a:ext>
            </a:extLst>
          </p:cNvPr>
          <p:cNvSpPr txBox="1"/>
          <p:nvPr/>
        </p:nvSpPr>
        <p:spPr>
          <a:xfrm>
            <a:off x="6653446" y="6366431"/>
            <a:ext cx="2033354" cy="369332"/>
          </a:xfrm>
          <a:prstGeom prst="rect">
            <a:avLst/>
          </a:prstGeom>
          <a:noFill/>
        </p:spPr>
        <p:txBody>
          <a:bodyPr wrap="none" lIns="91424" tIns="45712" rIns="91424" bIns="45712" rtlCol="0">
            <a:spAutoFit/>
          </a:bodyPr>
          <a:lstStyle/>
          <a:p>
            <a:r>
              <a:rPr lang="en-US" dirty="0">
                <a:latin typeface="Garamond" panose="02020404030301010803" pitchFamily="18" charset="0"/>
              </a:rPr>
              <a:t>(Ryan &amp; Deci, 2000)</a:t>
            </a:r>
          </a:p>
        </p:txBody>
      </p:sp>
    </p:spTree>
    <p:extLst>
      <p:ext uri="{BB962C8B-B14F-4D97-AF65-F5344CB8AC3E}">
        <p14:creationId xmlns:p14="http://schemas.microsoft.com/office/powerpoint/2010/main" val="36163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913466"/>
          </a:xfrm>
          <a:noFill/>
        </p:spPr>
        <p:txBody>
          <a:bodyPr>
            <a:noAutofit/>
          </a:bodyPr>
          <a:lstStyle/>
          <a:p>
            <a:pPr algn="ctr"/>
            <a:r>
              <a:rPr lang="en-US" sz="4000" b="1" cap="none" dirty="0">
                <a:solidFill>
                  <a:schemeClr val="accent5"/>
                </a:solidFill>
                <a:latin typeface="+mn-lt"/>
                <a:cs typeface="Arial" panose="020B0604020202020204" pitchFamily="34" charset="0"/>
                <a:sym typeface="Wingdings"/>
              </a:rPr>
              <a:t>Values Review</a:t>
            </a:r>
            <a:br>
              <a:rPr lang="en-US" sz="4000" b="1" cap="none" dirty="0">
                <a:solidFill>
                  <a:schemeClr val="accent5"/>
                </a:solidFill>
                <a:latin typeface="+mn-lt"/>
                <a:cs typeface="Arial" panose="020B0604020202020204" pitchFamily="34" charset="0"/>
                <a:sym typeface="Wingdings"/>
              </a:rPr>
            </a:br>
            <a:r>
              <a:rPr lang="en-US" sz="4000" b="1" cap="none" dirty="0">
                <a:solidFill>
                  <a:schemeClr val="accent5"/>
                </a:solidFill>
                <a:latin typeface="+mn-lt"/>
                <a:cs typeface="Arial" panose="020B0604020202020204" pitchFamily="34" charset="0"/>
                <a:sym typeface="Wingdings"/>
              </a:rPr>
              <a:t>Best Version Of You </a:t>
            </a:r>
            <a:endParaRPr lang="en-US" sz="4000" b="1" cap="none" dirty="0">
              <a:solidFill>
                <a:schemeClr val="accent5"/>
              </a:solidFill>
              <a:latin typeface="+mn-lt"/>
              <a:cs typeface="Arial" panose="020B0604020202020204" pitchFamily="34" charset="0"/>
            </a:endParaRPr>
          </a:p>
        </p:txBody>
      </p:sp>
      <p:sp>
        <p:nvSpPr>
          <p:cNvPr id="3" name="Content Placeholder 2"/>
          <p:cNvSpPr>
            <a:spLocks noGrp="1"/>
          </p:cNvSpPr>
          <p:nvPr>
            <p:ph idx="1"/>
          </p:nvPr>
        </p:nvSpPr>
        <p:spPr>
          <a:xfrm>
            <a:off x="152400" y="1422401"/>
            <a:ext cx="8348133" cy="2427704"/>
          </a:xfrm>
        </p:spPr>
        <p:txBody>
          <a:bodyPr>
            <a:normAutofit/>
          </a:bodyPr>
          <a:lstStyle/>
          <a:p>
            <a:pPr marL="192881" indent="-192881">
              <a:buAutoNum type="arabicPeriod"/>
            </a:pPr>
            <a:r>
              <a:rPr lang="en-US" sz="2800" dirty="0">
                <a:solidFill>
                  <a:schemeClr val="tx1"/>
                </a:solidFill>
              </a:rPr>
              <a:t>Review Values on the next slide –what values do you want to be most known for?</a:t>
            </a:r>
          </a:p>
          <a:p>
            <a:pPr marL="192881" indent="-192881">
              <a:buAutoNum type="arabicPeriod"/>
            </a:pPr>
            <a:r>
              <a:rPr lang="en-US" sz="2800" dirty="0">
                <a:solidFill>
                  <a:schemeClr val="tx1"/>
                </a:solidFill>
              </a:rPr>
              <a:t> Imagine the BEST VERSION of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442" y="3497179"/>
            <a:ext cx="5165557" cy="3360821"/>
          </a:xfrm>
          <a:prstGeom prst="rect">
            <a:avLst/>
          </a:prstGeom>
        </p:spPr>
      </p:pic>
      <p:sp>
        <p:nvSpPr>
          <p:cNvPr id="5" name="TextBox 4"/>
          <p:cNvSpPr txBox="1"/>
          <p:nvPr/>
        </p:nvSpPr>
        <p:spPr>
          <a:xfrm>
            <a:off x="152400" y="3497179"/>
            <a:ext cx="3826042" cy="1815882"/>
          </a:xfrm>
          <a:prstGeom prst="rect">
            <a:avLst/>
          </a:prstGeom>
          <a:noFill/>
        </p:spPr>
        <p:txBody>
          <a:bodyPr wrap="square" rtlCol="0">
            <a:spAutoFit/>
          </a:bodyPr>
          <a:lstStyle/>
          <a:p>
            <a:r>
              <a:rPr lang="en-US" sz="2800" dirty="0"/>
              <a:t>3. Write out what the best version of</a:t>
            </a:r>
          </a:p>
          <a:p>
            <a:r>
              <a:rPr lang="en-US" sz="2800" dirty="0"/>
              <a:t>you looks like </a:t>
            </a:r>
          </a:p>
          <a:p>
            <a:r>
              <a:rPr lang="en-US" sz="2800" dirty="0"/>
              <a:t>on a sticky note</a:t>
            </a:r>
          </a:p>
        </p:txBody>
      </p:sp>
    </p:spTree>
    <p:extLst>
      <p:ext uri="{BB962C8B-B14F-4D97-AF65-F5344CB8AC3E}">
        <p14:creationId xmlns:p14="http://schemas.microsoft.com/office/powerpoint/2010/main" val="298818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69"/>
            <a:ext cx="8229600" cy="727522"/>
          </a:xfrm>
        </p:spPr>
        <p:txBody>
          <a:bodyPr>
            <a:normAutofit/>
          </a:bodyPr>
          <a:lstStyle/>
          <a:p>
            <a:r>
              <a:rPr lang="en-US" sz="4000" b="1" dirty="0">
                <a:solidFill>
                  <a:schemeClr val="accent5"/>
                </a:solidFill>
              </a:rPr>
              <a:t>Values</a:t>
            </a:r>
          </a:p>
        </p:txBody>
      </p:sp>
      <p:sp>
        <p:nvSpPr>
          <p:cNvPr id="3" name="Content Placeholder 2"/>
          <p:cNvSpPr>
            <a:spLocks noGrp="1"/>
          </p:cNvSpPr>
          <p:nvPr>
            <p:ph idx="1"/>
          </p:nvPr>
        </p:nvSpPr>
        <p:spPr>
          <a:xfrm>
            <a:off x="321732" y="886691"/>
            <a:ext cx="2895601" cy="5384800"/>
          </a:xfrm>
        </p:spPr>
        <p:txBody>
          <a:bodyPr>
            <a:noAutofit/>
          </a:bodyPr>
          <a:lstStyle/>
          <a:p>
            <a:pPr marL="0" indent="0">
              <a:spcBef>
                <a:spcPts val="0"/>
              </a:spcBef>
              <a:spcAft>
                <a:spcPts val="0"/>
              </a:spcAft>
              <a:buNone/>
            </a:pPr>
            <a:r>
              <a:rPr lang="en-US" sz="2000" dirty="0">
                <a:solidFill>
                  <a:schemeClr val="tx1"/>
                </a:solidFill>
                <a:latin typeface="Calibri" panose="020F0502020204030204" pitchFamily="34" charset="0"/>
              </a:rPr>
              <a:t>Adventure                                                 </a:t>
            </a:r>
          </a:p>
          <a:p>
            <a:pPr marL="0" indent="0">
              <a:spcBef>
                <a:spcPts val="0"/>
              </a:spcBef>
              <a:spcAft>
                <a:spcPts val="0"/>
              </a:spcAft>
              <a:buNone/>
            </a:pPr>
            <a:r>
              <a:rPr lang="en-US" sz="2000" dirty="0">
                <a:solidFill>
                  <a:schemeClr val="tx1"/>
                </a:solidFill>
                <a:latin typeface="Calibri" panose="020F0502020204030204" pitchFamily="34" charset="0"/>
              </a:rPr>
              <a:t>Challenge</a:t>
            </a:r>
          </a:p>
          <a:p>
            <a:pPr marL="0" indent="0">
              <a:spcBef>
                <a:spcPts val="0"/>
              </a:spcBef>
              <a:spcAft>
                <a:spcPts val="0"/>
              </a:spcAft>
              <a:buNone/>
            </a:pPr>
            <a:r>
              <a:rPr lang="en-US" sz="2000" dirty="0">
                <a:solidFill>
                  <a:schemeClr val="tx1"/>
                </a:solidFill>
                <a:latin typeface="Calibri" panose="020F0502020204030204" pitchFamily="34" charset="0"/>
              </a:rPr>
              <a:t>Collaboration</a:t>
            </a:r>
          </a:p>
          <a:p>
            <a:pPr marL="0" indent="0">
              <a:spcBef>
                <a:spcPts val="0"/>
              </a:spcBef>
              <a:spcAft>
                <a:spcPts val="0"/>
              </a:spcAft>
              <a:buNone/>
            </a:pPr>
            <a:r>
              <a:rPr lang="en-US" sz="2000" dirty="0">
                <a:solidFill>
                  <a:schemeClr val="tx1"/>
                </a:solidFill>
                <a:latin typeface="Calibri" panose="020F0502020204030204" pitchFamily="34" charset="0"/>
              </a:rPr>
              <a:t>Commitment</a:t>
            </a:r>
          </a:p>
          <a:p>
            <a:pPr marL="0" indent="0">
              <a:spcBef>
                <a:spcPts val="0"/>
              </a:spcBef>
              <a:spcAft>
                <a:spcPts val="0"/>
              </a:spcAft>
              <a:buNone/>
            </a:pPr>
            <a:r>
              <a:rPr lang="en-US" sz="2000" dirty="0">
                <a:solidFill>
                  <a:schemeClr val="tx1"/>
                </a:solidFill>
                <a:latin typeface="Calibri" panose="020F0502020204030204" pitchFamily="34" charset="0"/>
              </a:rPr>
              <a:t>Community</a:t>
            </a:r>
          </a:p>
          <a:p>
            <a:pPr marL="0" indent="0">
              <a:spcBef>
                <a:spcPts val="0"/>
              </a:spcBef>
              <a:spcAft>
                <a:spcPts val="0"/>
              </a:spcAft>
              <a:buNone/>
            </a:pPr>
            <a:r>
              <a:rPr lang="en-US" sz="2000" dirty="0">
                <a:solidFill>
                  <a:schemeClr val="tx1"/>
                </a:solidFill>
                <a:latin typeface="Calibri" panose="020F0502020204030204" pitchFamily="34" charset="0"/>
              </a:rPr>
              <a:t>Courage</a:t>
            </a:r>
          </a:p>
          <a:p>
            <a:pPr marL="0" indent="0">
              <a:spcBef>
                <a:spcPts val="0"/>
              </a:spcBef>
              <a:spcAft>
                <a:spcPts val="0"/>
              </a:spcAft>
              <a:buNone/>
            </a:pPr>
            <a:r>
              <a:rPr lang="en-US" sz="2000" dirty="0">
                <a:solidFill>
                  <a:schemeClr val="tx1"/>
                </a:solidFill>
                <a:latin typeface="Calibri" panose="020F0502020204030204" pitchFamily="34" charset="0"/>
              </a:rPr>
              <a:t>Curiosity</a:t>
            </a:r>
          </a:p>
          <a:p>
            <a:pPr marL="0" indent="0">
              <a:spcBef>
                <a:spcPts val="0"/>
              </a:spcBef>
              <a:spcAft>
                <a:spcPts val="0"/>
              </a:spcAft>
              <a:buNone/>
            </a:pPr>
            <a:r>
              <a:rPr lang="en-US" sz="2000" dirty="0">
                <a:solidFill>
                  <a:schemeClr val="tx1"/>
                </a:solidFill>
                <a:latin typeface="Calibri" panose="020F0502020204030204" pitchFamily="34" charset="0"/>
              </a:rPr>
              <a:t>Creativity</a:t>
            </a:r>
          </a:p>
          <a:p>
            <a:pPr marL="0" indent="0">
              <a:spcBef>
                <a:spcPts val="0"/>
              </a:spcBef>
              <a:spcAft>
                <a:spcPts val="0"/>
              </a:spcAft>
              <a:buNone/>
            </a:pPr>
            <a:r>
              <a:rPr lang="en-US" sz="2000" dirty="0">
                <a:solidFill>
                  <a:schemeClr val="tx1"/>
                </a:solidFill>
                <a:latin typeface="Calibri" panose="020F0502020204030204" pitchFamily="34" charset="0"/>
              </a:rPr>
              <a:t>Discipline</a:t>
            </a:r>
          </a:p>
          <a:p>
            <a:pPr marL="0" indent="0">
              <a:spcBef>
                <a:spcPts val="0"/>
              </a:spcBef>
              <a:spcAft>
                <a:spcPts val="0"/>
              </a:spcAft>
              <a:buNone/>
            </a:pPr>
            <a:r>
              <a:rPr lang="en-US" sz="2000" dirty="0">
                <a:solidFill>
                  <a:schemeClr val="tx1"/>
                </a:solidFill>
                <a:latin typeface="Calibri" panose="020F0502020204030204" pitchFamily="34" charset="0"/>
              </a:rPr>
              <a:t>Discovery</a:t>
            </a:r>
          </a:p>
          <a:p>
            <a:pPr marL="0" indent="0">
              <a:spcBef>
                <a:spcPts val="0"/>
              </a:spcBef>
              <a:spcAft>
                <a:spcPts val="0"/>
              </a:spcAft>
              <a:buNone/>
            </a:pPr>
            <a:r>
              <a:rPr lang="en-US" sz="2000" dirty="0">
                <a:solidFill>
                  <a:schemeClr val="tx1"/>
                </a:solidFill>
                <a:latin typeface="Calibri" panose="020F0502020204030204" pitchFamily="34" charset="0"/>
              </a:rPr>
              <a:t>Efficiency</a:t>
            </a:r>
          </a:p>
          <a:p>
            <a:pPr marL="0" indent="0">
              <a:spcBef>
                <a:spcPts val="0"/>
              </a:spcBef>
              <a:spcAft>
                <a:spcPts val="0"/>
              </a:spcAft>
              <a:buNone/>
            </a:pPr>
            <a:r>
              <a:rPr lang="en-US" sz="2000" dirty="0">
                <a:solidFill>
                  <a:schemeClr val="tx1"/>
                </a:solidFill>
                <a:latin typeface="Calibri" panose="020F0502020204030204" pitchFamily="34" charset="0"/>
              </a:rPr>
              <a:t>Enthusiasm</a:t>
            </a:r>
          </a:p>
          <a:p>
            <a:pPr marL="0" indent="0">
              <a:spcBef>
                <a:spcPts val="0"/>
              </a:spcBef>
              <a:spcAft>
                <a:spcPts val="0"/>
              </a:spcAft>
              <a:buNone/>
            </a:pPr>
            <a:r>
              <a:rPr lang="en-US" sz="2000" dirty="0">
                <a:solidFill>
                  <a:schemeClr val="tx1"/>
                </a:solidFill>
                <a:latin typeface="Calibri" panose="020F0502020204030204" pitchFamily="34" charset="0"/>
              </a:rPr>
              <a:t>Environment</a:t>
            </a:r>
          </a:p>
          <a:p>
            <a:pPr marL="0" indent="0">
              <a:spcBef>
                <a:spcPts val="0"/>
              </a:spcBef>
              <a:spcAft>
                <a:spcPts val="0"/>
              </a:spcAft>
              <a:buNone/>
            </a:pPr>
            <a:r>
              <a:rPr lang="en-US" sz="2000" dirty="0">
                <a:solidFill>
                  <a:schemeClr val="tx1"/>
                </a:solidFill>
                <a:latin typeface="Calibri" panose="020F0502020204030204" pitchFamily="34" charset="0"/>
              </a:rPr>
              <a:t>Equality</a:t>
            </a:r>
          </a:p>
          <a:p>
            <a:pPr marL="0" indent="0">
              <a:spcBef>
                <a:spcPts val="0"/>
              </a:spcBef>
              <a:spcAft>
                <a:spcPts val="0"/>
              </a:spcAft>
              <a:buNone/>
            </a:pPr>
            <a:r>
              <a:rPr lang="en-US" sz="2000" dirty="0">
                <a:solidFill>
                  <a:schemeClr val="tx1"/>
                </a:solidFill>
                <a:latin typeface="Calibri" panose="020F0502020204030204" pitchFamily="34" charset="0"/>
              </a:rPr>
              <a:t>Excellence</a:t>
            </a:r>
          </a:p>
          <a:p>
            <a:pPr marL="0" indent="0">
              <a:spcBef>
                <a:spcPts val="0"/>
              </a:spcBef>
              <a:spcAft>
                <a:spcPts val="0"/>
              </a:spcAft>
              <a:buNone/>
            </a:pPr>
            <a:endParaRPr lang="en-US" sz="2000" dirty="0">
              <a:latin typeface="Calibri" panose="020F0502020204030204" pitchFamily="34" charset="0"/>
            </a:endParaRPr>
          </a:p>
        </p:txBody>
      </p:sp>
      <p:sp>
        <p:nvSpPr>
          <p:cNvPr id="4" name="TextBox 3"/>
          <p:cNvSpPr txBox="1"/>
          <p:nvPr/>
        </p:nvSpPr>
        <p:spPr>
          <a:xfrm>
            <a:off x="3572933" y="886691"/>
            <a:ext cx="2938703" cy="6801862"/>
          </a:xfrm>
          <a:prstGeom prst="rect">
            <a:avLst/>
          </a:prstGeom>
          <a:noFill/>
        </p:spPr>
        <p:txBody>
          <a:bodyPr wrap="square" rtlCol="0">
            <a:spAutoFit/>
          </a:bodyPr>
          <a:lstStyle/>
          <a:p>
            <a:r>
              <a:rPr lang="en-US" sz="2000" dirty="0">
                <a:latin typeface="Calibri" panose="020F0502020204030204" pitchFamily="34" charset="0"/>
              </a:rPr>
              <a:t>Fairness</a:t>
            </a:r>
          </a:p>
          <a:p>
            <a:r>
              <a:rPr lang="en-US" sz="2000" dirty="0">
                <a:latin typeface="Calibri" panose="020F0502020204030204" pitchFamily="34" charset="0"/>
              </a:rPr>
              <a:t>Faith/Religion</a:t>
            </a:r>
          </a:p>
          <a:p>
            <a:r>
              <a:rPr lang="en-US" sz="2000" dirty="0">
                <a:latin typeface="Calibri" panose="020F0502020204030204" pitchFamily="34" charset="0"/>
              </a:rPr>
              <a:t>Family</a:t>
            </a:r>
          </a:p>
          <a:p>
            <a:r>
              <a:rPr lang="en-US" sz="2000" dirty="0">
                <a:latin typeface="Calibri" panose="020F0502020204030204" pitchFamily="34" charset="0"/>
              </a:rPr>
              <a:t>Freedom</a:t>
            </a:r>
          </a:p>
          <a:p>
            <a:r>
              <a:rPr lang="en-US" sz="2000" dirty="0">
                <a:latin typeface="Calibri" panose="020F0502020204030204" pitchFamily="34" charset="0"/>
              </a:rPr>
              <a:t>Friendship</a:t>
            </a:r>
          </a:p>
          <a:p>
            <a:r>
              <a:rPr lang="en-US" sz="2000" dirty="0">
                <a:latin typeface="Calibri" panose="020F0502020204030204" pitchFamily="34" charset="0"/>
              </a:rPr>
              <a:t>Fun</a:t>
            </a:r>
          </a:p>
          <a:p>
            <a:r>
              <a:rPr lang="en-US" sz="2000" dirty="0">
                <a:latin typeface="Calibri" panose="020F0502020204030204" pitchFamily="34" charset="0"/>
              </a:rPr>
              <a:t>Generosity</a:t>
            </a:r>
          </a:p>
          <a:p>
            <a:r>
              <a:rPr lang="en-US" sz="2000" dirty="0">
                <a:latin typeface="Calibri" panose="020F0502020204030204" pitchFamily="34" charset="0"/>
              </a:rPr>
              <a:t>Gratitude</a:t>
            </a:r>
          </a:p>
          <a:p>
            <a:r>
              <a:rPr lang="en-US" sz="2000" dirty="0">
                <a:latin typeface="Calibri" panose="020F0502020204030204" pitchFamily="34" charset="0"/>
              </a:rPr>
              <a:t>Happiness</a:t>
            </a:r>
          </a:p>
          <a:p>
            <a:r>
              <a:rPr lang="en-US" sz="2000" dirty="0">
                <a:latin typeface="Calibri" panose="020F0502020204030204" pitchFamily="34" charset="0"/>
              </a:rPr>
              <a:t>Hard Work</a:t>
            </a:r>
          </a:p>
          <a:p>
            <a:r>
              <a:rPr lang="en-US" sz="2000" dirty="0">
                <a:latin typeface="Calibri" panose="020F0502020204030204" pitchFamily="34" charset="0"/>
              </a:rPr>
              <a:t>Harmony</a:t>
            </a:r>
          </a:p>
          <a:p>
            <a:r>
              <a:rPr lang="en-US" sz="2000" dirty="0">
                <a:latin typeface="Calibri" panose="020F0502020204030204" pitchFamily="34" charset="0"/>
              </a:rPr>
              <a:t>Health</a:t>
            </a:r>
          </a:p>
          <a:p>
            <a:r>
              <a:rPr lang="en-US" sz="2000" dirty="0">
                <a:latin typeface="Calibri" panose="020F0502020204030204" pitchFamily="34" charset="0"/>
              </a:rPr>
              <a:t>Helping Others/Compassion</a:t>
            </a:r>
          </a:p>
          <a:p>
            <a:r>
              <a:rPr lang="en-US" sz="2000" dirty="0">
                <a:latin typeface="Calibri" panose="020F0502020204030204" pitchFamily="34" charset="0"/>
              </a:rPr>
              <a:t>Honesty</a:t>
            </a:r>
          </a:p>
          <a:p>
            <a:r>
              <a:rPr lang="en-US" sz="2000" dirty="0">
                <a:latin typeface="Calibri" panose="020F0502020204030204" pitchFamily="34" charset="0"/>
              </a:rPr>
              <a:t>Humor</a:t>
            </a:r>
          </a:p>
          <a:p>
            <a:r>
              <a:rPr lang="en-US" sz="2000" dirty="0">
                <a:latin typeface="Calibri" panose="020F0502020204030204" pitchFamily="34" charset="0"/>
              </a:rPr>
              <a:t>Independence</a:t>
            </a:r>
          </a:p>
          <a:p>
            <a:r>
              <a:rPr lang="en-US" sz="2000" dirty="0">
                <a:latin typeface="Calibri" panose="020F0502020204030204" pitchFamily="34" charset="0"/>
              </a:rPr>
              <a:t>Innovation</a:t>
            </a:r>
          </a:p>
          <a:p>
            <a:r>
              <a:rPr lang="en-US" sz="2000" dirty="0">
                <a:latin typeface="Calibri" panose="020F0502020204030204" pitchFamily="34" charset="0"/>
              </a:rPr>
              <a:t>Integrity</a:t>
            </a:r>
          </a:p>
          <a:p>
            <a:endParaRPr lang="en-US" sz="2000" dirty="0">
              <a:latin typeface="Calibri" panose="020F0502020204030204" pitchFamily="34" charset="0"/>
            </a:endParaRPr>
          </a:p>
          <a:p>
            <a:endParaRPr lang="en-US" dirty="0">
              <a:latin typeface="Calibri" panose="020F0502020204030204" pitchFamily="34" charset="0"/>
            </a:endParaRPr>
          </a:p>
          <a:p>
            <a:endParaRPr lang="en-US" dirty="0"/>
          </a:p>
        </p:txBody>
      </p:sp>
      <p:sp>
        <p:nvSpPr>
          <p:cNvPr id="5" name="TextBox 4"/>
          <p:cNvSpPr txBox="1"/>
          <p:nvPr/>
        </p:nvSpPr>
        <p:spPr>
          <a:xfrm>
            <a:off x="6511637" y="886691"/>
            <a:ext cx="2175163" cy="5632311"/>
          </a:xfrm>
          <a:prstGeom prst="rect">
            <a:avLst/>
          </a:prstGeom>
          <a:noFill/>
        </p:spPr>
        <p:txBody>
          <a:bodyPr wrap="square" rtlCol="0">
            <a:spAutoFit/>
          </a:bodyPr>
          <a:lstStyle/>
          <a:p>
            <a:r>
              <a:rPr lang="en-US" sz="2000" dirty="0">
                <a:latin typeface="Calibri" panose="020F0502020204030204" pitchFamily="34" charset="0"/>
              </a:rPr>
              <a:t>Interdependence</a:t>
            </a:r>
          </a:p>
          <a:p>
            <a:r>
              <a:rPr lang="en-US" sz="2000" dirty="0">
                <a:latin typeface="Calibri" panose="020F0502020204030204" pitchFamily="34" charset="0"/>
              </a:rPr>
              <a:t>Leadership</a:t>
            </a:r>
          </a:p>
          <a:p>
            <a:r>
              <a:rPr lang="en-US" sz="2000" dirty="0">
                <a:latin typeface="Calibri" panose="020F0502020204030204" pitchFamily="34" charset="0"/>
              </a:rPr>
              <a:t>Love</a:t>
            </a:r>
          </a:p>
          <a:p>
            <a:r>
              <a:rPr lang="en-US" sz="2000" dirty="0">
                <a:latin typeface="Calibri" panose="020F0502020204030204" pitchFamily="34" charset="0"/>
              </a:rPr>
              <a:t>Loyalty</a:t>
            </a:r>
          </a:p>
          <a:p>
            <a:r>
              <a:rPr lang="en-US" sz="2000" dirty="0">
                <a:latin typeface="Calibri" panose="020F0502020204030204" pitchFamily="34" charset="0"/>
              </a:rPr>
              <a:t>Meaningful Work</a:t>
            </a:r>
          </a:p>
          <a:p>
            <a:r>
              <a:rPr lang="en-US" sz="2000" dirty="0">
                <a:latin typeface="Calibri" panose="020F0502020204030204" pitchFamily="34" charset="0"/>
              </a:rPr>
              <a:t>Mindfulness</a:t>
            </a:r>
          </a:p>
          <a:p>
            <a:r>
              <a:rPr lang="en-US" sz="2000" dirty="0">
                <a:latin typeface="Calibri" panose="020F0502020204030204" pitchFamily="34" charset="0"/>
              </a:rPr>
              <a:t>Openness</a:t>
            </a:r>
          </a:p>
          <a:p>
            <a:r>
              <a:rPr lang="en-US" sz="2000" dirty="0">
                <a:latin typeface="Calibri" panose="020F0502020204030204" pitchFamily="34" charset="0"/>
              </a:rPr>
              <a:t>Personal Growth</a:t>
            </a:r>
          </a:p>
          <a:p>
            <a:r>
              <a:rPr lang="en-US" sz="2000" dirty="0">
                <a:latin typeface="Calibri" panose="020F0502020204030204" pitchFamily="34" charset="0"/>
              </a:rPr>
              <a:t>Problem Solving</a:t>
            </a:r>
          </a:p>
          <a:p>
            <a:r>
              <a:rPr lang="en-US" sz="2000" dirty="0">
                <a:latin typeface="Calibri" panose="020F0502020204030204" pitchFamily="34" charset="0"/>
              </a:rPr>
              <a:t>Reliability</a:t>
            </a:r>
          </a:p>
          <a:p>
            <a:r>
              <a:rPr lang="en-US" sz="2000" dirty="0">
                <a:latin typeface="Calibri" panose="020F0502020204030204" pitchFamily="34" charset="0"/>
              </a:rPr>
              <a:t>Resourcefulness</a:t>
            </a:r>
          </a:p>
          <a:p>
            <a:r>
              <a:rPr lang="en-US" sz="2000" dirty="0">
                <a:latin typeface="Calibri" panose="020F0502020204030204" pitchFamily="34" charset="0"/>
              </a:rPr>
              <a:t>Self-Reliance</a:t>
            </a:r>
          </a:p>
          <a:p>
            <a:r>
              <a:rPr lang="en-US" sz="2000" dirty="0">
                <a:latin typeface="Calibri" panose="020F0502020204030204" pitchFamily="34" charset="0"/>
              </a:rPr>
              <a:t>Simplicity/Thrift</a:t>
            </a:r>
          </a:p>
          <a:p>
            <a:r>
              <a:rPr lang="en-US" sz="2000" dirty="0">
                <a:latin typeface="Calibri" panose="020F0502020204030204" pitchFamily="34" charset="0"/>
              </a:rPr>
              <a:t>Strength</a:t>
            </a:r>
          </a:p>
          <a:p>
            <a:r>
              <a:rPr lang="en-US" sz="2000" dirty="0">
                <a:latin typeface="Calibri" panose="020F0502020204030204" pitchFamily="34" charset="0"/>
              </a:rPr>
              <a:t>Tradition</a:t>
            </a:r>
          </a:p>
          <a:p>
            <a:r>
              <a:rPr lang="en-US" sz="2000" dirty="0">
                <a:latin typeface="Calibri" panose="020F0502020204030204" pitchFamily="34" charset="0"/>
              </a:rPr>
              <a:t>Trust</a:t>
            </a:r>
          </a:p>
          <a:p>
            <a:r>
              <a:rPr lang="en-US" sz="2000" dirty="0">
                <a:latin typeface="Calibri" panose="020F0502020204030204" pitchFamily="34" charset="0"/>
              </a:rPr>
              <a:t>Willingness</a:t>
            </a:r>
          </a:p>
          <a:p>
            <a:r>
              <a:rPr lang="en-US" sz="2000" dirty="0">
                <a:latin typeface="Calibri" panose="020F0502020204030204" pitchFamily="34" charset="0"/>
              </a:rPr>
              <a:t>Wisdom</a:t>
            </a:r>
            <a:endParaRPr lang="en-US" sz="2000" dirty="0"/>
          </a:p>
        </p:txBody>
      </p:sp>
    </p:spTree>
    <p:extLst>
      <p:ext uri="{BB962C8B-B14F-4D97-AF65-F5344CB8AC3E}">
        <p14:creationId xmlns:p14="http://schemas.microsoft.com/office/powerpoint/2010/main" val="88335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 y="0"/>
            <a:ext cx="9137201" cy="1171074"/>
          </a:xfrm>
        </p:spPr>
        <p:txBody>
          <a:bodyPr>
            <a:normAutofit/>
          </a:bodyPr>
          <a:lstStyle/>
          <a:p>
            <a:pPr algn="ctr"/>
            <a:r>
              <a:rPr lang="en-US" sz="4000" b="1" cap="none" dirty="0">
                <a:solidFill>
                  <a:schemeClr val="accent5"/>
                </a:solidFill>
              </a:rPr>
              <a:t>Skill Review: </a:t>
            </a:r>
            <a:r>
              <a:rPr lang="en-US" sz="4000" b="1" i="1" cap="none" dirty="0">
                <a:solidFill>
                  <a:schemeClr val="accent5"/>
                </a:solidFill>
              </a:rPr>
              <a:t>Values Based Goals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1116"/>
            <a:ext cx="9137201" cy="4227094"/>
          </a:xfrm>
          <a:prstGeom prst="rect">
            <a:avLst/>
          </a:prstGeom>
        </p:spPr>
      </p:pic>
      <p:sp>
        <p:nvSpPr>
          <p:cNvPr id="3" name="Content Placeholder 2"/>
          <p:cNvSpPr>
            <a:spLocks noGrp="1"/>
          </p:cNvSpPr>
          <p:nvPr>
            <p:ph idx="1"/>
          </p:nvPr>
        </p:nvSpPr>
        <p:spPr>
          <a:xfrm>
            <a:off x="0" y="850113"/>
            <a:ext cx="8906901" cy="2149761"/>
          </a:xfrm>
        </p:spPr>
        <p:txBody>
          <a:bodyPr>
            <a:normAutofit/>
          </a:bodyPr>
          <a:lstStyle/>
          <a:p>
            <a:r>
              <a:rPr lang="en-US" sz="2800" i="1" dirty="0">
                <a:solidFill>
                  <a:schemeClr val="bg1"/>
                </a:solidFill>
              </a:rPr>
              <a:t>Values Based Goals </a:t>
            </a:r>
            <a:r>
              <a:rPr lang="en-US" sz="2800" dirty="0">
                <a:solidFill>
                  <a:schemeClr val="bg1"/>
                </a:solidFill>
              </a:rPr>
              <a:t>helps us find opportunities to live our values.</a:t>
            </a:r>
          </a:p>
          <a:p>
            <a:pPr marL="1199743" lvl="1" indent="-742950">
              <a:buFont typeface="Wingdings" panose="05000000000000000000" pitchFamily="2" charset="2"/>
              <a:buChar char="ü"/>
            </a:pPr>
            <a:r>
              <a:rPr lang="en-US" sz="2800" dirty="0">
                <a:solidFill>
                  <a:schemeClr val="bg1"/>
                </a:solidFill>
              </a:rPr>
              <a:t>Define your values (what you stand for).</a:t>
            </a:r>
          </a:p>
        </p:txBody>
      </p:sp>
      <p:sp>
        <p:nvSpPr>
          <p:cNvPr id="5" name="TextBox 4"/>
          <p:cNvSpPr txBox="1"/>
          <p:nvPr/>
        </p:nvSpPr>
        <p:spPr>
          <a:xfrm>
            <a:off x="5309938" y="2711116"/>
            <a:ext cx="3827264" cy="2677656"/>
          </a:xfrm>
          <a:prstGeom prst="rect">
            <a:avLst/>
          </a:prstGeom>
          <a:noFill/>
        </p:spPr>
        <p:txBody>
          <a:bodyPr wrap="square" rtlCol="0">
            <a:spAutoFit/>
          </a:bodyPr>
          <a:lstStyle/>
          <a:p>
            <a:pPr marL="1199743" lvl="1" indent="-742950">
              <a:buFont typeface="Wingdings" panose="05000000000000000000" pitchFamily="2" charset="2"/>
              <a:buChar char="ü"/>
            </a:pPr>
            <a:r>
              <a:rPr lang="en-US" sz="2800" b="1" dirty="0">
                <a:ln w="3175">
                  <a:solidFill>
                    <a:schemeClr val="bg1"/>
                  </a:solidFill>
                  <a:prstDash val="sysDot"/>
                </a:ln>
              </a:rPr>
              <a:t>Live Your Values by remembering The Best Version of You!!</a:t>
            </a:r>
          </a:p>
        </p:txBody>
      </p:sp>
    </p:spTree>
    <p:extLst>
      <p:ext uri="{BB962C8B-B14F-4D97-AF65-F5344CB8AC3E}">
        <p14:creationId xmlns:p14="http://schemas.microsoft.com/office/powerpoint/2010/main" val="310781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Define Your Values"/>
          <p:cNvSpPr txBox="1"/>
          <p:nvPr/>
        </p:nvSpPr>
        <p:spPr>
          <a:xfrm>
            <a:off x="933570" y="2922668"/>
            <a:ext cx="7428003" cy="12623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defTabSz="457200">
              <a:defRPr sz="5500" b="0">
                <a:solidFill>
                  <a:srgbClr val="FFFFFF"/>
                </a:solidFill>
                <a:latin typeface="Quicksand Regular"/>
                <a:ea typeface="Quicksand Regular"/>
                <a:cs typeface="Quicksand Regular"/>
                <a:sym typeface="Quicksand Regular"/>
              </a:defRPr>
            </a:lvl1pPr>
          </a:lstStyle>
          <a:p>
            <a:pPr algn="ctr"/>
            <a:endParaRPr lang="en-US" sz="3867" dirty="0">
              <a:solidFill>
                <a:srgbClr val="003046"/>
              </a:solidFill>
              <a:latin typeface="+mj-lt"/>
            </a:endParaRPr>
          </a:p>
          <a:p>
            <a:pPr algn="l"/>
            <a:endParaRPr lang="en-US" sz="3867" dirty="0">
              <a:solidFill>
                <a:srgbClr val="003046"/>
              </a:solidFill>
            </a:endParaRPr>
          </a:p>
        </p:txBody>
      </p:sp>
      <p:sp>
        <p:nvSpPr>
          <p:cNvPr id="2" name="Rectangle 1"/>
          <p:cNvSpPr/>
          <p:nvPr/>
        </p:nvSpPr>
        <p:spPr>
          <a:xfrm>
            <a:off x="-203200" y="1917468"/>
            <a:ext cx="9635067" cy="3416320"/>
          </a:xfrm>
          <a:prstGeom prst="rect">
            <a:avLst/>
          </a:prstGeom>
          <a:noFill/>
        </p:spPr>
        <p:txBody>
          <a:bodyPr wrap="square" lIns="91440" tIns="45720" rIns="91440" bIns="45720">
            <a:spAutoFit/>
          </a:bodyPr>
          <a:lstStyle/>
          <a:p>
            <a:pPr algn="ctr"/>
            <a:r>
              <a:rPr lang="en-US" sz="5400" b="1" dirty="0">
                <a:ln w="12700">
                  <a:solidFill>
                    <a:schemeClr val="accent1">
                      <a:lumMod val="60000"/>
                      <a:lumOff val="40000"/>
                    </a:schemeClr>
                  </a:solidFill>
                  <a:prstDash val="solid"/>
                </a:ln>
                <a:solidFill>
                  <a:schemeClr val="accent3">
                    <a:lumMod val="40000"/>
                    <a:lumOff val="60000"/>
                  </a:schemeClr>
                </a:solidFill>
                <a:effectLst>
                  <a:glow rad="228600">
                    <a:schemeClr val="accent1">
                      <a:satMod val="175000"/>
                      <a:alpha val="40000"/>
                    </a:schemeClr>
                  </a:glow>
                  <a:outerShdw dist="38100" dir="2640000" algn="bl" rotWithShape="0">
                    <a:schemeClr val="accent1"/>
                  </a:outerShdw>
                </a:effectLst>
              </a:rPr>
              <a:t>What do you think of when you hear the word resilience?</a:t>
            </a:r>
          </a:p>
          <a:p>
            <a:pPr algn="ctr"/>
            <a:endParaRPr lang="en-US" sz="5400" b="1" cap="none" spc="0" dirty="0">
              <a:ln w="12700">
                <a:solidFill>
                  <a:schemeClr val="accent1">
                    <a:lumMod val="60000"/>
                    <a:lumOff val="40000"/>
                  </a:schemeClr>
                </a:solidFill>
                <a:prstDash val="solid"/>
              </a:ln>
              <a:pattFill prst="pct50">
                <a:fgClr>
                  <a:schemeClr val="accent1"/>
                </a:fgClr>
                <a:bgClr>
                  <a:schemeClr val="accent1">
                    <a:lumMod val="20000"/>
                    <a:lumOff val="80000"/>
                  </a:schemeClr>
                </a:bgClr>
              </a:pattFill>
              <a:effectLst>
                <a:glow rad="228600">
                  <a:schemeClr val="accent1">
                    <a:satMod val="175000"/>
                    <a:alpha val="40000"/>
                  </a:schemeClr>
                </a:glow>
                <a:outerShdw dist="38100" dir="2640000" algn="bl" rotWithShape="0">
                  <a:schemeClr val="accent1"/>
                </a:outerShdw>
              </a:effectLst>
            </a:endParaRPr>
          </a:p>
        </p:txBody>
      </p:sp>
      <p:sp>
        <p:nvSpPr>
          <p:cNvPr id="3" name="TextBox 2"/>
          <p:cNvSpPr txBox="1"/>
          <p:nvPr/>
        </p:nvSpPr>
        <p:spPr>
          <a:xfrm>
            <a:off x="3978441" y="3782165"/>
            <a:ext cx="2037348" cy="3170099"/>
          </a:xfrm>
          <a:prstGeom prst="rect">
            <a:avLst/>
          </a:prstGeom>
          <a:noFill/>
        </p:spPr>
        <p:txBody>
          <a:bodyPr wrap="square" rtlCol="0">
            <a:spAutoFit/>
          </a:bodyPr>
          <a:lstStyle/>
          <a:p>
            <a:r>
              <a:rPr lang="en-US" sz="20000" dirty="0">
                <a:latin typeface="Algerian" panose="04020705040A02060702" pitchFamily="82" charset="0"/>
              </a:rPr>
              <a:t>?</a:t>
            </a:r>
          </a:p>
        </p:txBody>
      </p:sp>
    </p:spTree>
    <p:extLst>
      <p:ext uri="{BB962C8B-B14F-4D97-AF65-F5344CB8AC3E}">
        <p14:creationId xmlns:p14="http://schemas.microsoft.com/office/powerpoint/2010/main" val="243022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147"/>
            <a:ext cx="9143999" cy="7295147"/>
          </a:xfrm>
          <a:prstGeom prst="rect">
            <a:avLst/>
          </a:prstGeom>
        </p:spPr>
      </p:pic>
      <p:sp>
        <p:nvSpPr>
          <p:cNvPr id="2" name="TextBox 1">
            <a:extLst>
              <a:ext uri="{FF2B5EF4-FFF2-40B4-BE49-F238E27FC236}">
                <a16:creationId xmlns:a16="http://schemas.microsoft.com/office/drawing/2014/main" id="{AC3149D0-3023-C54A-82DE-B5DE3E55B783}"/>
              </a:ext>
            </a:extLst>
          </p:cNvPr>
          <p:cNvSpPr txBox="1"/>
          <p:nvPr/>
        </p:nvSpPr>
        <p:spPr>
          <a:xfrm>
            <a:off x="914400" y="2968149"/>
            <a:ext cx="7332133" cy="2554545"/>
          </a:xfrm>
          <a:prstGeom prst="rect">
            <a:avLst/>
          </a:prstGeom>
          <a:noFill/>
        </p:spPr>
        <p:txBody>
          <a:bodyPr wrap="square" rtlCol="0">
            <a:spAutoFit/>
          </a:bodyPr>
          <a:lstStyle/>
          <a:p>
            <a:pPr marL="0" marR="0" lvl="0" indent="0" algn="ctr" defTabSz="456791"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schemeClr val="bg1"/>
                  </a:solidFill>
                </a:ln>
                <a:solidFill>
                  <a:schemeClr val="accent1">
                    <a:lumMod val="60000"/>
                    <a:lumOff val="40000"/>
                  </a:schemeClr>
                </a:solidFill>
                <a:effectLst>
                  <a:glow rad="139700">
                    <a:schemeClr val="accent1">
                      <a:satMod val="175000"/>
                      <a:alpha val="40000"/>
                    </a:schemeClr>
                  </a:glow>
                  <a:outerShdw blurRad="50800" dist="38100" algn="l" rotWithShape="0">
                    <a:prstClr val="black">
                      <a:alpha val="40000"/>
                    </a:prstClr>
                  </a:outerShdw>
                </a:effectLst>
                <a:uLnTx/>
                <a:uFillTx/>
                <a:latin typeface="Magneto" panose="04030805050802020D02" pitchFamily="82" charset="0"/>
              </a:rPr>
              <a:t>Bring Your Strengths</a:t>
            </a:r>
          </a:p>
        </p:txBody>
      </p:sp>
    </p:spTree>
    <p:extLst>
      <p:ext uri="{BB962C8B-B14F-4D97-AF65-F5344CB8AC3E}">
        <p14:creationId xmlns:p14="http://schemas.microsoft.com/office/powerpoint/2010/main" val="348937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36"/>
            <a:ext cx="9144000" cy="1143000"/>
          </a:xfrm>
        </p:spPr>
        <p:txBody>
          <a:bodyPr>
            <a:noAutofit/>
          </a:bodyPr>
          <a:lstStyle/>
          <a:p>
            <a:pPr algn="ctr"/>
            <a:r>
              <a:rPr lang="en-US" sz="4000" b="1" cap="none" dirty="0">
                <a:solidFill>
                  <a:schemeClr val="accent5"/>
                </a:solidFill>
              </a:rPr>
              <a:t>How Does </a:t>
            </a:r>
            <a:r>
              <a:rPr lang="en-US" sz="4000" b="1" i="1" cap="none" dirty="0">
                <a:solidFill>
                  <a:schemeClr val="accent5"/>
                </a:solidFill>
              </a:rPr>
              <a:t>Bring Your Strengths</a:t>
            </a:r>
            <a:r>
              <a:rPr lang="en-US" sz="4000" b="1" cap="none" dirty="0">
                <a:solidFill>
                  <a:schemeClr val="accent5"/>
                </a:solidFill>
              </a:rPr>
              <a:t> Help You?</a:t>
            </a:r>
          </a:p>
        </p:txBody>
      </p:sp>
      <p:sp>
        <p:nvSpPr>
          <p:cNvPr id="3" name="Content Placeholder 2"/>
          <p:cNvSpPr>
            <a:spLocks noGrp="1"/>
          </p:cNvSpPr>
          <p:nvPr>
            <p:ph idx="1"/>
          </p:nvPr>
        </p:nvSpPr>
        <p:spPr>
          <a:xfrm>
            <a:off x="457200" y="1613874"/>
            <a:ext cx="8229600" cy="4823994"/>
          </a:xfrm>
        </p:spPr>
        <p:txBody>
          <a:bodyPr>
            <a:normAutofit/>
          </a:bodyPr>
          <a:lstStyle/>
          <a:p>
            <a:r>
              <a:rPr lang="en-US" sz="2800" dirty="0">
                <a:solidFill>
                  <a:schemeClr val="tx1"/>
                </a:solidFill>
              </a:rPr>
              <a:t>Improves engagement and purpose</a:t>
            </a:r>
          </a:p>
          <a:p>
            <a:r>
              <a:rPr lang="en-US" sz="2800" dirty="0">
                <a:solidFill>
                  <a:schemeClr val="tx1"/>
                </a:solidFill>
              </a:rPr>
              <a:t>Energizes you and boosts mission performance</a:t>
            </a:r>
          </a:p>
          <a:p>
            <a:r>
              <a:rPr lang="en-US" sz="2800" dirty="0">
                <a:solidFill>
                  <a:schemeClr val="tx1"/>
                </a:solidFill>
              </a:rPr>
              <a:t>Builds meaning and wellbeing</a:t>
            </a:r>
            <a:endParaRPr lang="en-US" sz="2800" strike="sngStrike" dirty="0">
              <a:solidFill>
                <a:schemeClr val="tx1"/>
              </a:solidFill>
            </a:endParaRPr>
          </a:p>
          <a:p>
            <a:r>
              <a:rPr lang="en-US" sz="2800" dirty="0">
                <a:solidFill>
                  <a:schemeClr val="tx1"/>
                </a:solidFill>
              </a:rPr>
              <a:t>Leaders who recognize strengths in others improve individual and team performance</a:t>
            </a:r>
          </a:p>
          <a:p>
            <a:pPr lvl="1"/>
            <a:endParaRPr lang="en-US" dirty="0"/>
          </a:p>
          <a:p>
            <a:endParaRPr lang="en-US" dirty="0"/>
          </a:p>
          <a:p>
            <a:endParaRPr lang="en-US" dirty="0"/>
          </a:p>
        </p:txBody>
      </p:sp>
      <p:sp>
        <p:nvSpPr>
          <p:cNvPr id="5" name="TextBox 4"/>
          <p:cNvSpPr txBox="1"/>
          <p:nvPr/>
        </p:nvSpPr>
        <p:spPr>
          <a:xfrm>
            <a:off x="0" y="6310983"/>
            <a:ext cx="8164711" cy="369324"/>
          </a:xfrm>
          <a:prstGeom prst="rect">
            <a:avLst/>
          </a:prstGeom>
          <a:noFill/>
        </p:spPr>
        <p:txBody>
          <a:bodyPr wrap="none" lIns="91432" tIns="45716" rIns="91432" bIns="45716" rtlCol="0">
            <a:spAutoFit/>
          </a:bodyPr>
          <a:lstStyle/>
          <a:p>
            <a:r>
              <a:rPr lang="en-US" dirty="0"/>
              <a:t>(Harter, Schmidt, &amp; Hayes, 2002; Peterson et al, 2009; Stefansson, 2007; CLC, 2002)</a:t>
            </a:r>
          </a:p>
        </p:txBody>
      </p:sp>
    </p:spTree>
    <p:extLst>
      <p:ext uri="{BB962C8B-B14F-4D97-AF65-F5344CB8AC3E}">
        <p14:creationId xmlns:p14="http://schemas.microsoft.com/office/powerpoint/2010/main" val="78096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33"/>
            <a:ext cx="8229600" cy="1143000"/>
          </a:xfrm>
        </p:spPr>
        <p:txBody>
          <a:bodyPr>
            <a:noAutofit/>
          </a:bodyPr>
          <a:lstStyle/>
          <a:p>
            <a:pPr algn="ctr"/>
            <a:r>
              <a:rPr lang="en-US" sz="4000" b="1" cap="none" dirty="0">
                <a:solidFill>
                  <a:schemeClr val="accent5"/>
                </a:solidFill>
              </a:rPr>
              <a:t>What Are Your Signature Strengths?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895" y="2999874"/>
            <a:ext cx="3850104" cy="3858126"/>
          </a:xfrm>
          <a:prstGeom prst="rect">
            <a:avLst/>
          </a:prstGeom>
        </p:spPr>
      </p:pic>
      <p:sp>
        <p:nvSpPr>
          <p:cNvPr id="3" name="Content Placeholder 2"/>
          <p:cNvSpPr>
            <a:spLocks noGrp="1"/>
          </p:cNvSpPr>
          <p:nvPr>
            <p:ph idx="1"/>
          </p:nvPr>
        </p:nvSpPr>
        <p:spPr>
          <a:xfrm>
            <a:off x="92597" y="2178274"/>
            <a:ext cx="5719011" cy="4153077"/>
          </a:xfrm>
        </p:spPr>
        <p:txBody>
          <a:bodyPr>
            <a:normAutofit/>
          </a:bodyPr>
          <a:lstStyle/>
          <a:p>
            <a:pPr marL="0" indent="0">
              <a:buNone/>
            </a:pPr>
            <a:r>
              <a:rPr lang="en-US" sz="2800" dirty="0">
                <a:solidFill>
                  <a:schemeClr val="tx1"/>
                </a:solidFill>
              </a:rPr>
              <a:t> </a:t>
            </a:r>
          </a:p>
          <a:p>
            <a:pPr>
              <a:buFont typeface="Wingdings" panose="05000000000000000000" pitchFamily="2" charset="2"/>
              <a:buChar char="ü"/>
            </a:pPr>
            <a:r>
              <a:rPr lang="en-US" sz="2800" dirty="0">
                <a:solidFill>
                  <a:schemeClr val="tx1"/>
                </a:solidFill>
              </a:rPr>
              <a:t> “Being the best you”.</a:t>
            </a:r>
          </a:p>
          <a:p>
            <a:pPr>
              <a:buFont typeface="Wingdings" panose="05000000000000000000" pitchFamily="2" charset="2"/>
              <a:buChar char="ü"/>
            </a:pPr>
            <a:r>
              <a:rPr lang="en-US" sz="2800" dirty="0">
                <a:solidFill>
                  <a:schemeClr val="tx1"/>
                </a:solidFill>
              </a:rPr>
              <a:t>To Find Your Signature Strengths Go To:</a:t>
            </a:r>
          </a:p>
          <a:p>
            <a:pPr>
              <a:buFont typeface="Wingdings" panose="05000000000000000000" pitchFamily="2" charset="2"/>
              <a:buChar char="ü"/>
            </a:pPr>
            <a:endParaRPr lang="en-US" sz="2800" dirty="0">
              <a:solidFill>
                <a:schemeClr val="tx1"/>
              </a:solidFill>
            </a:endParaRPr>
          </a:p>
          <a:p>
            <a:pPr marL="0" indent="0">
              <a:buNone/>
            </a:pPr>
            <a:r>
              <a:rPr lang="en-US" sz="2800" u="sng" dirty="0">
                <a:solidFill>
                  <a:schemeClr val="tx1"/>
                </a:solidFill>
              </a:rPr>
              <a:t>http://www.viacharacter.org</a:t>
            </a:r>
          </a:p>
          <a:p>
            <a:pPr marL="0" indent="0">
              <a:buNone/>
            </a:pPr>
            <a:endParaRPr lang="en-US" sz="2800" dirty="0">
              <a:solidFill>
                <a:schemeClr val="tx1"/>
              </a:solidFill>
            </a:endParaRPr>
          </a:p>
          <a:p>
            <a:pPr marL="0" indent="0">
              <a:buNone/>
            </a:pPr>
            <a:endParaRPr lang="en-US" dirty="0"/>
          </a:p>
        </p:txBody>
      </p:sp>
      <p:sp>
        <p:nvSpPr>
          <p:cNvPr id="5" name="TextBox 4"/>
          <p:cNvSpPr txBox="1"/>
          <p:nvPr/>
        </p:nvSpPr>
        <p:spPr>
          <a:xfrm>
            <a:off x="0" y="1620253"/>
            <a:ext cx="8807116" cy="1661993"/>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t> They are those that you own, celebrate, and exercise frequently.</a:t>
            </a:r>
          </a:p>
          <a:p>
            <a:pPr marL="457200" indent="-457200">
              <a:buFont typeface="Wingdings" panose="05000000000000000000" pitchFamily="2" charset="2"/>
              <a:buChar char="ü"/>
            </a:pPr>
            <a:endParaRPr lang="en-US" sz="2800" dirty="0"/>
          </a:p>
          <a:p>
            <a:endParaRPr lang="en-US" dirty="0"/>
          </a:p>
        </p:txBody>
      </p:sp>
    </p:spTree>
    <p:extLst>
      <p:ext uri="{BB962C8B-B14F-4D97-AF65-F5344CB8AC3E}">
        <p14:creationId xmlns:p14="http://schemas.microsoft.com/office/powerpoint/2010/main" val="279877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088101"/>
            <a:ext cx="9143999" cy="3767670"/>
          </a:xfrm>
        </p:spPr>
        <p:txBody>
          <a:bodyPr>
            <a:normAutofit fontScale="85000" lnSpcReduction="20000"/>
          </a:bodyPr>
          <a:lstStyle/>
          <a:p>
            <a:r>
              <a:rPr lang="en-US" sz="4400" dirty="0"/>
              <a:t>This skill improves engagement and builds meaning.</a:t>
            </a:r>
          </a:p>
          <a:p>
            <a:pPr marL="1199743" lvl="1" indent="-742950">
              <a:buFont typeface="+mj-lt"/>
              <a:buAutoNum type="arabicPeriod"/>
            </a:pPr>
            <a:r>
              <a:rPr lang="en-US" sz="4000" dirty="0"/>
              <a:t>Identify your strengths</a:t>
            </a:r>
          </a:p>
          <a:p>
            <a:pPr marL="1199743" lvl="1" indent="-742950">
              <a:buFont typeface="+mj-lt"/>
              <a:buAutoNum type="arabicPeriod"/>
            </a:pPr>
            <a:r>
              <a:rPr lang="en-US" sz="4000" dirty="0"/>
              <a:t>Find new ways to develop and to use your strengths</a:t>
            </a:r>
          </a:p>
          <a:p>
            <a:pPr marL="1199743" lvl="1" indent="-742950">
              <a:buFont typeface="+mj-lt"/>
              <a:buAutoNum type="arabicPeriod"/>
            </a:pPr>
            <a:r>
              <a:rPr lang="en-US" sz="4000" dirty="0"/>
              <a:t>Understand how your strengths can contribute to your unit’s mission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3088100"/>
          </a:xfrm>
          <a:prstGeom prst="rect">
            <a:avLst/>
          </a:prstGeom>
        </p:spPr>
      </p:pic>
    </p:spTree>
    <p:extLst>
      <p:ext uri="{BB962C8B-B14F-4D97-AF65-F5344CB8AC3E}">
        <p14:creationId xmlns:p14="http://schemas.microsoft.com/office/powerpoint/2010/main" val="39772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10000">
                <a:schemeClr val="bg2">
                  <a:tint val="97000"/>
                  <a:hueMod val="162000"/>
                  <a:satMod val="200000"/>
                  <a:lumMod val="124000"/>
                </a:schemeClr>
              </a:gs>
              <a:gs pos="100000">
                <a:schemeClr val="bg2">
                  <a:shade val="96000"/>
                  <a:hueMod val="88000"/>
                  <a:satMod val="220000"/>
                  <a:lumMod val="82000"/>
                </a:schemeClr>
              </a:gs>
            </a:gsLst>
            <a:lin ang="6120000" scaled="1"/>
          </a:gradFill>
          <a:effectLst>
            <a:outerShdw blurRad="50800" dist="50800" dir="5400000" algn="ctr" rotWithShape="0">
              <a:srgbClr val="000000">
                <a:alpha val="99000"/>
              </a:srgbClr>
            </a:outerShdw>
          </a:effectLst>
        </p:spPr>
      </p:pic>
      <p:sp>
        <p:nvSpPr>
          <p:cNvPr id="3" name="Rectangle 2"/>
          <p:cNvSpPr/>
          <p:nvPr/>
        </p:nvSpPr>
        <p:spPr>
          <a:xfrm>
            <a:off x="1513963" y="2459502"/>
            <a:ext cx="6122969" cy="1323439"/>
          </a:xfrm>
          <a:prstGeom prst="rect">
            <a:avLst/>
          </a:prstGeom>
          <a:noFill/>
          <a:scene3d>
            <a:camera prst="isometricOffAxis1Right"/>
            <a:lightRig rig="threePt" dir="t"/>
          </a:scene3d>
        </p:spPr>
        <p:txBody>
          <a:bodyPr wrap="square" lIns="91440" tIns="45720" rIns="91440" bIns="45720">
            <a:spAutoFit/>
            <a:scene3d>
              <a:camera prst="isometricRightUp"/>
              <a:lightRig rig="threePt" dir="t"/>
            </a:scene3d>
            <a:sp3d extrusionH="57150">
              <a:bevelT w="38100" h="38100" prst="relaxedInset"/>
            </a:sp3d>
          </a:bodyPr>
          <a:lstStyle/>
          <a:p>
            <a:pPr algn="ctr"/>
            <a:r>
              <a:rPr lang="en-US" sz="80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50" endPos="85000" dir="5400000" sy="-100000" algn="bl" rotWithShape="0"/>
                </a:effectLst>
              </a:rPr>
              <a:t>ReFrame</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55000" endA="50" endPos="85000" dir="5400000" sy="-100000" algn="bl" rotWithShape="0"/>
              </a:effectLst>
            </a:endParaRPr>
          </a:p>
        </p:txBody>
      </p:sp>
    </p:spTree>
    <p:extLst>
      <p:ext uri="{BB962C8B-B14F-4D97-AF65-F5344CB8AC3E}">
        <p14:creationId xmlns:p14="http://schemas.microsoft.com/office/powerpoint/2010/main" val="2766089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333"/>
            <a:ext cx="9144000" cy="1524000"/>
          </a:xfrm>
        </p:spPr>
        <p:txBody>
          <a:bodyPr>
            <a:normAutofit/>
          </a:bodyPr>
          <a:lstStyle/>
          <a:p>
            <a:pPr algn="ctr"/>
            <a:r>
              <a:rPr lang="en-US" sz="4000" b="1" cap="none" dirty="0"/>
              <a:t>How Does Reframe Help You?</a:t>
            </a:r>
          </a:p>
        </p:txBody>
      </p:sp>
      <p:sp>
        <p:nvSpPr>
          <p:cNvPr id="3" name="Content Placeholder 2"/>
          <p:cNvSpPr>
            <a:spLocks noGrp="1"/>
          </p:cNvSpPr>
          <p:nvPr>
            <p:ph idx="1"/>
          </p:nvPr>
        </p:nvSpPr>
        <p:spPr>
          <a:xfrm>
            <a:off x="0" y="1320800"/>
            <a:ext cx="9143999" cy="5537200"/>
          </a:xfrm>
        </p:spPr>
        <p:txBody>
          <a:bodyPr>
            <a:normAutofit/>
          </a:bodyPr>
          <a:lstStyle/>
          <a:p>
            <a:r>
              <a:rPr lang="en-US" sz="2800" dirty="0">
                <a:latin typeface="+mj-lt"/>
              </a:rPr>
              <a:t>Be aware that your thoughts about an event drive </a:t>
            </a:r>
            <a:r>
              <a:rPr lang="en-US" sz="2800" b="1" dirty="0">
                <a:latin typeface="+mj-lt"/>
              </a:rPr>
              <a:t>how you react</a:t>
            </a:r>
          </a:p>
          <a:p>
            <a:r>
              <a:rPr lang="en-US" sz="2800" dirty="0">
                <a:latin typeface="+mj-lt"/>
              </a:rPr>
              <a:t>Understand the difference between your thoughts and your emotional/physical reactions</a:t>
            </a:r>
          </a:p>
          <a:p>
            <a:r>
              <a:rPr lang="en-US" sz="2800" dirty="0">
                <a:latin typeface="+mj-lt"/>
              </a:rPr>
              <a:t>ReFrame helps you:</a:t>
            </a:r>
          </a:p>
          <a:p>
            <a:pPr lvl="1">
              <a:buFont typeface="Wingdings" panose="05000000000000000000" pitchFamily="2" charset="2"/>
              <a:buChar char="q"/>
            </a:pPr>
            <a:r>
              <a:rPr lang="en-US" sz="2800" dirty="0">
                <a:latin typeface="+mj-lt"/>
              </a:rPr>
              <a:t>	Improve your performance</a:t>
            </a:r>
          </a:p>
          <a:p>
            <a:pPr lvl="1">
              <a:buFont typeface="Wingdings" panose="05000000000000000000" pitchFamily="2" charset="2"/>
              <a:buChar char="q"/>
            </a:pPr>
            <a:r>
              <a:rPr lang="en-US" sz="2800" dirty="0">
                <a:latin typeface="+mj-lt"/>
              </a:rPr>
              <a:t>	Act based on your values</a:t>
            </a:r>
          </a:p>
          <a:p>
            <a:pPr lvl="1">
              <a:buFont typeface="Wingdings" panose="05000000000000000000" pitchFamily="2" charset="2"/>
              <a:buChar char="q"/>
            </a:pPr>
            <a:r>
              <a:rPr lang="en-US" sz="2800" dirty="0">
                <a:latin typeface="+mj-lt"/>
              </a:rPr>
              <a:t>	Strengthen relationships</a:t>
            </a:r>
          </a:p>
          <a:p>
            <a:pPr marL="456793" lvl="1" indent="0">
              <a:buNone/>
            </a:pPr>
            <a:endParaRPr lang="en-US" sz="2400" dirty="0">
              <a:latin typeface="+mj-lt"/>
            </a:endParaRPr>
          </a:p>
          <a:p>
            <a:pPr marL="0" lvl="0" indent="0" algn="ctr">
              <a:buNone/>
            </a:pPr>
            <a:r>
              <a:rPr lang="en-US" sz="2400" b="1" i="1" dirty="0">
                <a:latin typeface="+mj-lt"/>
              </a:rPr>
              <a:t>Control How You React</a:t>
            </a:r>
          </a:p>
        </p:txBody>
      </p:sp>
    </p:spTree>
    <p:extLst>
      <p:ext uri="{BB962C8B-B14F-4D97-AF65-F5344CB8AC3E}">
        <p14:creationId xmlns:p14="http://schemas.microsoft.com/office/powerpoint/2010/main" val="1120698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169"/>
            <a:ext cx="9143999" cy="1143000"/>
          </a:xfrm>
        </p:spPr>
        <p:txBody>
          <a:bodyPr>
            <a:normAutofit/>
          </a:bodyPr>
          <a:lstStyle/>
          <a:p>
            <a:pPr algn="ctr"/>
            <a:r>
              <a:rPr lang="en-US" sz="4000" b="1" dirty="0">
                <a:solidFill>
                  <a:schemeClr val="accent5"/>
                </a:solidFill>
              </a:rPr>
              <a:t>Myth: Event</a:t>
            </a:r>
            <a:r>
              <a:rPr lang="en-US" sz="4000" b="1" dirty="0">
                <a:solidFill>
                  <a:schemeClr val="accent5"/>
                </a:solidFill>
                <a:sym typeface="Wingdings" pitchFamily="2" charset="2"/>
              </a:rPr>
              <a:t>Reaction</a:t>
            </a:r>
            <a:endParaRPr lang="en-US" sz="4000" b="1" dirty="0">
              <a:solidFill>
                <a:schemeClr val="accent5"/>
              </a:solidFill>
            </a:endParaRPr>
          </a:p>
        </p:txBody>
      </p:sp>
      <p:grpSp>
        <p:nvGrpSpPr>
          <p:cNvPr id="13" name="Group 12"/>
          <p:cNvGrpSpPr/>
          <p:nvPr/>
        </p:nvGrpSpPr>
        <p:grpSpPr>
          <a:xfrm>
            <a:off x="364654" y="1591733"/>
            <a:ext cx="8220546" cy="4066557"/>
            <a:chOff x="144524" y="1790381"/>
            <a:chExt cx="8068146" cy="3867907"/>
          </a:xfrm>
        </p:grpSpPr>
        <p:sp>
          <p:nvSpPr>
            <p:cNvPr id="6" name="Oval 5"/>
            <p:cNvSpPr/>
            <p:nvPr/>
          </p:nvSpPr>
          <p:spPr>
            <a:xfrm>
              <a:off x="144524" y="2601893"/>
              <a:ext cx="2339615" cy="2173766"/>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endParaRPr lang="en-US" dirty="0"/>
            </a:p>
            <a:p>
              <a:pPr algn="ctr"/>
              <a:endParaRPr lang="en-US" sz="800" dirty="0"/>
            </a:p>
            <a:p>
              <a:pPr algn="ctr"/>
              <a:r>
                <a:rPr lang="en-US" sz="3600" b="1" dirty="0"/>
                <a:t>Event</a:t>
              </a:r>
            </a:p>
          </p:txBody>
        </p:sp>
        <p:sp>
          <p:nvSpPr>
            <p:cNvPr id="7" name="Right Arrow 6"/>
            <p:cNvSpPr/>
            <p:nvPr/>
          </p:nvSpPr>
          <p:spPr>
            <a:xfrm>
              <a:off x="2484139" y="3226484"/>
              <a:ext cx="3950531" cy="822960"/>
            </a:xfrm>
            <a:prstGeom prst="rightArrow">
              <a:avLst/>
            </a:prstGeom>
            <a:solidFill>
              <a:srgbClr val="008000">
                <a:alpha val="50000"/>
              </a:srgbClr>
            </a:solidFill>
            <a:ln w="28575" cmpd="sng"/>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Oval 11"/>
            <p:cNvSpPr/>
            <p:nvPr/>
          </p:nvSpPr>
          <p:spPr>
            <a:xfrm>
              <a:off x="6207658" y="1790381"/>
              <a:ext cx="2005012" cy="1582829"/>
            </a:xfrm>
            <a:prstGeom prst="ellipse">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1"/>
              <a:tileRect/>
            </a:gra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a:t>Emotional</a:t>
              </a:r>
            </a:p>
            <a:p>
              <a:pPr algn="ctr"/>
              <a:r>
                <a:rPr lang="en-US" sz="2000" b="1" dirty="0"/>
                <a:t>Reactions</a:t>
              </a:r>
            </a:p>
          </p:txBody>
        </p:sp>
        <p:sp>
          <p:nvSpPr>
            <p:cNvPr id="21" name="Up-Down Arrow 20"/>
            <p:cNvSpPr/>
            <p:nvPr/>
          </p:nvSpPr>
          <p:spPr>
            <a:xfrm>
              <a:off x="6891869" y="3373210"/>
              <a:ext cx="453051" cy="701634"/>
            </a:xfrm>
            <a:prstGeom prst="upDownArrow">
              <a:avLst/>
            </a:prstGeom>
            <a:solidFill>
              <a:srgbClr val="008000">
                <a:alpha val="50000"/>
              </a:srgbClr>
            </a:solidFill>
            <a:ln w="28575" cmpd="sng"/>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6207658" y="4075459"/>
              <a:ext cx="2005012" cy="1582829"/>
            </a:xfrm>
            <a:prstGeom prst="ellipse">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1"/>
              <a:tileRect/>
            </a:gra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a:t>Physical</a:t>
              </a:r>
            </a:p>
            <a:p>
              <a:pPr algn="ctr"/>
              <a:r>
                <a:rPr lang="en-US" sz="2000" b="1" dirty="0"/>
                <a:t>Reactions/Behavior</a:t>
              </a:r>
            </a:p>
          </p:txBody>
        </p:sp>
      </p:grpSp>
      <p:sp>
        <p:nvSpPr>
          <p:cNvPr id="4" name="TextBox 3"/>
          <p:cNvSpPr txBox="1"/>
          <p:nvPr/>
        </p:nvSpPr>
        <p:spPr>
          <a:xfrm>
            <a:off x="5791200" y="6488668"/>
            <a:ext cx="3067817" cy="369332"/>
          </a:xfrm>
          <a:prstGeom prst="rect">
            <a:avLst/>
          </a:prstGeom>
          <a:noFill/>
        </p:spPr>
        <p:txBody>
          <a:bodyPr wrap="none" lIns="91424" tIns="45712" rIns="91424" bIns="45712" rtlCol="0">
            <a:spAutoFit/>
          </a:bodyPr>
          <a:lstStyle/>
          <a:p>
            <a:r>
              <a:rPr lang="en-US" dirty="0"/>
              <a:t>Adapted from Ellis, 1962; 1991</a:t>
            </a:r>
          </a:p>
        </p:txBody>
      </p:sp>
    </p:spTree>
    <p:extLst>
      <p:ext uri="{BB962C8B-B14F-4D97-AF65-F5344CB8AC3E}">
        <p14:creationId xmlns:p14="http://schemas.microsoft.com/office/powerpoint/2010/main" val="213361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flipH="1">
            <a:off x="3315117" y="2227906"/>
            <a:ext cx="2838601" cy="2838601"/>
          </a:xfrm>
          <a:prstGeom prst="rect">
            <a:avLst/>
          </a:prstGeom>
        </p:spPr>
      </p:pic>
      <p:sp>
        <p:nvSpPr>
          <p:cNvPr id="2" name="Title 1"/>
          <p:cNvSpPr>
            <a:spLocks noGrp="1"/>
          </p:cNvSpPr>
          <p:nvPr>
            <p:ph type="title"/>
          </p:nvPr>
        </p:nvSpPr>
        <p:spPr>
          <a:xfrm>
            <a:off x="0" y="-65909"/>
            <a:ext cx="9143999" cy="1368078"/>
          </a:xfrm>
        </p:spPr>
        <p:txBody>
          <a:bodyPr>
            <a:noAutofit/>
          </a:bodyPr>
          <a:lstStyle/>
          <a:p>
            <a:pPr algn="ctr"/>
            <a:r>
              <a:rPr lang="en-US" sz="4000" b="1" dirty="0">
                <a:solidFill>
                  <a:schemeClr val="accent5"/>
                </a:solidFill>
              </a:rPr>
              <a:t>Reality: Event</a:t>
            </a:r>
            <a:r>
              <a:rPr lang="en-US" sz="4000" b="1" dirty="0">
                <a:solidFill>
                  <a:schemeClr val="accent5"/>
                </a:solidFill>
                <a:sym typeface="Wingdings" pitchFamily="2" charset="2"/>
              </a:rPr>
              <a:t>ThoughtsReaction</a:t>
            </a:r>
            <a:endParaRPr lang="en-US" sz="4000" b="1" dirty="0">
              <a:solidFill>
                <a:schemeClr val="accent5"/>
              </a:solidFill>
            </a:endParaRPr>
          </a:p>
        </p:txBody>
      </p:sp>
      <p:grpSp>
        <p:nvGrpSpPr>
          <p:cNvPr id="13" name="Group 12"/>
          <p:cNvGrpSpPr/>
          <p:nvPr/>
        </p:nvGrpSpPr>
        <p:grpSpPr>
          <a:xfrm>
            <a:off x="364654" y="1530523"/>
            <a:ext cx="8094672" cy="3893307"/>
            <a:chOff x="144524" y="1764981"/>
            <a:chExt cx="8094672" cy="3893307"/>
          </a:xfrm>
        </p:grpSpPr>
        <p:sp>
          <p:nvSpPr>
            <p:cNvPr id="6" name="Oval 5"/>
            <p:cNvSpPr/>
            <p:nvPr/>
          </p:nvSpPr>
          <p:spPr>
            <a:xfrm>
              <a:off x="144524" y="2601893"/>
              <a:ext cx="2339615" cy="2173766"/>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pPr algn="ctr"/>
              <a:endParaRPr lang="en-US" dirty="0"/>
            </a:p>
            <a:p>
              <a:pPr algn="ctr"/>
              <a:endParaRPr lang="en-US" sz="800" dirty="0"/>
            </a:p>
            <a:p>
              <a:pPr algn="ctr"/>
              <a:r>
                <a:rPr lang="en-US" sz="3600" b="1" dirty="0"/>
                <a:t>Event</a:t>
              </a:r>
            </a:p>
          </p:txBody>
        </p:sp>
        <p:sp>
          <p:nvSpPr>
            <p:cNvPr id="7" name="Right Arrow 6"/>
            <p:cNvSpPr/>
            <p:nvPr/>
          </p:nvSpPr>
          <p:spPr>
            <a:xfrm>
              <a:off x="2484139" y="3226484"/>
              <a:ext cx="767563" cy="822960"/>
            </a:xfrm>
            <a:prstGeom prst="rightArrow">
              <a:avLst/>
            </a:prstGeom>
            <a:solidFill>
              <a:srgbClr val="008000">
                <a:alpha val="50000"/>
              </a:srgbClr>
            </a:solidFill>
            <a:ln w="28575" cmpd="sng"/>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ight Arrow 10"/>
            <p:cNvSpPr/>
            <p:nvPr/>
          </p:nvSpPr>
          <p:spPr>
            <a:xfrm>
              <a:off x="5781190" y="3226484"/>
              <a:ext cx="822960" cy="822960"/>
            </a:xfrm>
            <a:prstGeom prst="rightArrow">
              <a:avLst/>
            </a:prstGeom>
            <a:solidFill>
              <a:srgbClr val="008000">
                <a:alpha val="50000"/>
              </a:srgbClr>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Oval 11"/>
            <p:cNvSpPr/>
            <p:nvPr/>
          </p:nvSpPr>
          <p:spPr>
            <a:xfrm>
              <a:off x="6207658" y="1764981"/>
              <a:ext cx="2031538" cy="1582829"/>
            </a:xfrm>
            <a:prstGeom prst="ellipse">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1"/>
              <a:tileRect/>
            </a:gra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algn="ctr"/>
              <a:endParaRPr lang="en-US" sz="1400" dirty="0"/>
            </a:p>
            <a:p>
              <a:pPr algn="ctr"/>
              <a:r>
                <a:rPr lang="en-US" sz="2000" b="1" dirty="0"/>
                <a:t>Emotional</a:t>
              </a:r>
            </a:p>
            <a:p>
              <a:pPr algn="ctr"/>
              <a:r>
                <a:rPr lang="en-US" sz="2000" b="1" dirty="0"/>
                <a:t>Reactions</a:t>
              </a:r>
            </a:p>
          </p:txBody>
        </p:sp>
        <p:sp>
          <p:nvSpPr>
            <p:cNvPr id="21" name="Up-Down Arrow 20"/>
            <p:cNvSpPr/>
            <p:nvPr/>
          </p:nvSpPr>
          <p:spPr>
            <a:xfrm>
              <a:off x="6891869" y="3373210"/>
              <a:ext cx="453051" cy="701634"/>
            </a:xfrm>
            <a:prstGeom prst="upDownArrow">
              <a:avLst/>
            </a:prstGeom>
            <a:solidFill>
              <a:srgbClr val="008000">
                <a:alpha val="50000"/>
              </a:srgbClr>
            </a:solidFill>
            <a:ln w="28575" cmpd="sng"/>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p:cNvSpPr/>
            <p:nvPr/>
          </p:nvSpPr>
          <p:spPr>
            <a:xfrm>
              <a:off x="6207658" y="4075459"/>
              <a:ext cx="1971160" cy="1582829"/>
            </a:xfrm>
            <a:prstGeom prst="ellipse">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1"/>
              <a:tileRect/>
            </a:gra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algn="ctr"/>
              <a:r>
                <a:rPr lang="en-US" sz="2000" b="1" dirty="0"/>
                <a:t>Physical</a:t>
              </a:r>
            </a:p>
            <a:p>
              <a:pPr algn="ctr"/>
              <a:r>
                <a:rPr lang="en-US" sz="2000" b="1" dirty="0"/>
                <a:t>Reactions/Behavior</a:t>
              </a:r>
            </a:p>
          </p:txBody>
        </p:sp>
      </p:grpSp>
      <p:sp>
        <p:nvSpPr>
          <p:cNvPr id="4" name="TextBox 3"/>
          <p:cNvSpPr txBox="1"/>
          <p:nvPr/>
        </p:nvSpPr>
        <p:spPr>
          <a:xfrm>
            <a:off x="5791200" y="6488668"/>
            <a:ext cx="3067817" cy="369332"/>
          </a:xfrm>
          <a:prstGeom prst="rect">
            <a:avLst/>
          </a:prstGeom>
          <a:noFill/>
        </p:spPr>
        <p:txBody>
          <a:bodyPr wrap="none" lIns="91424" tIns="45712" rIns="91424" bIns="45712" rtlCol="0">
            <a:spAutoFit/>
          </a:bodyPr>
          <a:lstStyle/>
          <a:p>
            <a:r>
              <a:rPr lang="en-US" dirty="0"/>
              <a:t>Adapted from Ellis, 1962; 1991</a:t>
            </a:r>
          </a:p>
        </p:txBody>
      </p:sp>
      <p:sp>
        <p:nvSpPr>
          <p:cNvPr id="15" name="TextBox 14"/>
          <p:cNvSpPr txBox="1"/>
          <p:nvPr/>
        </p:nvSpPr>
        <p:spPr>
          <a:xfrm>
            <a:off x="3243414" y="1381037"/>
            <a:ext cx="2686424" cy="954099"/>
          </a:xfrm>
          <a:prstGeom prst="rect">
            <a:avLst/>
          </a:prstGeom>
          <a:noFill/>
        </p:spPr>
        <p:txBody>
          <a:bodyPr wrap="none" lIns="91432" tIns="45716" rIns="91432" bIns="45716" rtlCol="0">
            <a:spAutoFit/>
          </a:bodyPr>
          <a:lstStyle/>
          <a:p>
            <a:pPr algn="ctr"/>
            <a:r>
              <a:rPr lang="en-US" sz="2800" b="1" dirty="0">
                <a:solidFill>
                  <a:srgbClr val="008000"/>
                </a:solidFill>
              </a:rPr>
              <a:t>What you think </a:t>
            </a:r>
          </a:p>
          <a:p>
            <a:pPr algn="ctr"/>
            <a:r>
              <a:rPr lang="en-US" sz="2800" b="1" dirty="0">
                <a:solidFill>
                  <a:srgbClr val="008000"/>
                </a:solidFill>
              </a:rPr>
              <a:t>about that event</a:t>
            </a:r>
            <a:endParaRPr lang="en-US" sz="2800" dirty="0">
              <a:solidFill>
                <a:srgbClr val="008000"/>
              </a:solidFill>
            </a:endParaRPr>
          </a:p>
        </p:txBody>
      </p:sp>
      <p:sp>
        <p:nvSpPr>
          <p:cNvPr id="14" name="Title 1">
            <a:extLst>
              <a:ext uri="{FF2B5EF4-FFF2-40B4-BE49-F238E27FC236}">
                <a16:creationId xmlns:a16="http://schemas.microsoft.com/office/drawing/2014/main" id="{BA582AAB-EC16-4744-B3DF-CB7C7C248A35}"/>
              </a:ext>
            </a:extLst>
          </p:cNvPr>
          <p:cNvSpPr txBox="1">
            <a:spLocks/>
          </p:cNvSpPr>
          <p:nvPr/>
        </p:nvSpPr>
        <p:spPr>
          <a:xfrm>
            <a:off x="808513" y="5411418"/>
            <a:ext cx="7772400" cy="1362075"/>
          </a:xfrm>
          <a:prstGeom prst="rect">
            <a:avLst/>
          </a:prstGeom>
        </p:spPr>
        <p:txBody>
          <a:bodyPr vert="horz" lIns="91357" tIns="45678" rIns="91357" bIns="45678" rtlCol="0" anchor="ctr">
            <a:normAutofit fontScale="85000" lnSpcReduction="10000"/>
          </a:bodyPr>
          <a:lst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b="0" dirty="0">
                <a:latin typeface="Avenir Medium" panose="02000503020000020003" pitchFamily="2" charset="0"/>
              </a:rPr>
              <a:t>Events aren’t positive or negative…only our thoughts about them are!</a:t>
            </a:r>
          </a:p>
        </p:txBody>
      </p:sp>
    </p:spTree>
    <p:extLst>
      <p:ext uri="{BB962C8B-B14F-4D97-AF65-F5344CB8AC3E}">
        <p14:creationId xmlns:p14="http://schemas.microsoft.com/office/powerpoint/2010/main" val="346066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96"/>
            <a:ext cx="9144000" cy="1524000"/>
          </a:xfrm>
        </p:spPr>
        <p:txBody>
          <a:bodyPr>
            <a:normAutofit/>
          </a:bodyPr>
          <a:lstStyle/>
          <a:p>
            <a:pPr algn="ctr"/>
            <a:r>
              <a:rPr lang="en-US" sz="4000" b="1" dirty="0"/>
              <a:t>Review: ReFrame</a:t>
            </a:r>
          </a:p>
        </p:txBody>
      </p:sp>
      <p:sp>
        <p:nvSpPr>
          <p:cNvPr id="5" name="Content Placeholder 2"/>
          <p:cNvSpPr>
            <a:spLocks noGrp="1"/>
          </p:cNvSpPr>
          <p:nvPr>
            <p:ph idx="1"/>
          </p:nvPr>
        </p:nvSpPr>
        <p:spPr>
          <a:xfrm>
            <a:off x="0" y="1163637"/>
            <a:ext cx="9144000" cy="5694363"/>
          </a:xfrm>
        </p:spPr>
        <p:txBody>
          <a:bodyPr>
            <a:normAutofit/>
          </a:bodyPr>
          <a:lstStyle/>
          <a:p>
            <a:pPr marL="0" indent="0">
              <a:buNone/>
            </a:pPr>
            <a:r>
              <a:rPr lang="en-US" sz="2800" dirty="0" err="1">
                <a:solidFill>
                  <a:srgbClr val="002060"/>
                </a:solidFill>
                <a:latin typeface="+mj-lt"/>
              </a:rPr>
              <a:t>ReFrame</a:t>
            </a:r>
            <a:r>
              <a:rPr lang="en-US" sz="2800" dirty="0">
                <a:solidFill>
                  <a:srgbClr val="002060"/>
                </a:solidFill>
                <a:latin typeface="+mj-lt"/>
              </a:rPr>
              <a:t> helps identify your thoughts that drive your reactions ensuring them to be productive.</a:t>
            </a:r>
          </a:p>
          <a:p>
            <a:pPr marL="0" indent="0">
              <a:buNone/>
            </a:pPr>
            <a:r>
              <a:rPr lang="en-US" sz="2800" dirty="0">
                <a:solidFill>
                  <a:srgbClr val="002060"/>
                </a:solidFill>
                <a:latin typeface="+mj-lt"/>
              </a:rPr>
              <a:t> </a:t>
            </a:r>
          </a:p>
          <a:p>
            <a:pPr marL="742950" indent="-742950">
              <a:buFont typeface="+mj-lt"/>
              <a:buAutoNum type="arabicPeriod"/>
            </a:pPr>
            <a:r>
              <a:rPr lang="en-US" sz="2800" dirty="0">
                <a:solidFill>
                  <a:srgbClr val="002060"/>
                </a:solidFill>
                <a:latin typeface="+mj-lt"/>
              </a:rPr>
              <a:t>Objectively describe the event</a:t>
            </a:r>
          </a:p>
          <a:p>
            <a:pPr marL="742950" indent="-742950">
              <a:buFont typeface="+mj-lt"/>
              <a:buAutoNum type="arabicPeriod"/>
            </a:pPr>
            <a:r>
              <a:rPr lang="en-US" sz="2800" dirty="0">
                <a:solidFill>
                  <a:srgbClr val="002060"/>
                </a:solidFill>
                <a:latin typeface="+mj-lt"/>
              </a:rPr>
              <a:t>Identify and differentiate between thoughts, emotional, and physical reactions</a:t>
            </a:r>
          </a:p>
          <a:p>
            <a:pPr marL="742950" indent="-742950">
              <a:buFont typeface="+mj-lt"/>
              <a:buAutoNum type="arabicPeriod"/>
            </a:pPr>
            <a:r>
              <a:rPr lang="en-US" sz="2800" dirty="0">
                <a:solidFill>
                  <a:srgbClr val="002060"/>
                </a:solidFill>
                <a:latin typeface="+mj-lt"/>
              </a:rPr>
              <a:t>Determine if the reaction is helping or hurting your performance</a:t>
            </a:r>
          </a:p>
          <a:p>
            <a:pPr marL="742950" indent="-742950">
              <a:buFont typeface="+mj-lt"/>
              <a:buAutoNum type="arabicPeriod"/>
            </a:pPr>
            <a:r>
              <a:rPr lang="en-US" sz="2800" dirty="0">
                <a:solidFill>
                  <a:srgbClr val="002060"/>
                </a:solidFill>
                <a:latin typeface="+mj-lt"/>
              </a:rPr>
              <a:t>Reframe your thoughts in a way that will help you be more productive</a:t>
            </a:r>
          </a:p>
        </p:txBody>
      </p:sp>
    </p:spTree>
    <p:extLst>
      <p:ext uri="{BB962C8B-B14F-4D97-AF65-F5344CB8AC3E}">
        <p14:creationId xmlns:p14="http://schemas.microsoft.com/office/powerpoint/2010/main" val="3790167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4" y="0"/>
            <a:ext cx="9165374" cy="6858000"/>
          </a:xfrm>
          <a:prstGeom prst="rect">
            <a:avLst/>
          </a:prstGeom>
        </p:spPr>
      </p:pic>
      <p:sp>
        <p:nvSpPr>
          <p:cNvPr id="3" name="Oval 2"/>
          <p:cNvSpPr/>
          <p:nvPr/>
        </p:nvSpPr>
        <p:spPr>
          <a:xfrm>
            <a:off x="-1180554" y="1066801"/>
            <a:ext cx="11505106" cy="4250266"/>
          </a:xfrm>
          <a:prstGeom prst="ellipse">
            <a:avLst/>
          </a:prstGeom>
          <a:noFill/>
        </p:spPr>
        <p:txBody>
          <a:bodyPr wrap="none" lIns="91440" tIns="45720" rIns="91440" bIns="45720">
            <a:prstTxWarp prst="textTriangle">
              <a:avLst/>
            </a:prstTxWarp>
            <a:spAutoFit/>
          </a:bodyPr>
          <a:lstStyle/>
          <a:p>
            <a:pPr algn="ctr"/>
            <a:r>
              <a:rPr lang="en-US" sz="5400" b="1" dirty="0">
                <a:ln w="12700">
                  <a:solidFill>
                    <a:schemeClr val="accent5"/>
                  </a:solidFill>
                  <a:prstDash val="solid"/>
                </a:ln>
                <a:solidFill>
                  <a:schemeClr val="accent6">
                    <a:lumMod val="20000"/>
                    <a:lumOff val="80000"/>
                  </a:schemeClr>
                </a:solidFill>
                <a:effectLst>
                  <a:glow rad="228600">
                    <a:schemeClr val="accent1">
                      <a:satMod val="175000"/>
                      <a:alpha val="40000"/>
                    </a:schemeClr>
                  </a:glow>
                  <a:reflection blurRad="6350" stA="55000" endA="50" endPos="85000" dist="60007" dir="5400000" sy="-100000" algn="bl" rotWithShape="0"/>
                </a:effectLst>
              </a:rPr>
              <a:t>Balance Your Thinking</a:t>
            </a:r>
          </a:p>
        </p:txBody>
      </p:sp>
    </p:spTree>
    <p:extLst>
      <p:ext uri="{BB962C8B-B14F-4D97-AF65-F5344CB8AC3E}">
        <p14:creationId xmlns:p14="http://schemas.microsoft.com/office/powerpoint/2010/main" val="85078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4C182-E200-DE49-92CA-54A475B0B361}"/>
              </a:ext>
            </a:extLst>
          </p:cNvPr>
          <p:cNvSpPr>
            <a:spLocks noGrp="1"/>
          </p:cNvSpPr>
          <p:nvPr>
            <p:ph type="title"/>
          </p:nvPr>
        </p:nvSpPr>
        <p:spPr>
          <a:xfrm>
            <a:off x="685800" y="-177800"/>
            <a:ext cx="6554867" cy="1524000"/>
          </a:xfrm>
        </p:spPr>
        <p:txBody>
          <a:bodyPr>
            <a:normAutofit/>
          </a:bodyPr>
          <a:lstStyle/>
          <a:p>
            <a:pPr algn="ctr"/>
            <a:r>
              <a:rPr lang="en-US" sz="4000" b="1" cap="none" dirty="0">
                <a:solidFill>
                  <a:schemeClr val="accent5"/>
                </a:solidFill>
              </a:rPr>
              <a:t>What is resilience?</a:t>
            </a:r>
          </a:p>
        </p:txBody>
      </p:sp>
      <p:sp>
        <p:nvSpPr>
          <p:cNvPr id="3" name="Content Placeholder 2">
            <a:extLst>
              <a:ext uri="{FF2B5EF4-FFF2-40B4-BE49-F238E27FC236}">
                <a16:creationId xmlns:a16="http://schemas.microsoft.com/office/drawing/2014/main" id="{D68BEB10-357F-234C-95DB-C1391CE8467D}"/>
              </a:ext>
            </a:extLst>
          </p:cNvPr>
          <p:cNvSpPr>
            <a:spLocks noGrp="1"/>
          </p:cNvSpPr>
          <p:nvPr>
            <p:ph idx="1"/>
          </p:nvPr>
        </p:nvSpPr>
        <p:spPr>
          <a:xfrm>
            <a:off x="533400" y="1219200"/>
            <a:ext cx="7374467" cy="4876800"/>
          </a:xfrm>
        </p:spPr>
        <p:txBody>
          <a:bodyPr>
            <a:normAutofit/>
          </a:bodyPr>
          <a:lstStyle/>
          <a:p>
            <a:pPr>
              <a:buFont typeface="Wingdings" panose="05000000000000000000" pitchFamily="2" charset="2"/>
              <a:buChar char="Ø"/>
            </a:pPr>
            <a:r>
              <a:rPr lang="en-US" sz="2800" dirty="0">
                <a:solidFill>
                  <a:schemeClr val="tx1"/>
                </a:solidFill>
              </a:rPr>
              <a:t>The ability to:</a:t>
            </a:r>
          </a:p>
          <a:p>
            <a:pPr lvl="1">
              <a:buFont typeface="Arial" panose="020B0604020202020204" pitchFamily="34" charset="0"/>
              <a:buChar char="•"/>
            </a:pPr>
            <a:r>
              <a:rPr lang="en-US" sz="2800" dirty="0">
                <a:solidFill>
                  <a:schemeClr val="tx1"/>
                </a:solidFill>
              </a:rPr>
              <a:t>Successfully adapt and recover after stress or a challenge</a:t>
            </a:r>
          </a:p>
          <a:p>
            <a:pPr lvl="1">
              <a:buFont typeface="Arial" panose="020B0604020202020204" pitchFamily="34" charset="0"/>
              <a:buChar char="•"/>
            </a:pPr>
            <a:r>
              <a:rPr lang="en-US" sz="2800" dirty="0">
                <a:solidFill>
                  <a:schemeClr val="tx1"/>
                </a:solidFill>
              </a:rPr>
              <a:t>Continue to perform well in the face of change or stress</a:t>
            </a:r>
          </a:p>
          <a:p>
            <a:pPr>
              <a:buFont typeface="Wingdings" panose="05000000000000000000" pitchFamily="2" charset="2"/>
              <a:buChar char="Ø"/>
            </a:pPr>
            <a:r>
              <a:rPr lang="en-US" sz="2800" dirty="0">
                <a:solidFill>
                  <a:schemeClr val="tx1"/>
                </a:solidFill>
              </a:rPr>
              <a:t>Having a sense of wellbeing and a personal mission or purpose</a:t>
            </a:r>
          </a:p>
          <a:p>
            <a:pPr>
              <a:buFont typeface="Wingdings" panose="05000000000000000000" pitchFamily="2" charset="2"/>
              <a:buChar char="Ø"/>
            </a:pPr>
            <a:r>
              <a:rPr lang="en-US" sz="2800" dirty="0">
                <a:solidFill>
                  <a:schemeClr val="tx1"/>
                </a:solidFill>
              </a:rPr>
              <a:t>“Being mentally ready” </a:t>
            </a:r>
          </a:p>
          <a:p>
            <a:endParaRPr lang="en-US" dirty="0"/>
          </a:p>
        </p:txBody>
      </p:sp>
      <p:sp>
        <p:nvSpPr>
          <p:cNvPr id="4" name="TextBox 3">
            <a:extLst>
              <a:ext uri="{FF2B5EF4-FFF2-40B4-BE49-F238E27FC236}">
                <a16:creationId xmlns:a16="http://schemas.microsoft.com/office/drawing/2014/main" id="{20CB8F2F-4FDB-1542-848A-E3499C0A0431}"/>
              </a:ext>
            </a:extLst>
          </p:cNvPr>
          <p:cNvSpPr txBox="1"/>
          <p:nvPr/>
        </p:nvSpPr>
        <p:spPr>
          <a:xfrm>
            <a:off x="3963233" y="6424194"/>
            <a:ext cx="4254621" cy="369265"/>
          </a:xfrm>
          <a:prstGeom prst="rect">
            <a:avLst/>
          </a:prstGeom>
          <a:noFill/>
        </p:spPr>
        <p:txBody>
          <a:bodyPr wrap="none" lIns="91374" tIns="45687" rIns="91374" bIns="45687" rtlCol="0">
            <a:spAutoFit/>
          </a:bodyPr>
          <a:lstStyle/>
          <a:p>
            <a:r>
              <a:rPr lang="en-US" dirty="0"/>
              <a:t>Meredith et al, 2011; Jensen &amp; Fraser, 2005</a:t>
            </a:r>
          </a:p>
        </p:txBody>
      </p:sp>
    </p:spTree>
    <p:extLst>
      <p:ext uri="{BB962C8B-B14F-4D97-AF65-F5344CB8AC3E}">
        <p14:creationId xmlns:p14="http://schemas.microsoft.com/office/powerpoint/2010/main" val="3249545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634678"/>
          </a:xfrm>
        </p:spPr>
        <p:txBody>
          <a:bodyPr>
            <a:noAutofit/>
          </a:bodyPr>
          <a:lstStyle/>
          <a:p>
            <a:pPr algn="ctr"/>
            <a:r>
              <a:rPr lang="en-US" sz="4000" b="1" cap="none" dirty="0">
                <a:solidFill>
                  <a:srgbClr val="002060"/>
                </a:solidFill>
              </a:rPr>
              <a:t>How Does Balance Your Thinking Help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93431"/>
            <a:ext cx="6112041" cy="3393335"/>
          </a:xfrm>
          <a:prstGeom prst="rect">
            <a:avLst/>
          </a:prstGeom>
        </p:spPr>
      </p:pic>
      <p:sp>
        <p:nvSpPr>
          <p:cNvPr id="5" name="Content Placeholder 2"/>
          <p:cNvSpPr>
            <a:spLocks noGrp="1"/>
          </p:cNvSpPr>
          <p:nvPr>
            <p:ph idx="1"/>
          </p:nvPr>
        </p:nvSpPr>
        <p:spPr>
          <a:xfrm>
            <a:off x="6112040" y="1299412"/>
            <a:ext cx="3031960" cy="5558588"/>
          </a:xfrm>
        </p:spPr>
        <p:txBody>
          <a:bodyPr>
            <a:normAutofit lnSpcReduction="10000"/>
          </a:bodyPr>
          <a:lstStyle/>
          <a:p>
            <a:pPr>
              <a:buFont typeface="Arial" panose="020B0604020202020204" pitchFamily="34" charset="0"/>
              <a:buChar char="•"/>
            </a:pPr>
            <a:r>
              <a:rPr lang="en-US" sz="2800" dirty="0">
                <a:solidFill>
                  <a:schemeClr val="tx1"/>
                </a:solidFill>
              </a:rPr>
              <a:t>Helps you respond in ways that align with your </a:t>
            </a:r>
            <a:r>
              <a:rPr lang="en-US" sz="2800" b="1" dirty="0">
                <a:solidFill>
                  <a:schemeClr val="tx1"/>
                </a:solidFill>
              </a:rPr>
              <a:t>values</a:t>
            </a:r>
            <a:r>
              <a:rPr lang="en-US" sz="2800" dirty="0">
                <a:solidFill>
                  <a:schemeClr val="tx1"/>
                </a:solidFill>
              </a:rPr>
              <a:t> and support your </a:t>
            </a:r>
            <a:r>
              <a:rPr lang="en-US" sz="2800" b="1" dirty="0">
                <a:solidFill>
                  <a:schemeClr val="tx1"/>
                </a:solidFill>
              </a:rPr>
              <a:t>goals</a:t>
            </a:r>
            <a:r>
              <a:rPr lang="en-US" sz="2800" dirty="0">
                <a:solidFill>
                  <a:schemeClr val="tx1"/>
                </a:solidFill>
              </a:rPr>
              <a:t>.</a:t>
            </a:r>
          </a:p>
          <a:p>
            <a:pPr>
              <a:buFont typeface="Arial" panose="020B0604020202020204" pitchFamily="34" charset="0"/>
              <a:buChar char="•"/>
            </a:pPr>
            <a:r>
              <a:rPr lang="en-US" sz="2800" dirty="0">
                <a:solidFill>
                  <a:schemeClr val="tx1"/>
                </a:solidFill>
              </a:rPr>
              <a:t>Helps you improve performance by reacting to </a:t>
            </a:r>
            <a:r>
              <a:rPr lang="en-US" sz="2800" b="1" dirty="0">
                <a:solidFill>
                  <a:schemeClr val="tx1"/>
                </a:solidFill>
              </a:rPr>
              <a:t>facts</a:t>
            </a:r>
            <a:r>
              <a:rPr lang="en-US" sz="2800" dirty="0">
                <a:solidFill>
                  <a:schemeClr val="tx1"/>
                </a:solidFill>
              </a:rPr>
              <a:t> and </a:t>
            </a:r>
            <a:r>
              <a:rPr lang="en-US" sz="2800" b="1" dirty="0">
                <a:solidFill>
                  <a:schemeClr val="tx1"/>
                </a:solidFill>
              </a:rPr>
              <a:t>evidence</a:t>
            </a:r>
            <a:r>
              <a:rPr lang="en-US" sz="2800" dirty="0">
                <a:solidFill>
                  <a:schemeClr val="tx1"/>
                </a:solidFill>
              </a:rPr>
              <a:t>.</a:t>
            </a:r>
          </a:p>
        </p:txBody>
      </p:sp>
      <p:sp>
        <p:nvSpPr>
          <p:cNvPr id="6" name="TextBox 5"/>
          <p:cNvSpPr txBox="1"/>
          <p:nvPr/>
        </p:nvSpPr>
        <p:spPr>
          <a:xfrm>
            <a:off x="128337" y="1395664"/>
            <a:ext cx="5486400" cy="1661993"/>
          </a:xfrm>
          <a:prstGeom prst="rect">
            <a:avLst/>
          </a:prstGeom>
          <a:noFill/>
        </p:spPr>
        <p:txBody>
          <a:bodyPr wrap="square" rtlCol="0">
            <a:spAutoFit/>
          </a:bodyPr>
          <a:lstStyle/>
          <a:p>
            <a:pPr marL="457200" indent="-457200">
              <a:buFont typeface="Arial" panose="020B0604020202020204" pitchFamily="34" charset="0"/>
              <a:buChar char="•"/>
            </a:pPr>
            <a:r>
              <a:rPr lang="en-US" sz="2800" dirty="0"/>
              <a:t>Helps you see situations </a:t>
            </a:r>
            <a:r>
              <a:rPr lang="en-US" sz="2800" b="1" dirty="0"/>
              <a:t>accurately</a:t>
            </a:r>
            <a:r>
              <a:rPr lang="en-US" sz="2800" dirty="0"/>
              <a:t> and take action based on evidence. </a:t>
            </a:r>
          </a:p>
          <a:p>
            <a:endParaRPr lang="en-US" dirty="0"/>
          </a:p>
        </p:txBody>
      </p:sp>
    </p:spTree>
    <p:extLst>
      <p:ext uri="{BB962C8B-B14F-4D97-AF65-F5344CB8AC3E}">
        <p14:creationId xmlns:p14="http://schemas.microsoft.com/office/powerpoint/2010/main" val="3750946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pPr algn="ctr"/>
            <a:r>
              <a:rPr lang="en-US" sz="4000" b="1" cap="none" dirty="0"/>
              <a:t>Cognitive Traps</a:t>
            </a:r>
          </a:p>
        </p:txBody>
      </p:sp>
      <p:sp>
        <p:nvSpPr>
          <p:cNvPr id="3" name="Content Placeholder 2"/>
          <p:cNvSpPr>
            <a:spLocks noGrp="1"/>
          </p:cNvSpPr>
          <p:nvPr>
            <p:ph idx="1"/>
          </p:nvPr>
        </p:nvSpPr>
        <p:spPr>
          <a:xfrm>
            <a:off x="36036" y="1065698"/>
            <a:ext cx="5502729" cy="4900194"/>
          </a:xfrm>
        </p:spPr>
        <p:txBody>
          <a:bodyPr>
            <a:normAutofit/>
          </a:bodyPr>
          <a:lstStyle/>
          <a:p>
            <a:r>
              <a:rPr lang="en-US" sz="2800" dirty="0"/>
              <a:t>Cognitive traps interfere with accuracy.</a:t>
            </a:r>
          </a:p>
          <a:p>
            <a:r>
              <a:rPr lang="en-US" sz="2800" dirty="0"/>
              <a:t>They often involve jumping to conclusions. </a:t>
            </a:r>
          </a:p>
          <a:p>
            <a:r>
              <a:rPr lang="en-US" sz="2800" dirty="0"/>
              <a:t>We all get stuck in them!</a:t>
            </a:r>
          </a:p>
        </p:txBody>
      </p:sp>
      <p:pic>
        <p:nvPicPr>
          <p:cNvPr id="4" name="Picture 3" descr="iStock_000011152526_Medium.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08668" y="-677332"/>
            <a:ext cx="3257393" cy="706545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276918" y="6515348"/>
            <a:ext cx="1589143" cy="369324"/>
          </a:xfrm>
          <a:prstGeom prst="rect">
            <a:avLst/>
          </a:prstGeom>
          <a:noFill/>
        </p:spPr>
        <p:txBody>
          <a:bodyPr wrap="none" lIns="91432" tIns="45716" rIns="91432" bIns="45716" rtlCol="0">
            <a:spAutoFit/>
          </a:bodyPr>
          <a:lstStyle/>
          <a:p>
            <a:r>
              <a:rPr lang="en-US" dirty="0"/>
              <a:t>Beck, Seligman</a:t>
            </a:r>
          </a:p>
        </p:txBody>
      </p:sp>
    </p:spTree>
    <p:extLst>
      <p:ext uri="{BB962C8B-B14F-4D97-AF65-F5344CB8AC3E}">
        <p14:creationId xmlns:p14="http://schemas.microsoft.com/office/powerpoint/2010/main" val="21243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038"/>
            <a:ext cx="8229600" cy="1143000"/>
          </a:xfrm>
        </p:spPr>
        <p:txBody>
          <a:bodyPr>
            <a:noAutofit/>
          </a:bodyPr>
          <a:lstStyle/>
          <a:p>
            <a:pPr algn="ctr"/>
            <a:r>
              <a:rPr lang="en-US" sz="4000" b="1" dirty="0"/>
              <a:t>Examples of Common Cognitive Traps</a:t>
            </a:r>
          </a:p>
        </p:txBody>
      </p:sp>
      <p:sp>
        <p:nvSpPr>
          <p:cNvPr id="3" name="Content Placeholder 2"/>
          <p:cNvSpPr>
            <a:spLocks noGrp="1"/>
          </p:cNvSpPr>
          <p:nvPr>
            <p:ph idx="1"/>
          </p:nvPr>
        </p:nvSpPr>
        <p:spPr>
          <a:xfrm>
            <a:off x="106177" y="1744980"/>
            <a:ext cx="8445156" cy="4114483"/>
          </a:xfrm>
        </p:spPr>
        <p:txBody>
          <a:bodyPr>
            <a:normAutofit/>
          </a:bodyPr>
          <a:lstStyle/>
          <a:p>
            <a:pPr>
              <a:buFont typeface="Wingdings" panose="05000000000000000000" pitchFamily="2" charset="2"/>
              <a:buChar char="q"/>
            </a:pPr>
            <a:r>
              <a:rPr lang="en-US" sz="3600" dirty="0"/>
              <a:t>All-or-nothing</a:t>
            </a:r>
          </a:p>
          <a:p>
            <a:pPr>
              <a:buFont typeface="Wingdings" panose="05000000000000000000" pitchFamily="2" charset="2"/>
              <a:buChar char="q"/>
            </a:pPr>
            <a:r>
              <a:rPr lang="en-US" sz="3600" dirty="0"/>
              <a:t>Confirmation bias</a:t>
            </a:r>
          </a:p>
          <a:p>
            <a:pPr>
              <a:buFont typeface="Wingdings" panose="05000000000000000000" pitchFamily="2" charset="2"/>
              <a:buChar char="q"/>
            </a:pPr>
            <a:r>
              <a:rPr lang="en-US" sz="3600" dirty="0"/>
              <a:t>Blaming others/Blaming yourself</a:t>
            </a:r>
          </a:p>
          <a:p>
            <a:pPr>
              <a:buFont typeface="Wingdings" panose="05000000000000000000" pitchFamily="2" charset="2"/>
              <a:buChar char="q"/>
            </a:pPr>
            <a:r>
              <a:rPr lang="en-US" sz="3600" dirty="0"/>
              <a:t>Mind reading</a:t>
            </a:r>
          </a:p>
        </p:txBody>
      </p:sp>
      <p:sp>
        <p:nvSpPr>
          <p:cNvPr id="5" name="TextBox 4"/>
          <p:cNvSpPr txBox="1"/>
          <p:nvPr/>
        </p:nvSpPr>
        <p:spPr>
          <a:xfrm>
            <a:off x="7276918" y="6515348"/>
            <a:ext cx="1205378" cy="369332"/>
          </a:xfrm>
          <a:prstGeom prst="rect">
            <a:avLst/>
          </a:prstGeom>
          <a:noFill/>
        </p:spPr>
        <p:txBody>
          <a:bodyPr wrap="none" lIns="91432" tIns="45716" rIns="91432" bIns="45716" rtlCol="0">
            <a:spAutoFit/>
          </a:bodyPr>
          <a:lstStyle/>
          <a:p>
            <a:r>
              <a:rPr lang="en-US" dirty="0"/>
              <a:t>Beck, 1995</a:t>
            </a:r>
          </a:p>
        </p:txBody>
      </p:sp>
    </p:spTree>
    <p:extLst>
      <p:ext uri="{BB962C8B-B14F-4D97-AF65-F5344CB8AC3E}">
        <p14:creationId xmlns:p14="http://schemas.microsoft.com/office/powerpoint/2010/main" val="948865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038"/>
            <a:ext cx="8229600" cy="1143000"/>
          </a:xfrm>
        </p:spPr>
        <p:txBody>
          <a:bodyPr>
            <a:normAutofit/>
          </a:bodyPr>
          <a:lstStyle/>
          <a:p>
            <a:pPr algn="ctr"/>
            <a:endParaRPr lang="en-US" sz="4000" b="1" dirty="0">
              <a:solidFill>
                <a:schemeClr val="accent5"/>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85" y="-963961"/>
            <a:ext cx="10138611" cy="7788624"/>
          </a:xfrm>
          <a:prstGeom prst="rect">
            <a:avLst/>
          </a:prstGeom>
        </p:spPr>
      </p:pic>
      <p:sp>
        <p:nvSpPr>
          <p:cNvPr id="3" name="Content Placeholder 2"/>
          <p:cNvSpPr>
            <a:spLocks noGrp="1"/>
          </p:cNvSpPr>
          <p:nvPr>
            <p:ph idx="1"/>
          </p:nvPr>
        </p:nvSpPr>
        <p:spPr>
          <a:xfrm>
            <a:off x="256673" y="4443663"/>
            <a:ext cx="10138611" cy="3023620"/>
          </a:xfrm>
        </p:spPr>
        <p:txBody>
          <a:bodyPr>
            <a:normAutofit/>
          </a:bodyPr>
          <a:lstStyle/>
          <a:p>
            <a:pPr marL="0" indent="0">
              <a:buNone/>
            </a:pPr>
            <a:r>
              <a:rPr lang="en-US" sz="2800" b="1" dirty="0">
                <a:ln>
                  <a:solidFill>
                    <a:schemeClr val="accent4"/>
                  </a:solidFill>
                </a:ln>
                <a:solidFill>
                  <a:schemeClr val="accent3">
                    <a:lumMod val="60000"/>
                    <a:lumOff val="40000"/>
                  </a:schemeClr>
                </a:solidFill>
                <a:effectLst>
                  <a:glow rad="228600">
                    <a:schemeClr val="accent4">
                      <a:satMod val="175000"/>
                      <a:alpha val="40000"/>
                    </a:schemeClr>
                  </a:glow>
                </a:effectLst>
              </a:rPr>
              <a:t>Looking at things in extreme ways</a:t>
            </a:r>
          </a:p>
          <a:p>
            <a:pPr lvl="1"/>
            <a:r>
              <a:rPr lang="en-US" sz="2800" b="1" dirty="0">
                <a:ln>
                  <a:solidFill>
                    <a:schemeClr val="accent4"/>
                  </a:solidFill>
                </a:ln>
                <a:solidFill>
                  <a:schemeClr val="accent3">
                    <a:lumMod val="60000"/>
                    <a:lumOff val="40000"/>
                  </a:schemeClr>
                </a:solidFill>
                <a:effectLst>
                  <a:glow rad="228600">
                    <a:schemeClr val="accent4">
                      <a:satMod val="175000"/>
                      <a:alpha val="40000"/>
                    </a:schemeClr>
                  </a:glow>
                </a:effectLst>
              </a:rPr>
              <a:t>Example: “Nothing ever works out for me”</a:t>
            </a:r>
          </a:p>
          <a:p>
            <a:pPr lvl="1"/>
            <a:r>
              <a:rPr lang="en-US" sz="2800" b="1" dirty="0">
                <a:ln>
                  <a:solidFill>
                    <a:schemeClr val="accent4"/>
                  </a:solidFill>
                </a:ln>
                <a:solidFill>
                  <a:schemeClr val="accent3">
                    <a:lumMod val="60000"/>
                    <a:lumOff val="40000"/>
                  </a:schemeClr>
                </a:solidFill>
                <a:effectLst>
                  <a:glow rad="228600">
                    <a:schemeClr val="accent4">
                      <a:satMod val="175000"/>
                      <a:alpha val="40000"/>
                    </a:schemeClr>
                  </a:glow>
                </a:effectLst>
              </a:rPr>
              <a:t>Everything…always…never</a:t>
            </a:r>
          </a:p>
        </p:txBody>
      </p:sp>
      <p:sp>
        <p:nvSpPr>
          <p:cNvPr id="5" name="TextBox 4"/>
          <p:cNvSpPr txBox="1"/>
          <p:nvPr/>
        </p:nvSpPr>
        <p:spPr>
          <a:xfrm>
            <a:off x="7276918" y="6515348"/>
            <a:ext cx="1205378" cy="369332"/>
          </a:xfrm>
          <a:prstGeom prst="rect">
            <a:avLst/>
          </a:prstGeom>
          <a:noFill/>
        </p:spPr>
        <p:txBody>
          <a:bodyPr wrap="none" lIns="91432" tIns="45716" rIns="91432" bIns="45716" rtlCol="0">
            <a:spAutoFit/>
          </a:bodyPr>
          <a:lstStyle/>
          <a:p>
            <a:r>
              <a:rPr lang="en-US" dirty="0"/>
              <a:t>Beck, 1995</a:t>
            </a:r>
          </a:p>
        </p:txBody>
      </p:sp>
    </p:spTree>
    <p:extLst>
      <p:ext uri="{BB962C8B-B14F-4D97-AF65-F5344CB8AC3E}">
        <p14:creationId xmlns:p14="http://schemas.microsoft.com/office/powerpoint/2010/main" val="3550824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117FA58-C62A-5C4A-AE33-A8A089F6C6DC}"/>
              </a:ext>
            </a:extLst>
          </p:cNvPr>
          <p:cNvSpPr>
            <a:spLocks noGrp="1"/>
          </p:cNvSpPr>
          <p:nvPr>
            <p:ph type="title"/>
          </p:nvPr>
        </p:nvSpPr>
        <p:spPr>
          <a:xfrm>
            <a:off x="457200" y="274038"/>
            <a:ext cx="8229600" cy="1143000"/>
          </a:xfrm>
        </p:spPr>
        <p:txBody>
          <a:bodyPr>
            <a:normAutofit/>
          </a:bodyPr>
          <a:lstStyle/>
          <a:p>
            <a:pPr algn="ctr"/>
            <a:r>
              <a:rPr lang="en-US" sz="4000" b="1" dirty="0">
                <a:solidFill>
                  <a:schemeClr val="accent5"/>
                </a:solidFill>
              </a:rPr>
              <a:t>Confirmation Bias</a:t>
            </a:r>
          </a:p>
        </p:txBody>
      </p:sp>
      <p:sp>
        <p:nvSpPr>
          <p:cNvPr id="3" name="Content Placeholder 2"/>
          <p:cNvSpPr>
            <a:spLocks noGrp="1"/>
          </p:cNvSpPr>
          <p:nvPr>
            <p:ph idx="1"/>
          </p:nvPr>
        </p:nvSpPr>
        <p:spPr>
          <a:xfrm>
            <a:off x="0" y="274038"/>
            <a:ext cx="9144000" cy="3271267"/>
          </a:xfrm>
        </p:spPr>
        <p:txBody>
          <a:bodyPr>
            <a:normAutofit/>
          </a:bodyPr>
          <a:lstStyle/>
          <a:p>
            <a:pPr>
              <a:buFont typeface="Wingdings" panose="05000000000000000000" pitchFamily="2" charset="2"/>
              <a:buChar char="v"/>
            </a:pPr>
            <a:r>
              <a:rPr lang="en-US" sz="2800" dirty="0">
                <a:solidFill>
                  <a:schemeClr val="tx1"/>
                </a:solidFill>
              </a:rPr>
              <a:t>We are attracted to information that supports what we already believe and ignore evidence that doesn’t fit.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30905"/>
            <a:ext cx="9144000" cy="4227095"/>
          </a:xfrm>
          <a:prstGeom prst="rect">
            <a:avLst/>
          </a:prstGeom>
        </p:spPr>
      </p:pic>
      <p:sp>
        <p:nvSpPr>
          <p:cNvPr id="5" name="TextBox 4"/>
          <p:cNvSpPr txBox="1"/>
          <p:nvPr/>
        </p:nvSpPr>
        <p:spPr>
          <a:xfrm>
            <a:off x="7276918" y="6515348"/>
            <a:ext cx="1205378" cy="369332"/>
          </a:xfrm>
          <a:prstGeom prst="rect">
            <a:avLst/>
          </a:prstGeom>
          <a:noFill/>
        </p:spPr>
        <p:txBody>
          <a:bodyPr wrap="none" lIns="91432" tIns="45716" rIns="91432" bIns="45716" rtlCol="0">
            <a:spAutoFit/>
          </a:bodyPr>
          <a:lstStyle/>
          <a:p>
            <a:r>
              <a:rPr lang="en-US" dirty="0"/>
              <a:t>Beck, 1995</a:t>
            </a:r>
          </a:p>
        </p:txBody>
      </p:sp>
    </p:spTree>
    <p:extLst>
      <p:ext uri="{BB962C8B-B14F-4D97-AF65-F5344CB8AC3E}">
        <p14:creationId xmlns:p14="http://schemas.microsoft.com/office/powerpoint/2010/main" val="414808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4F641-2F9B-D54D-AD4B-3BC04ACCD382}"/>
              </a:ext>
            </a:extLst>
          </p:cNvPr>
          <p:cNvSpPr>
            <a:spLocks noGrp="1"/>
          </p:cNvSpPr>
          <p:nvPr>
            <p:ph type="title"/>
          </p:nvPr>
        </p:nvSpPr>
        <p:spPr>
          <a:xfrm>
            <a:off x="457200" y="274038"/>
            <a:ext cx="8229600" cy="1143000"/>
          </a:xfrm>
        </p:spPr>
        <p:txBody>
          <a:bodyPr>
            <a:noAutofit/>
          </a:bodyPr>
          <a:lstStyle/>
          <a:p>
            <a:pPr algn="ctr"/>
            <a:r>
              <a:rPr lang="en-US" sz="4000" dirty="0"/>
              <a:t>Blaming Others and Blaming Yourself</a:t>
            </a:r>
          </a:p>
        </p:txBody>
      </p:sp>
      <p:sp>
        <p:nvSpPr>
          <p:cNvPr id="3" name="Content Placeholder 2"/>
          <p:cNvSpPr>
            <a:spLocks noGrp="1"/>
          </p:cNvSpPr>
          <p:nvPr>
            <p:ph idx="1"/>
          </p:nvPr>
        </p:nvSpPr>
        <p:spPr>
          <a:xfrm>
            <a:off x="0" y="1744980"/>
            <a:ext cx="7276918" cy="4486487"/>
          </a:xfrm>
        </p:spPr>
        <p:txBody>
          <a:bodyPr>
            <a:noAutofit/>
          </a:bodyPr>
          <a:lstStyle/>
          <a:p>
            <a:pPr marL="0" indent="0">
              <a:buNone/>
            </a:pPr>
            <a:r>
              <a:rPr lang="en-US" sz="2800" dirty="0"/>
              <a:t>Blaming others: Only focus on other people as the cause of events</a:t>
            </a:r>
          </a:p>
          <a:p>
            <a:pPr lvl="1">
              <a:buFont typeface="Courier New" panose="02070309020205020404" pitchFamily="49" charset="0"/>
              <a:buChar char="o"/>
            </a:pPr>
            <a:r>
              <a:rPr lang="en-US" sz="2800" dirty="0"/>
              <a:t>“You Distracted Me”</a:t>
            </a:r>
          </a:p>
          <a:p>
            <a:pPr lvl="1">
              <a:buFont typeface="Courier New" panose="02070309020205020404" pitchFamily="49" charset="0"/>
              <a:buChar char="o"/>
            </a:pPr>
            <a:endParaRPr lang="en-US" sz="2800" dirty="0"/>
          </a:p>
          <a:p>
            <a:pPr lvl="1">
              <a:buFont typeface="Courier New" panose="02070309020205020404" pitchFamily="49" charset="0"/>
              <a:buChar char="o"/>
            </a:pPr>
            <a:endParaRPr lang="en-US" sz="2800" dirty="0"/>
          </a:p>
          <a:p>
            <a:pPr marL="0" indent="0">
              <a:buNone/>
            </a:pPr>
            <a:r>
              <a:rPr lang="en-US" sz="2800" dirty="0"/>
              <a:t>Blaming Yourself: Ignoring the contributions of others</a:t>
            </a:r>
          </a:p>
          <a:p>
            <a:pPr lvl="1">
              <a:buFont typeface="Wingdings" panose="05000000000000000000" pitchFamily="2" charset="2"/>
              <a:buChar char="v"/>
            </a:pPr>
            <a:r>
              <a:rPr lang="en-US" sz="2800" dirty="0"/>
              <a:t>“I missed the final free throw so it is my fault the team lost the game”</a:t>
            </a:r>
          </a:p>
        </p:txBody>
      </p:sp>
      <p:sp>
        <p:nvSpPr>
          <p:cNvPr id="5" name="TextBox 4"/>
          <p:cNvSpPr txBox="1"/>
          <p:nvPr/>
        </p:nvSpPr>
        <p:spPr>
          <a:xfrm>
            <a:off x="7276918" y="6515348"/>
            <a:ext cx="1205378" cy="369332"/>
          </a:xfrm>
          <a:prstGeom prst="rect">
            <a:avLst/>
          </a:prstGeom>
          <a:noFill/>
        </p:spPr>
        <p:txBody>
          <a:bodyPr wrap="none" lIns="91432" tIns="45716" rIns="91432" bIns="45716" rtlCol="0">
            <a:spAutoFit/>
          </a:bodyPr>
          <a:lstStyle/>
          <a:p>
            <a:r>
              <a:rPr lang="en-US" dirty="0"/>
              <a:t>Beck, 1995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011" y="2240035"/>
            <a:ext cx="2662989" cy="2755582"/>
          </a:xfrm>
          <a:prstGeom prst="rect">
            <a:avLst/>
          </a:prstGeom>
        </p:spPr>
      </p:pic>
    </p:spTree>
    <p:extLst>
      <p:ext uri="{BB962C8B-B14F-4D97-AF65-F5344CB8AC3E}">
        <p14:creationId xmlns:p14="http://schemas.microsoft.com/office/powerpoint/2010/main" val="1011102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D5C4B9-198F-4948-A592-355789EE7178}"/>
              </a:ext>
            </a:extLst>
          </p:cNvPr>
          <p:cNvSpPr>
            <a:spLocks noGrp="1"/>
          </p:cNvSpPr>
          <p:nvPr>
            <p:ph type="title"/>
          </p:nvPr>
        </p:nvSpPr>
        <p:spPr>
          <a:xfrm>
            <a:off x="457200" y="274038"/>
            <a:ext cx="8229600" cy="1143000"/>
          </a:xfrm>
        </p:spPr>
        <p:txBody>
          <a:bodyPr>
            <a:normAutofit/>
          </a:bodyPr>
          <a:lstStyle/>
          <a:p>
            <a:pPr algn="ctr"/>
            <a:r>
              <a:rPr lang="en-US" sz="4000" b="1" cap="none" dirty="0">
                <a:solidFill>
                  <a:schemeClr val="accent5"/>
                </a:solidFill>
              </a:rPr>
              <a:t>Mind Reading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977" y="3031959"/>
            <a:ext cx="4962023" cy="3814094"/>
          </a:xfrm>
          <a:prstGeom prst="rect">
            <a:avLst/>
          </a:prstGeom>
        </p:spPr>
      </p:pic>
      <p:sp>
        <p:nvSpPr>
          <p:cNvPr id="3" name="Content Placeholder 2"/>
          <p:cNvSpPr>
            <a:spLocks noGrp="1"/>
          </p:cNvSpPr>
          <p:nvPr>
            <p:ph idx="1"/>
          </p:nvPr>
        </p:nvSpPr>
        <p:spPr>
          <a:xfrm>
            <a:off x="86399" y="813454"/>
            <a:ext cx="8191156" cy="2928811"/>
          </a:xfrm>
        </p:spPr>
        <p:txBody>
          <a:bodyPr/>
          <a:lstStyle/>
          <a:p>
            <a:pPr marL="0" indent="0">
              <a:buNone/>
            </a:pPr>
            <a:r>
              <a:rPr lang="en-US" sz="2800" dirty="0">
                <a:solidFill>
                  <a:schemeClr val="tx1"/>
                </a:solidFill>
              </a:rPr>
              <a:t>Two forms:</a:t>
            </a:r>
          </a:p>
          <a:p>
            <a:pPr lvl="1"/>
            <a:r>
              <a:rPr lang="en-US" sz="2800" dirty="0">
                <a:solidFill>
                  <a:schemeClr val="tx1"/>
                </a:solidFill>
              </a:rPr>
              <a:t>Assuming you know what the other person is thinking, or</a:t>
            </a:r>
          </a:p>
          <a:p>
            <a:endParaRPr lang="en-US" dirty="0"/>
          </a:p>
        </p:txBody>
      </p:sp>
      <p:sp>
        <p:nvSpPr>
          <p:cNvPr id="5" name="TextBox 4"/>
          <p:cNvSpPr txBox="1"/>
          <p:nvPr/>
        </p:nvSpPr>
        <p:spPr>
          <a:xfrm>
            <a:off x="7276918" y="6515348"/>
            <a:ext cx="1205378" cy="369332"/>
          </a:xfrm>
          <a:prstGeom prst="rect">
            <a:avLst/>
          </a:prstGeom>
          <a:noFill/>
        </p:spPr>
        <p:txBody>
          <a:bodyPr wrap="none" lIns="91432" tIns="45716" rIns="91432" bIns="45716" rtlCol="0">
            <a:spAutoFit/>
          </a:bodyPr>
          <a:lstStyle/>
          <a:p>
            <a:r>
              <a:rPr lang="en-US" dirty="0"/>
              <a:t>Beck, 1995</a:t>
            </a:r>
          </a:p>
        </p:txBody>
      </p:sp>
      <p:sp>
        <p:nvSpPr>
          <p:cNvPr id="4" name="TextBox 3"/>
          <p:cNvSpPr txBox="1"/>
          <p:nvPr/>
        </p:nvSpPr>
        <p:spPr>
          <a:xfrm>
            <a:off x="457199" y="3031959"/>
            <a:ext cx="3724777" cy="2092881"/>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Expecting another person to know what you are thinking</a:t>
            </a:r>
          </a:p>
          <a:p>
            <a:endParaRPr lang="en-US" dirty="0"/>
          </a:p>
        </p:txBody>
      </p:sp>
    </p:spTree>
    <p:extLst>
      <p:ext uri="{BB962C8B-B14F-4D97-AF65-F5344CB8AC3E}">
        <p14:creationId xmlns:p14="http://schemas.microsoft.com/office/powerpoint/2010/main" val="1074433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mind reading.jpg"/>
          <p:cNvPicPr>
            <a:picLocks noChangeAspect="1"/>
          </p:cNvPicPr>
          <p:nvPr/>
        </p:nvPicPr>
        <p:blipFill rotWithShape="1">
          <a:blip r:embed="rId3" cstate="print"/>
          <a:srcRect b="3311"/>
          <a:stretch/>
        </p:blipFill>
        <p:spPr>
          <a:xfrm>
            <a:off x="12551" y="72085"/>
            <a:ext cx="9196762" cy="6698830"/>
          </a:xfrm>
          <a:prstGeom prst="rect">
            <a:avLst/>
          </a:prstGeom>
        </p:spPr>
      </p:pic>
    </p:spTree>
    <p:extLst>
      <p:ext uri="{BB962C8B-B14F-4D97-AF65-F5344CB8AC3E}">
        <p14:creationId xmlns:p14="http://schemas.microsoft.com/office/powerpoint/2010/main" val="1955698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11"/>
            <a:ext cx="9144000" cy="1143000"/>
          </a:xfrm>
        </p:spPr>
        <p:txBody>
          <a:bodyPr>
            <a:normAutofit/>
          </a:bodyPr>
          <a:lstStyle/>
          <a:p>
            <a:pPr algn="ctr"/>
            <a:r>
              <a:rPr lang="en-US" sz="4000" b="1" cap="none" dirty="0"/>
              <a:t>Strategy: Examine The Evidence</a:t>
            </a:r>
          </a:p>
        </p:txBody>
      </p:sp>
      <p:sp>
        <p:nvSpPr>
          <p:cNvPr id="3" name="Content Placeholder 2"/>
          <p:cNvSpPr>
            <a:spLocks noGrp="1"/>
          </p:cNvSpPr>
          <p:nvPr>
            <p:ph idx="1"/>
          </p:nvPr>
        </p:nvSpPr>
        <p:spPr>
          <a:xfrm>
            <a:off x="0" y="622911"/>
            <a:ext cx="8229600" cy="3628247"/>
          </a:xfrm>
        </p:spPr>
        <p:txBody>
          <a:bodyPr>
            <a:normAutofit/>
          </a:bodyPr>
          <a:lstStyle/>
          <a:p>
            <a:pPr marL="0" indent="0">
              <a:buNone/>
            </a:pPr>
            <a:r>
              <a:rPr lang="en-US" sz="2800" b="1" dirty="0"/>
              <a:t>Examine the evidence</a:t>
            </a:r>
            <a:r>
              <a:rPr lang="en-US" sz="2800" dirty="0"/>
              <a:t>: </a:t>
            </a:r>
          </a:p>
          <a:p>
            <a:pPr marL="914042" lvl="1" indent="-514350">
              <a:buFont typeface="Wingdings" panose="05000000000000000000" pitchFamily="2" charset="2"/>
              <a:buChar char="Ø"/>
            </a:pPr>
            <a:r>
              <a:rPr lang="en-US" sz="2800" dirty="0">
                <a:solidFill>
                  <a:schemeClr val="bg1"/>
                </a:solidFill>
              </a:rPr>
              <a:t>Is there any evidence to support this thought?  </a:t>
            </a:r>
          </a:p>
          <a:p>
            <a:pPr marL="914042" lvl="1" indent="-514350">
              <a:buFont typeface="Wingdings" panose="05000000000000000000" pitchFamily="2" charset="2"/>
              <a:buChar char="Ø"/>
            </a:pPr>
            <a:r>
              <a:rPr lang="en-US" sz="2800" dirty="0">
                <a:solidFill>
                  <a:schemeClr val="bg1"/>
                </a:solidFill>
              </a:rPr>
              <a:t>Is there any evidence to challenge this thought?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842" y="3529263"/>
            <a:ext cx="4251158" cy="3328737"/>
          </a:xfrm>
          <a:prstGeom prst="rect">
            <a:avLst/>
          </a:prstGeom>
        </p:spPr>
      </p:pic>
      <p:sp>
        <p:nvSpPr>
          <p:cNvPr id="5" name="TextBox 4"/>
          <p:cNvSpPr txBox="1"/>
          <p:nvPr/>
        </p:nvSpPr>
        <p:spPr>
          <a:xfrm>
            <a:off x="0" y="3888847"/>
            <a:ext cx="4892842" cy="954107"/>
          </a:xfrm>
          <a:prstGeom prst="rect">
            <a:avLst/>
          </a:prstGeom>
          <a:noFill/>
        </p:spPr>
        <p:txBody>
          <a:bodyPr wrap="square" rtlCol="0">
            <a:spAutoFit/>
          </a:bodyPr>
          <a:lstStyle/>
          <a:p>
            <a:pPr marL="914042" lvl="1" indent="-514350">
              <a:buClr>
                <a:schemeClr val="tx1"/>
              </a:buClr>
              <a:buFont typeface="Wingdings" panose="05000000000000000000" pitchFamily="2" charset="2"/>
              <a:buChar char="Ø"/>
            </a:pPr>
            <a:r>
              <a:rPr lang="en-US" sz="2800" dirty="0">
                <a:solidFill>
                  <a:schemeClr val="bg1"/>
                </a:solidFill>
              </a:rPr>
              <a:t>Am I missing any information?</a:t>
            </a:r>
          </a:p>
        </p:txBody>
      </p:sp>
    </p:spTree>
    <p:extLst>
      <p:ext uri="{BB962C8B-B14F-4D97-AF65-F5344CB8AC3E}">
        <p14:creationId xmlns:p14="http://schemas.microsoft.com/office/powerpoint/2010/main" val="833270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79260"/>
          </a:xfrm>
        </p:spPr>
        <p:txBody>
          <a:bodyPr>
            <a:noAutofit/>
          </a:bodyPr>
          <a:lstStyle/>
          <a:p>
            <a:pPr algn="ctr"/>
            <a:r>
              <a:rPr lang="en-US" sz="4000" b="1" cap="none" dirty="0"/>
              <a:t>Strategy: Check For A Double-Standard</a:t>
            </a:r>
          </a:p>
        </p:txBody>
      </p:sp>
      <p:sp>
        <p:nvSpPr>
          <p:cNvPr id="3" name="Content Placeholder 2"/>
          <p:cNvSpPr>
            <a:spLocks noGrp="1"/>
          </p:cNvSpPr>
          <p:nvPr>
            <p:ph idx="1"/>
          </p:nvPr>
        </p:nvSpPr>
        <p:spPr>
          <a:xfrm>
            <a:off x="136356" y="4074695"/>
            <a:ext cx="9007643" cy="2783305"/>
          </a:xfrm>
        </p:spPr>
        <p:txBody>
          <a:bodyPr>
            <a:normAutofit/>
          </a:bodyPr>
          <a:lstStyle/>
          <a:p>
            <a:pPr marL="0" lvl="1" indent="0">
              <a:buNone/>
            </a:pPr>
            <a:r>
              <a:rPr lang="en-US" sz="2800" b="1" dirty="0"/>
              <a:t>Check for a Double-standard</a:t>
            </a:r>
            <a:r>
              <a:rPr lang="en-US" sz="2800" dirty="0"/>
              <a:t>: </a:t>
            </a:r>
          </a:p>
          <a:p>
            <a:pPr marL="914042" lvl="1" indent="-514350"/>
            <a:r>
              <a:rPr lang="en-US" sz="2800" dirty="0"/>
              <a:t>Would I judge other people as harshly if they did the same thing?  </a:t>
            </a:r>
          </a:p>
          <a:p>
            <a:pPr marL="914042" lvl="1" indent="-514350"/>
            <a:r>
              <a:rPr lang="en-US" sz="2800" dirty="0"/>
              <a:t>Am I judging myself more harshly than I would judge someone else?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9259"/>
            <a:ext cx="9144000" cy="2495435"/>
          </a:xfrm>
          <a:prstGeom prst="rect">
            <a:avLst/>
          </a:prstGeom>
        </p:spPr>
      </p:pic>
    </p:spTree>
    <p:extLst>
      <p:ext uri="{BB962C8B-B14F-4D97-AF65-F5344CB8AC3E}">
        <p14:creationId xmlns:p14="http://schemas.microsoft.com/office/powerpoint/2010/main" val="22293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Define Your Values"/>
          <p:cNvSpPr txBox="1"/>
          <p:nvPr/>
        </p:nvSpPr>
        <p:spPr>
          <a:xfrm>
            <a:off x="933570" y="2922668"/>
            <a:ext cx="7428003" cy="1262333"/>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defTabSz="457200">
              <a:defRPr sz="5500" b="0">
                <a:solidFill>
                  <a:srgbClr val="FFFFFF"/>
                </a:solidFill>
                <a:latin typeface="Quicksand Regular"/>
                <a:ea typeface="Quicksand Regular"/>
                <a:cs typeface="Quicksand Regular"/>
                <a:sym typeface="Quicksand Regular"/>
              </a:defRPr>
            </a:lvl1pPr>
          </a:lstStyle>
          <a:p>
            <a:pPr algn="ctr"/>
            <a:endParaRPr lang="en-US" sz="3867" dirty="0">
              <a:solidFill>
                <a:srgbClr val="003046"/>
              </a:solidFill>
              <a:latin typeface="+mj-lt"/>
            </a:endParaRPr>
          </a:p>
          <a:p>
            <a:pPr algn="l"/>
            <a:endParaRPr lang="en-US" sz="3867" dirty="0">
              <a:solidFill>
                <a:srgbClr val="003046"/>
              </a:solidFill>
            </a:endParaRPr>
          </a:p>
        </p:txBody>
      </p:sp>
      <p:sp>
        <p:nvSpPr>
          <p:cNvPr id="2" name="Rectangle 1"/>
          <p:cNvSpPr/>
          <p:nvPr/>
        </p:nvSpPr>
        <p:spPr>
          <a:xfrm>
            <a:off x="-203200" y="1917468"/>
            <a:ext cx="9635067" cy="2585323"/>
          </a:xfrm>
          <a:prstGeom prst="rect">
            <a:avLst/>
          </a:prstGeom>
          <a:noFill/>
        </p:spPr>
        <p:txBody>
          <a:bodyPr wrap="square" lIns="91440" tIns="45720" rIns="91440" bIns="45720">
            <a:spAutoFit/>
          </a:bodyPr>
          <a:lstStyle/>
          <a:p>
            <a:pPr algn="ctr"/>
            <a:r>
              <a:rPr lang="en-US" sz="5400" b="1" dirty="0">
                <a:ln w="12700">
                  <a:solidFill>
                    <a:schemeClr val="accent1">
                      <a:lumMod val="60000"/>
                      <a:lumOff val="40000"/>
                    </a:schemeClr>
                  </a:solidFill>
                  <a:prstDash val="solid"/>
                </a:ln>
                <a:solidFill>
                  <a:schemeClr val="accent3">
                    <a:lumMod val="40000"/>
                    <a:lumOff val="60000"/>
                  </a:schemeClr>
                </a:solidFill>
                <a:effectLst>
                  <a:glow rad="228600">
                    <a:schemeClr val="accent1">
                      <a:satMod val="175000"/>
                      <a:alpha val="40000"/>
                    </a:schemeClr>
                  </a:glow>
                  <a:outerShdw dist="38100" dir="2640000" algn="bl" rotWithShape="0">
                    <a:schemeClr val="accent1"/>
                  </a:outerShdw>
                </a:effectLst>
              </a:rPr>
              <a:t>Do you think you are very resilient?</a:t>
            </a:r>
          </a:p>
          <a:p>
            <a:pPr algn="ctr"/>
            <a:endParaRPr lang="en-US" sz="5400" b="1" cap="none" spc="0" dirty="0">
              <a:ln w="12700">
                <a:solidFill>
                  <a:schemeClr val="accent1">
                    <a:lumMod val="60000"/>
                    <a:lumOff val="40000"/>
                  </a:schemeClr>
                </a:solidFill>
                <a:prstDash val="solid"/>
              </a:ln>
              <a:pattFill prst="pct50">
                <a:fgClr>
                  <a:schemeClr val="accent1"/>
                </a:fgClr>
                <a:bgClr>
                  <a:schemeClr val="accent1">
                    <a:lumMod val="20000"/>
                    <a:lumOff val="80000"/>
                  </a:schemeClr>
                </a:bgClr>
              </a:pattFill>
              <a:effectLst>
                <a:glow rad="228600">
                  <a:schemeClr val="accent1">
                    <a:satMod val="175000"/>
                    <a:alpha val="40000"/>
                  </a:schemeClr>
                </a:glow>
                <a:outerShdw dist="38100" dir="2640000" algn="bl" rotWithShape="0">
                  <a:schemeClr val="accent1"/>
                </a:outerShdw>
              </a:effectLst>
            </a:endParaRPr>
          </a:p>
        </p:txBody>
      </p:sp>
      <p:sp>
        <p:nvSpPr>
          <p:cNvPr id="3" name="TextBox 2"/>
          <p:cNvSpPr txBox="1"/>
          <p:nvPr/>
        </p:nvSpPr>
        <p:spPr>
          <a:xfrm>
            <a:off x="3978441" y="3782165"/>
            <a:ext cx="2037348" cy="3170099"/>
          </a:xfrm>
          <a:prstGeom prst="rect">
            <a:avLst/>
          </a:prstGeom>
          <a:noFill/>
        </p:spPr>
        <p:txBody>
          <a:bodyPr wrap="square" rtlCol="0">
            <a:spAutoFit/>
          </a:bodyPr>
          <a:lstStyle/>
          <a:p>
            <a:r>
              <a:rPr lang="en-US" sz="20000" dirty="0">
                <a:latin typeface="Algerian" panose="04020705040A02060702" pitchFamily="82" charset="0"/>
              </a:rPr>
              <a:t>?</a:t>
            </a:r>
          </a:p>
        </p:txBody>
      </p:sp>
    </p:spTree>
    <p:extLst>
      <p:ext uri="{BB962C8B-B14F-4D97-AF65-F5344CB8AC3E}">
        <p14:creationId xmlns:p14="http://schemas.microsoft.com/office/powerpoint/2010/main" val="2951195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34679"/>
          </a:xfrm>
        </p:spPr>
        <p:txBody>
          <a:bodyPr>
            <a:noAutofit/>
          </a:bodyPr>
          <a:lstStyle/>
          <a:p>
            <a:pPr algn="ctr"/>
            <a:r>
              <a:rPr lang="en-US" sz="4000" b="1" cap="none" dirty="0"/>
              <a:t>Strategy: Phone-a-friend Or Ask</a:t>
            </a:r>
          </a:p>
        </p:txBody>
      </p:sp>
      <p:sp>
        <p:nvSpPr>
          <p:cNvPr id="3" name="Content Placeholder 2"/>
          <p:cNvSpPr>
            <a:spLocks noGrp="1"/>
          </p:cNvSpPr>
          <p:nvPr>
            <p:ph idx="1"/>
          </p:nvPr>
        </p:nvSpPr>
        <p:spPr>
          <a:xfrm>
            <a:off x="0" y="582081"/>
            <a:ext cx="8229600" cy="4251643"/>
          </a:xfrm>
        </p:spPr>
        <p:txBody>
          <a:bodyPr/>
          <a:lstStyle/>
          <a:p>
            <a:pPr marL="457200" lvl="1" indent="-457200">
              <a:buFont typeface="Wingdings" panose="05000000000000000000" pitchFamily="2" charset="2"/>
              <a:buChar char="v"/>
            </a:pPr>
            <a:r>
              <a:rPr lang="en-US" sz="3200" b="1" dirty="0"/>
              <a:t>Phone-a-Friend or ask: </a:t>
            </a:r>
          </a:p>
          <a:p>
            <a:pPr lvl="1">
              <a:buFont typeface="Wingdings" panose="05000000000000000000" pitchFamily="2" charset="2"/>
              <a:buChar char="v"/>
            </a:pPr>
            <a:r>
              <a:rPr lang="en-US" sz="3200" dirty="0"/>
              <a:t>- Find out if someone </a:t>
            </a:r>
            <a:r>
              <a:rPr lang="en-US" sz="3200" b="1" i="1" dirty="0"/>
              <a:t>unbiased</a:t>
            </a:r>
            <a:r>
              <a:rPr lang="en-US" sz="3200" dirty="0"/>
              <a:t> agrees with your thoughts</a:t>
            </a:r>
          </a:p>
          <a:p>
            <a:pPr lvl="1">
              <a:buFont typeface="Wingdings" panose="05000000000000000000" pitchFamily="2" charset="2"/>
              <a:buChar char="v"/>
            </a:pPr>
            <a:r>
              <a:rPr lang="en-US" sz="3200" dirty="0"/>
              <a:t>- Ask the person(s) involved</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5579" y="3721769"/>
            <a:ext cx="3208421" cy="313623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69217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7200"/>
          </a:xfrm>
        </p:spPr>
        <p:txBody>
          <a:bodyPr>
            <a:noAutofit/>
          </a:bodyPr>
          <a:lstStyle/>
          <a:p>
            <a:pPr algn="ctr"/>
            <a:r>
              <a:rPr lang="en-US" sz="4000" b="1" cap="none" dirty="0">
                <a:solidFill>
                  <a:schemeClr val="accent5"/>
                </a:solidFill>
              </a:rPr>
              <a:t>Review: Balance Your Thinking</a:t>
            </a:r>
          </a:p>
        </p:txBody>
      </p:sp>
      <p:sp>
        <p:nvSpPr>
          <p:cNvPr id="5" name="Content Placeholder 2"/>
          <p:cNvSpPr>
            <a:spLocks noGrp="1"/>
          </p:cNvSpPr>
          <p:nvPr>
            <p:ph idx="1"/>
          </p:nvPr>
        </p:nvSpPr>
        <p:spPr>
          <a:xfrm>
            <a:off x="706582" y="1600200"/>
            <a:ext cx="8229600" cy="5257800"/>
          </a:xfrm>
        </p:spPr>
        <p:txBody>
          <a:bodyPr>
            <a:normAutofit fontScale="92500" lnSpcReduction="10000"/>
          </a:bodyPr>
          <a:lstStyle/>
          <a:p>
            <a:pPr marL="0" indent="0">
              <a:buNone/>
            </a:pPr>
            <a:r>
              <a:rPr lang="en-US" sz="2800" dirty="0">
                <a:solidFill>
                  <a:schemeClr val="tx1"/>
                </a:solidFill>
                <a:latin typeface="+mj-lt"/>
              </a:rPr>
              <a:t>Balance Your Thinking helps you perceive situations accurately and take action based on evidence.</a:t>
            </a:r>
          </a:p>
          <a:p>
            <a:pPr marL="742950" indent="-742950">
              <a:buFont typeface="+mj-lt"/>
              <a:buAutoNum type="arabicParenR"/>
            </a:pPr>
            <a:r>
              <a:rPr lang="en-US" sz="2800" dirty="0">
                <a:solidFill>
                  <a:schemeClr val="tx1"/>
                </a:solidFill>
                <a:latin typeface="+mj-lt"/>
              </a:rPr>
              <a:t>Determine if you are in a cognitive trap</a:t>
            </a:r>
          </a:p>
          <a:p>
            <a:pPr marL="742950" indent="-742950">
              <a:buFont typeface="+mj-lt"/>
              <a:buAutoNum type="arabicParenR"/>
            </a:pPr>
            <a:r>
              <a:rPr lang="en-US" sz="2800" dirty="0">
                <a:solidFill>
                  <a:schemeClr val="tx1"/>
                </a:solidFill>
                <a:latin typeface="+mj-lt"/>
              </a:rPr>
              <a:t>Use the three strategies to Balance Your Thinking</a:t>
            </a:r>
          </a:p>
          <a:p>
            <a:pPr marL="1428750" lvl="2" indent="-514350">
              <a:buFont typeface="+mj-lt"/>
              <a:buAutoNum type="alphaLcParenR"/>
            </a:pPr>
            <a:r>
              <a:rPr lang="en-US" sz="2800" dirty="0">
                <a:solidFill>
                  <a:schemeClr val="tx1"/>
                </a:solidFill>
                <a:latin typeface="+mj-lt"/>
              </a:rPr>
              <a:t>Examine the evidence</a:t>
            </a:r>
          </a:p>
          <a:p>
            <a:pPr marL="1428750" lvl="2" indent="-514350">
              <a:buFont typeface="+mj-lt"/>
              <a:buAutoNum type="alphaLcParenR"/>
            </a:pPr>
            <a:r>
              <a:rPr lang="en-US" sz="2800" dirty="0">
                <a:solidFill>
                  <a:schemeClr val="tx1"/>
                </a:solidFill>
                <a:latin typeface="+mj-lt"/>
              </a:rPr>
              <a:t>Check for a Double-standard</a:t>
            </a:r>
          </a:p>
          <a:p>
            <a:pPr marL="1428750" lvl="2" indent="-514350">
              <a:buFont typeface="+mj-lt"/>
              <a:buAutoNum type="alphaLcParenR"/>
            </a:pPr>
            <a:r>
              <a:rPr lang="en-US" sz="2800" dirty="0">
                <a:solidFill>
                  <a:schemeClr val="tx1"/>
                </a:solidFill>
                <a:latin typeface="+mj-lt"/>
              </a:rPr>
              <a:t>Phone-a-Friend or Ask</a:t>
            </a:r>
          </a:p>
          <a:p>
            <a:pPr marL="742950" indent="-742950">
              <a:buFont typeface="+mj-lt"/>
              <a:buAutoNum type="arabicParenR"/>
            </a:pPr>
            <a:r>
              <a:rPr lang="en-US" sz="2800" dirty="0">
                <a:solidFill>
                  <a:schemeClr val="tx1"/>
                </a:solidFill>
                <a:latin typeface="+mj-lt"/>
              </a:rPr>
              <a:t>Revise your interpretation of the event if needed</a:t>
            </a:r>
          </a:p>
        </p:txBody>
      </p:sp>
    </p:spTree>
    <p:extLst>
      <p:ext uri="{BB962C8B-B14F-4D97-AF65-F5344CB8AC3E}">
        <p14:creationId xmlns:p14="http://schemas.microsoft.com/office/powerpoint/2010/main" val="1629485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2" y="1"/>
            <a:ext cx="9144000" cy="6857999"/>
          </a:xfrm>
          <a:prstGeom prst="rect">
            <a:avLst/>
          </a:prstGeom>
          <a:noFill/>
        </p:spPr>
      </p:pic>
      <p:sp>
        <p:nvSpPr>
          <p:cNvPr id="3" name="Rectangle 2"/>
          <p:cNvSpPr/>
          <p:nvPr/>
        </p:nvSpPr>
        <p:spPr>
          <a:xfrm>
            <a:off x="0" y="1267325"/>
            <a:ext cx="9144000" cy="2738744"/>
          </a:xfrm>
          <a:prstGeom prst="rect">
            <a:avLst/>
          </a:prstGeom>
          <a:noFill/>
        </p:spPr>
        <p:txBody>
          <a:bodyPr wrap="none" lIns="91440" tIns="45720" rIns="91440" bIns="45720">
            <a:prstTxWarp prst="textFadeLeft">
              <a:avLst/>
            </a:prstTxWarp>
            <a:spAutoFit/>
          </a:bodyPr>
          <a:lstStyle/>
          <a:p>
            <a:pPr algn="ctr"/>
            <a:r>
              <a:rPr lang="en-US" sz="5400" b="1" cap="none" spc="0" dirty="0">
                <a:ln w="9525">
                  <a:solidFill>
                    <a:srgbClr val="00B0F0"/>
                  </a:solidFill>
                  <a:prstDash val="solid"/>
                </a:ln>
                <a:gradFill>
                  <a:gsLst>
                    <a:gs pos="5000">
                      <a:schemeClr val="accent5">
                        <a:lumMod val="60000"/>
                        <a:lumOff val="40000"/>
                      </a:schemeClr>
                    </a:gs>
                    <a:gs pos="21500">
                      <a:srgbClr val="E8A000"/>
                    </a:gs>
                    <a:gs pos="16000">
                      <a:srgbClr val="FFFF00"/>
                    </a:gs>
                    <a:gs pos="98000">
                      <a:schemeClr val="accent4">
                        <a:lumMod val="75000"/>
                      </a:schemeClr>
                    </a:gs>
                    <a:gs pos="79000">
                      <a:schemeClr val="accent1">
                        <a:lumMod val="60000"/>
                        <a:lumOff val="40000"/>
                      </a:schemeClr>
                    </a:gs>
                    <a:gs pos="59000">
                      <a:schemeClr val="accent6">
                        <a:lumMod val="60000"/>
                        <a:lumOff val="40000"/>
                      </a:schemeClr>
                    </a:gs>
                    <a:gs pos="41000">
                      <a:srgbClr val="002060"/>
                    </a:gs>
                  </a:gsLst>
                  <a:lin ang="6120000" scaled="1"/>
                </a:gradFill>
                <a:effectLst>
                  <a:outerShdw blurRad="12700" dist="38100" dir="2700000" algn="tl" rotWithShape="0">
                    <a:schemeClr val="bg1">
                      <a:lumMod val="50000"/>
                    </a:schemeClr>
                  </a:outerShdw>
                </a:effectLst>
              </a:rPr>
              <a:t>Celebrate Good News</a:t>
            </a:r>
          </a:p>
        </p:txBody>
      </p:sp>
    </p:spTree>
    <p:extLst>
      <p:ext uri="{BB962C8B-B14F-4D97-AF65-F5344CB8AC3E}">
        <p14:creationId xmlns:p14="http://schemas.microsoft.com/office/powerpoint/2010/main" val="3423016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4000" b="1" cap="none" dirty="0">
                <a:solidFill>
                  <a:srgbClr val="002060"/>
                </a:solidFill>
              </a:rPr>
              <a:t>How Does Celebrating Good News Help You?</a:t>
            </a:r>
          </a:p>
        </p:txBody>
      </p:sp>
      <p:sp>
        <p:nvSpPr>
          <p:cNvPr id="3" name="Text Placeholder 2"/>
          <p:cNvSpPr>
            <a:spLocks noGrp="1"/>
          </p:cNvSpPr>
          <p:nvPr>
            <p:ph type="body" idx="1"/>
          </p:nvPr>
        </p:nvSpPr>
        <p:spPr>
          <a:xfrm>
            <a:off x="0" y="4014786"/>
            <a:ext cx="9144000" cy="2843213"/>
          </a:xfrm>
        </p:spPr>
        <p:txBody>
          <a:bodyPr>
            <a:normAutofit/>
          </a:bodyPr>
          <a:lstStyle/>
          <a:p>
            <a:pPr fontAlgn="t">
              <a:spcAft>
                <a:spcPts val="844"/>
              </a:spcAft>
              <a:buFont typeface="Wingdings" panose="05000000000000000000" pitchFamily="2" charset="2"/>
              <a:buChar char="§"/>
            </a:pPr>
            <a:r>
              <a:rPr lang="en-US" sz="2800" dirty="0">
                <a:solidFill>
                  <a:schemeClr val="tx1"/>
                </a:solidFill>
                <a:latin typeface="+mj-lt"/>
              </a:rPr>
              <a:t>Builds, strengthens, and maintains important relationships.</a:t>
            </a:r>
          </a:p>
          <a:p>
            <a:pPr fontAlgn="t">
              <a:spcAft>
                <a:spcPts val="844"/>
              </a:spcAft>
              <a:buFont typeface="Wingdings" panose="05000000000000000000" pitchFamily="2" charset="2"/>
              <a:buChar char="§"/>
            </a:pPr>
            <a:r>
              <a:rPr lang="en-US" sz="2800" dirty="0">
                <a:solidFill>
                  <a:schemeClr val="tx1"/>
                </a:solidFill>
                <a:latin typeface="+mj-lt"/>
              </a:rPr>
              <a:t>Relationships are critical for resilience.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9832"/>
            <a:ext cx="9143999" cy="2554955"/>
          </a:xfrm>
          <a:prstGeom prst="rect">
            <a:avLst/>
          </a:prstGeom>
        </p:spPr>
      </p:pic>
    </p:spTree>
    <p:extLst>
      <p:ext uri="{BB962C8B-B14F-4D97-AF65-F5344CB8AC3E}">
        <p14:creationId xmlns:p14="http://schemas.microsoft.com/office/powerpoint/2010/main" val="2268671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524000"/>
          </a:xfrm>
        </p:spPr>
        <p:txBody>
          <a:bodyPr>
            <a:normAutofit/>
          </a:bodyPr>
          <a:lstStyle/>
          <a:p>
            <a:pPr algn="ctr"/>
            <a:r>
              <a:rPr lang="en-US" sz="4000" b="1" cap="none" dirty="0"/>
              <a:t>Responses That Deflate</a:t>
            </a:r>
          </a:p>
        </p:txBody>
      </p:sp>
      <p:sp>
        <p:nvSpPr>
          <p:cNvPr id="3" name="Text Placeholder 2"/>
          <p:cNvSpPr>
            <a:spLocks noGrp="1"/>
          </p:cNvSpPr>
          <p:nvPr>
            <p:ph type="body" idx="1"/>
          </p:nvPr>
        </p:nvSpPr>
        <p:spPr>
          <a:xfrm>
            <a:off x="1" y="3752753"/>
            <a:ext cx="2200280" cy="3105247"/>
          </a:xfrm>
          <a:ln w="28575">
            <a:solidFill>
              <a:srgbClr val="00B0F0"/>
            </a:solidFill>
          </a:ln>
        </p:spPr>
        <p:txBody>
          <a:bodyPr>
            <a:normAutofit lnSpcReduction="10000"/>
          </a:bodyPr>
          <a:lstStyle/>
          <a:p>
            <a:pPr fontAlgn="t">
              <a:spcAft>
                <a:spcPts val="844"/>
              </a:spcAft>
              <a:buFont typeface="Wingdings" panose="05000000000000000000" pitchFamily="2" charset="2"/>
              <a:buChar char="q"/>
            </a:pPr>
            <a:r>
              <a:rPr lang="en-US" sz="2800" b="1" dirty="0">
                <a:solidFill>
                  <a:schemeClr val="accent4">
                    <a:lumMod val="40000"/>
                    <a:lumOff val="60000"/>
                  </a:schemeClr>
                </a:solidFill>
                <a:latin typeface="+mj-lt"/>
                <a:ea typeface="Quicksand" charset="0"/>
                <a:cs typeface="Quicksand" charset="0"/>
              </a:rPr>
              <a:t>Steal</a:t>
            </a:r>
            <a:r>
              <a:rPr lang="en-US" sz="2800" dirty="0">
                <a:solidFill>
                  <a:schemeClr val="accent4">
                    <a:lumMod val="40000"/>
                    <a:lumOff val="60000"/>
                  </a:schemeClr>
                </a:solidFill>
                <a:latin typeface="+mj-lt"/>
              </a:rPr>
              <a:t>:  Focuses on him or her self; ignores the event.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6778"/>
            <a:ext cx="2143125" cy="2228753"/>
          </a:xfrm>
          <a:prstGeom prst="rect">
            <a:avLst/>
          </a:prstGeom>
          <a:ln w="28575">
            <a:solidFill>
              <a:srgbClr val="FFFF00"/>
            </a:solidFill>
          </a:ln>
        </p:spPr>
      </p:pic>
      <p:sp>
        <p:nvSpPr>
          <p:cNvPr id="5" name="TextBox 4"/>
          <p:cNvSpPr txBox="1"/>
          <p:nvPr/>
        </p:nvSpPr>
        <p:spPr>
          <a:xfrm>
            <a:off x="2143125" y="1266777"/>
            <a:ext cx="3070559" cy="2228753"/>
          </a:xfrm>
          <a:prstGeom prst="rect">
            <a:avLst/>
          </a:prstGeom>
          <a:noFill/>
          <a:ln w="28575">
            <a:solidFill>
              <a:srgbClr val="FFFF00"/>
            </a:solidFill>
          </a:ln>
        </p:spPr>
        <p:txBody>
          <a:bodyPr wrap="square" rtlCol="0">
            <a:spAutoFit/>
          </a:bodyPr>
          <a:lstStyle/>
          <a:p>
            <a:pPr fontAlgn="t">
              <a:spcAft>
                <a:spcPts val="844"/>
              </a:spcAft>
              <a:buFont typeface="Wingdings" panose="05000000000000000000" pitchFamily="2" charset="2"/>
              <a:buChar char="q"/>
            </a:pPr>
            <a:r>
              <a:rPr lang="en-US" sz="2800" b="1" dirty="0">
                <a:ea typeface="Quicksand" charset="0"/>
                <a:cs typeface="Quicksand" charset="0"/>
              </a:rPr>
              <a:t>Squash</a:t>
            </a:r>
            <a:r>
              <a:rPr lang="en-US" sz="2800" b="1" dirty="0"/>
              <a:t>: </a:t>
            </a:r>
            <a:r>
              <a:rPr lang="en-US" sz="2800" dirty="0"/>
              <a:t>Points out problems or provides negative feedback.</a:t>
            </a:r>
          </a:p>
        </p:txBody>
      </p:sp>
      <p:sp>
        <p:nvSpPr>
          <p:cNvPr id="7" name="TextBox 6"/>
          <p:cNvSpPr txBox="1"/>
          <p:nvPr/>
        </p:nvSpPr>
        <p:spPr>
          <a:xfrm>
            <a:off x="5213684" y="4009975"/>
            <a:ext cx="3930315" cy="2677656"/>
          </a:xfrm>
          <a:prstGeom prst="rect">
            <a:avLst/>
          </a:prstGeom>
          <a:noFill/>
          <a:ln w="28575">
            <a:solidFill>
              <a:srgbClr val="FF0000"/>
            </a:solidFill>
          </a:ln>
        </p:spPr>
        <p:txBody>
          <a:bodyPr wrap="square" rtlCol="0">
            <a:spAutoFit/>
          </a:bodyPr>
          <a:lstStyle/>
          <a:p>
            <a:pPr fontAlgn="t">
              <a:spcAft>
                <a:spcPts val="844"/>
              </a:spcAft>
              <a:buFont typeface="Wingdings" panose="05000000000000000000" pitchFamily="2" charset="2"/>
              <a:buChar char="q"/>
            </a:pPr>
            <a:r>
              <a:rPr lang="en-US" sz="2800" b="1" dirty="0">
                <a:solidFill>
                  <a:schemeClr val="accent1">
                    <a:lumMod val="50000"/>
                  </a:schemeClr>
                </a:solidFill>
                <a:ea typeface="Quicksand" charset="0"/>
                <a:cs typeface="Quicksand" charset="0"/>
              </a:rPr>
              <a:t>Shut down</a:t>
            </a:r>
            <a:r>
              <a:rPr lang="en-US" sz="2800" dirty="0">
                <a:solidFill>
                  <a:schemeClr val="accent1">
                    <a:lumMod val="50000"/>
                  </a:schemeClr>
                </a:solidFill>
              </a:rPr>
              <a:t>: Responds with low energy; doesn’t care that much (or is distracted); “That’s nice”.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449" y="1781222"/>
            <a:ext cx="2753551" cy="2228753"/>
          </a:xfrm>
          <a:prstGeom prst="rect">
            <a:avLst/>
          </a:prstGeom>
          <a:ln w="28575">
            <a:solidFill>
              <a:schemeClr val="accent1">
                <a:lumMod val="60000"/>
                <a:lumOff val="40000"/>
              </a:schemeClr>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5969" y="3752753"/>
            <a:ext cx="3127714" cy="3105247"/>
          </a:xfrm>
          <a:prstGeom prst="rect">
            <a:avLst/>
          </a:prstGeom>
          <a:ln w="28575">
            <a:solidFill>
              <a:srgbClr val="00B0F0"/>
            </a:solidFill>
          </a:ln>
        </p:spPr>
      </p:pic>
    </p:spTree>
    <p:extLst>
      <p:ext uri="{BB962C8B-B14F-4D97-AF65-F5344CB8AC3E}">
        <p14:creationId xmlns:p14="http://schemas.microsoft.com/office/powerpoint/2010/main" val="4188357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0" y="0"/>
            <a:ext cx="4780547" cy="1524000"/>
          </a:xfrm>
        </p:spPr>
        <p:txBody>
          <a:bodyPr>
            <a:normAutofit/>
          </a:bodyPr>
          <a:lstStyle/>
          <a:p>
            <a:pPr algn="ctr"/>
            <a:r>
              <a:rPr lang="en-US" sz="4000" b="1" dirty="0"/>
              <a:t>Celebrate!</a:t>
            </a:r>
          </a:p>
        </p:txBody>
      </p:sp>
      <p:sp>
        <p:nvSpPr>
          <p:cNvPr id="3" name="Text Placeholder 2"/>
          <p:cNvSpPr>
            <a:spLocks noGrp="1"/>
          </p:cNvSpPr>
          <p:nvPr>
            <p:ph type="body" idx="1"/>
          </p:nvPr>
        </p:nvSpPr>
        <p:spPr>
          <a:xfrm>
            <a:off x="0" y="818148"/>
            <a:ext cx="9144000" cy="6039852"/>
          </a:xfrm>
        </p:spPr>
        <p:txBody>
          <a:bodyPr>
            <a:normAutofit/>
          </a:bodyPr>
          <a:lstStyle/>
          <a:p>
            <a:pPr marL="321457" indent="-321457">
              <a:buFont typeface="Arial" charset="0"/>
              <a:buChar char="•"/>
              <a:defRPr sz="3000" b="0">
                <a:solidFill>
                  <a:srgbClr val="003046"/>
                </a:solidFill>
                <a:latin typeface="Quicksand Regular"/>
                <a:ea typeface="Quicksand Regular"/>
                <a:cs typeface="Quicksand Regular"/>
                <a:sym typeface="Quicksand Regular"/>
              </a:defRPr>
            </a:pPr>
            <a:r>
              <a:rPr lang="en-US" sz="3600" b="1" dirty="0">
                <a:solidFill>
                  <a:schemeClr val="tx1"/>
                </a:solidFill>
              </a:rPr>
              <a:t>A better strategy:</a:t>
            </a:r>
          </a:p>
          <a:p>
            <a:pPr marL="721149" lvl="1" indent="-321457">
              <a:buFont typeface="Arial" charset="0"/>
              <a:buChar char="•"/>
              <a:defRPr sz="3000" b="0">
                <a:solidFill>
                  <a:srgbClr val="003046"/>
                </a:solidFill>
                <a:latin typeface="Quicksand Regular"/>
                <a:ea typeface="Quicksand Regular"/>
                <a:cs typeface="Quicksand Regular"/>
                <a:sym typeface="Quicksand Regular"/>
              </a:defRPr>
            </a:pPr>
            <a:r>
              <a:rPr lang="en-US" sz="3200" dirty="0">
                <a:latin typeface="Garamond" panose="02020404030301010803" pitchFamily="18" charset="0"/>
              </a:rPr>
              <a:t>Ask questions</a:t>
            </a:r>
          </a:p>
          <a:p>
            <a:pPr marL="721149" lvl="1" indent="-321457">
              <a:buFont typeface="Arial" charset="0"/>
              <a:buChar char="•"/>
              <a:defRPr sz="3000" b="0">
                <a:solidFill>
                  <a:srgbClr val="003046"/>
                </a:solidFill>
                <a:latin typeface="Quicksand Regular"/>
                <a:ea typeface="Quicksand Regular"/>
                <a:cs typeface="Quicksand Regular"/>
                <a:sym typeface="Quicksand Regular"/>
              </a:defRPr>
            </a:pPr>
            <a:r>
              <a:rPr lang="en-US" sz="3200" dirty="0">
                <a:latin typeface="Garamond" panose="02020404030301010803" pitchFamily="18" charset="0"/>
              </a:rPr>
              <a:t>Show enthusiastic support </a:t>
            </a:r>
          </a:p>
          <a:p>
            <a:pPr marL="399692" lvl="1" indent="0">
              <a:buNone/>
              <a:defRPr sz="3000" b="0">
                <a:solidFill>
                  <a:srgbClr val="003046"/>
                </a:solidFill>
                <a:latin typeface="Quicksand Regular"/>
                <a:ea typeface="Quicksand Regular"/>
                <a:cs typeface="Quicksand Regular"/>
                <a:sym typeface="Quicksand Regular"/>
              </a:defRPr>
            </a:pPr>
            <a:r>
              <a:rPr lang="en-US" sz="3200" dirty="0">
                <a:latin typeface="Garamond" panose="02020404030301010803" pitchFamily="18" charset="0"/>
              </a:rPr>
              <a:t>    and interest</a:t>
            </a:r>
          </a:p>
          <a:p>
            <a:pPr marL="721149" lvl="1" indent="-321457">
              <a:buFont typeface="Arial" charset="0"/>
              <a:buChar char="•"/>
              <a:defRPr sz="3000" b="0">
                <a:solidFill>
                  <a:srgbClr val="003046"/>
                </a:solidFill>
                <a:latin typeface="Quicksand Regular"/>
                <a:ea typeface="Quicksand Regular"/>
                <a:cs typeface="Quicksand Regular"/>
                <a:sym typeface="Quicksand Regular"/>
              </a:defRPr>
            </a:pPr>
            <a:r>
              <a:rPr lang="en-US" sz="3200" dirty="0">
                <a:latin typeface="Garamond" panose="02020404030301010803" pitchFamily="18" charset="0"/>
              </a:rPr>
              <a:t>Be authentic</a:t>
            </a:r>
          </a:p>
          <a:p>
            <a:pPr marL="721149" lvl="1" indent="-321457">
              <a:buFont typeface="Arial" charset="0"/>
              <a:buChar char="•"/>
              <a:defRPr sz="3000" b="0">
                <a:solidFill>
                  <a:srgbClr val="003046"/>
                </a:solidFill>
                <a:latin typeface="Quicksand Regular"/>
                <a:ea typeface="Quicksand Regular"/>
                <a:cs typeface="Quicksand Regular"/>
                <a:sym typeface="Quicksand Regular"/>
              </a:defRPr>
            </a:pPr>
            <a:r>
              <a:rPr lang="en-US" sz="3200" dirty="0">
                <a:latin typeface="Garamond" panose="02020404030301010803" pitchFamily="18" charset="0"/>
              </a:rPr>
              <a:t>Be engaged and interested</a:t>
            </a:r>
          </a:p>
        </p:txBody>
      </p:sp>
    </p:spTree>
    <p:extLst>
      <p:ext uri="{BB962C8B-B14F-4D97-AF65-F5344CB8AC3E}">
        <p14:creationId xmlns:p14="http://schemas.microsoft.com/office/powerpoint/2010/main" val="2266630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p:cNvSpPr/>
          <p:nvPr/>
        </p:nvSpPr>
        <p:spPr>
          <a:xfrm>
            <a:off x="360219" y="298204"/>
            <a:ext cx="7700048" cy="768596"/>
          </a:xfrm>
          <a:prstGeom prst="rect">
            <a:avLst/>
          </a:prstGeom>
          <a:solidFill>
            <a:schemeClr val="tx2"/>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r>
              <a:rPr lang="en-US" sz="4000" b="1" dirty="0">
                <a:latin typeface="Castellar" panose="020A0402060406010301" pitchFamily="18" charset="0"/>
                <a:ea typeface="Quicksand" charset="0"/>
                <a:cs typeface="Quicksand" charset="0"/>
              </a:rPr>
              <a:t>Key Points</a:t>
            </a:r>
            <a:endParaRPr sz="4000" b="1" dirty="0">
              <a:latin typeface="Castellar" panose="020A0402060406010301" pitchFamily="18" charset="0"/>
              <a:ea typeface="Quicksand" charset="0"/>
              <a:cs typeface="Quicksand" charset="0"/>
            </a:endParaRPr>
          </a:p>
        </p:txBody>
      </p:sp>
      <p:sp>
        <p:nvSpPr>
          <p:cNvPr id="142" name="Define Your Values"/>
          <p:cNvSpPr txBox="1"/>
          <p:nvPr/>
        </p:nvSpPr>
        <p:spPr>
          <a:xfrm>
            <a:off x="187570" y="1620283"/>
            <a:ext cx="8956430" cy="4852996"/>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defRPr sz="5500" b="0">
                <a:solidFill>
                  <a:srgbClr val="FFFFFF"/>
                </a:solidFill>
                <a:latin typeface="Quicksand Regular"/>
                <a:ea typeface="Quicksand Regular"/>
                <a:cs typeface="Quicksand Regular"/>
                <a:sym typeface="Quicksand Regular"/>
              </a:defRPr>
            </a:lvl1pPr>
          </a:lstStyle>
          <a:p>
            <a:pPr marL="571500" indent="-571500" algn="l">
              <a:buFont typeface="Wingdings" panose="05000000000000000000" pitchFamily="2" charset="2"/>
              <a:buChar char="v"/>
            </a:pPr>
            <a:r>
              <a:rPr lang="en-US" sz="2800" dirty="0">
                <a:solidFill>
                  <a:srgbClr val="003046"/>
                </a:solidFill>
                <a:latin typeface="+mj-lt"/>
              </a:rPr>
              <a:t>It is not about the news</a:t>
            </a:r>
            <a:r>
              <a:rPr lang="mr-IN" sz="2800" dirty="0">
                <a:solidFill>
                  <a:srgbClr val="003046"/>
                </a:solidFill>
                <a:latin typeface="+mj-lt"/>
              </a:rPr>
              <a:t>…</a:t>
            </a:r>
            <a:r>
              <a:rPr lang="en-US" sz="2800" dirty="0">
                <a:solidFill>
                  <a:srgbClr val="003046"/>
                </a:solidFill>
                <a:latin typeface="+mj-lt"/>
              </a:rPr>
              <a:t>.it’s about the person!</a:t>
            </a:r>
          </a:p>
          <a:p>
            <a:pPr marL="457200" indent="-457200" algn="l">
              <a:buFont typeface="Wingdings" panose="05000000000000000000" pitchFamily="2" charset="2"/>
              <a:buChar char="v"/>
            </a:pPr>
            <a:endParaRPr lang="en-US" sz="2800" dirty="0">
              <a:solidFill>
                <a:srgbClr val="003046"/>
              </a:solidFill>
              <a:latin typeface="+mj-lt"/>
            </a:endParaRPr>
          </a:p>
          <a:p>
            <a:pPr marL="571500" indent="-571500" algn="l">
              <a:buFont typeface="Wingdings" panose="05000000000000000000" pitchFamily="2" charset="2"/>
              <a:buChar char="v"/>
            </a:pPr>
            <a:r>
              <a:rPr lang="en-US" sz="2800" dirty="0">
                <a:solidFill>
                  <a:srgbClr val="003046"/>
                </a:solidFill>
                <a:latin typeface="+mj-lt"/>
              </a:rPr>
              <a:t>Help the other person savor the moment.</a:t>
            </a:r>
          </a:p>
          <a:p>
            <a:pPr marL="457200" indent="-457200" algn="l">
              <a:buFont typeface="Wingdings" panose="05000000000000000000" pitchFamily="2" charset="2"/>
              <a:buChar char="v"/>
            </a:pPr>
            <a:endParaRPr lang="en-US" sz="2800" dirty="0">
              <a:solidFill>
                <a:srgbClr val="003046"/>
              </a:solidFill>
              <a:latin typeface="+mj-lt"/>
            </a:endParaRPr>
          </a:p>
          <a:p>
            <a:pPr marL="571500" indent="-571500">
              <a:spcAft>
                <a:spcPts val="1200"/>
              </a:spcAft>
              <a:buFont typeface="Wingdings" panose="05000000000000000000" pitchFamily="2" charset="2"/>
              <a:buChar char="v"/>
            </a:pPr>
            <a:r>
              <a:rPr lang="en-US" sz="2800" dirty="0">
                <a:solidFill>
                  <a:srgbClr val="003046"/>
                </a:solidFill>
                <a:latin typeface="+mj-lt"/>
              </a:rPr>
              <a:t>If you are concerned about the news, think conversation A, then conversation B.  </a:t>
            </a:r>
          </a:p>
          <a:p>
            <a:pPr marL="571500" indent="-571500">
              <a:spcAft>
                <a:spcPts val="1200"/>
              </a:spcAft>
              <a:buFont typeface="Wingdings" panose="05000000000000000000" pitchFamily="2" charset="2"/>
              <a:buChar char="v"/>
            </a:pPr>
            <a:r>
              <a:rPr lang="en-US" sz="2800" dirty="0">
                <a:solidFill>
                  <a:srgbClr val="003046"/>
                </a:solidFill>
                <a:latin typeface="+mj-lt"/>
              </a:rPr>
              <a:t>Don’t celebrate something dangerous!  Intervene if needed.</a:t>
            </a:r>
          </a:p>
          <a:p>
            <a:pPr marL="571500" indent="-571500" algn="l">
              <a:buFont typeface="Wingdings" panose="05000000000000000000" pitchFamily="2" charset="2"/>
              <a:buChar char="v"/>
            </a:pPr>
            <a:r>
              <a:rPr lang="en-US" sz="2800" dirty="0">
                <a:solidFill>
                  <a:srgbClr val="003046"/>
                </a:solidFill>
                <a:latin typeface="+mj-lt"/>
              </a:rPr>
              <a:t>Provides a gateway conversation.</a:t>
            </a:r>
          </a:p>
          <a:p>
            <a:pPr algn="l"/>
            <a:endParaRPr sz="3867" dirty="0">
              <a:solidFill>
                <a:srgbClr val="003046"/>
              </a:solidFill>
            </a:endParaRPr>
          </a:p>
        </p:txBody>
      </p:sp>
    </p:spTree>
    <p:extLst>
      <p:ext uri="{BB962C8B-B14F-4D97-AF65-F5344CB8AC3E}">
        <p14:creationId xmlns:p14="http://schemas.microsoft.com/office/powerpoint/2010/main" val="1211778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140"/>
                                        </p:tgtEl>
                                        <p:attrNameLst>
                                          <p:attrName>style.color</p:attrName>
                                        </p:attrNameLst>
                                      </p:cBhvr>
                                      <p:to>
                                        <a:srgbClr val="A848A8"/>
                                      </p:to>
                                    </p:animClr>
                                    <p:animClr clrSpc="rgb" dir="cw">
                                      <p:cBhvr>
                                        <p:cTn id="7" dur="250" autoRev="1" fill="remove"/>
                                        <p:tgtEl>
                                          <p:spTgt spid="140"/>
                                        </p:tgtEl>
                                        <p:attrNameLst>
                                          <p:attrName>fillcolor</p:attrName>
                                        </p:attrNameLst>
                                      </p:cBhvr>
                                      <p:to>
                                        <a:srgbClr val="A848A8"/>
                                      </p:to>
                                    </p:animClr>
                                    <p:set>
                                      <p:cBhvr>
                                        <p:cTn id="8" dur="250" autoRev="1" fill="remove"/>
                                        <p:tgtEl>
                                          <p:spTgt spid="140"/>
                                        </p:tgtEl>
                                        <p:attrNameLst>
                                          <p:attrName>fill.type</p:attrName>
                                        </p:attrNameLst>
                                      </p:cBhvr>
                                      <p:to>
                                        <p:strVal val="solid"/>
                                      </p:to>
                                    </p:set>
                                    <p:set>
                                      <p:cBhvr>
                                        <p:cTn id="9" dur="250" autoRev="1" fill="remove"/>
                                        <p:tgtEl>
                                          <p:spTgt spid="140"/>
                                        </p:tgtEl>
                                        <p:attrNameLst>
                                          <p:attrName>fill.on</p:attrName>
                                        </p:attrNameLst>
                                      </p:cBhvr>
                                      <p:to>
                                        <p:strVal val="true"/>
                                      </p:to>
                                    </p:set>
                                  </p:childTnLst>
                                </p:cTn>
                              </p:par>
                            </p:childTnLst>
                          </p:cTn>
                        </p:par>
                      </p:childTnLst>
                    </p:cTn>
                  </p:par>
                </p:childTnLst>
              </p:cTn>
              <p:nextCondLst>
                <p:cond evt="onClick" delay="0">
                  <p:tgtEl>
                    <p:spTgt spid="140"/>
                  </p:tgtEl>
                </p:cond>
              </p:nextCondLst>
            </p:seq>
          </p:childTnLst>
        </p:cTn>
      </p:par>
    </p:tnLst>
    <p:bldLst>
      <p:bldP spid="14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Define Your Values"/>
          <p:cNvSpPr txBox="1"/>
          <p:nvPr/>
        </p:nvSpPr>
        <p:spPr>
          <a:xfrm>
            <a:off x="0" y="3512821"/>
            <a:ext cx="9144000" cy="304763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457200">
              <a:defRPr sz="5500" b="0">
                <a:solidFill>
                  <a:srgbClr val="FFFFFF"/>
                </a:solidFill>
                <a:latin typeface="Quicksand Regular"/>
                <a:ea typeface="Quicksand Regular"/>
                <a:cs typeface="Quicksand Regular"/>
                <a:sym typeface="Quicksand Regular"/>
              </a:defRPr>
            </a:lvl1pPr>
          </a:lstStyle>
          <a:p>
            <a:pPr marL="571500" indent="-571500" algn="l">
              <a:buFont typeface="Wingdings" panose="05000000000000000000" pitchFamily="2" charset="2"/>
              <a:buChar char="Ø"/>
            </a:pPr>
            <a:r>
              <a:rPr lang="en-US" sz="3867" dirty="0">
                <a:solidFill>
                  <a:schemeClr val="tx1"/>
                </a:solidFill>
                <a:latin typeface="Lucida Calligraphy" panose="03010101010101010101" pitchFamily="66" charset="0"/>
              </a:rPr>
              <a:t>Turn to a partner and share good news.</a:t>
            </a:r>
          </a:p>
          <a:p>
            <a:pPr marL="571500" indent="-571500" algn="l">
              <a:buFont typeface="Wingdings" panose="05000000000000000000" pitchFamily="2" charset="2"/>
              <a:buChar char="Ø"/>
            </a:pPr>
            <a:endParaRPr lang="en-US" sz="3867" dirty="0">
              <a:solidFill>
                <a:schemeClr val="tx1"/>
              </a:solidFill>
              <a:latin typeface="Lucida Calligraphy" panose="03010101010101010101" pitchFamily="66" charset="0"/>
            </a:endParaRPr>
          </a:p>
          <a:p>
            <a:pPr marL="571500" indent="-571500" algn="l">
              <a:buFont typeface="Wingdings" panose="05000000000000000000" pitchFamily="2" charset="2"/>
              <a:buChar char="Ø"/>
            </a:pPr>
            <a:r>
              <a:rPr lang="en-US" sz="3867" dirty="0">
                <a:solidFill>
                  <a:schemeClr val="tx1"/>
                </a:solidFill>
                <a:latin typeface="Lucida Calligraphy" panose="03010101010101010101" pitchFamily="66" charset="0"/>
              </a:rPr>
              <a:t>Partners: Help them celebrate and savor the moment.</a:t>
            </a:r>
            <a:endParaRPr sz="3867" dirty="0">
              <a:solidFill>
                <a:schemeClr val="tx1"/>
              </a:solidFill>
              <a:latin typeface="Lucida Calligraphy" panose="03010101010101010101" pitchFamily="66" charset="0"/>
            </a:endParaRPr>
          </a:p>
        </p:txBody>
      </p:sp>
      <p:sp>
        <p:nvSpPr>
          <p:cNvPr id="5" name="Title 1"/>
          <p:cNvSpPr>
            <a:spLocks noGrp="1"/>
          </p:cNvSpPr>
          <p:nvPr>
            <p:ph type="ctrTitle"/>
          </p:nvPr>
        </p:nvSpPr>
        <p:spPr>
          <a:xfrm>
            <a:off x="0" y="97848"/>
            <a:ext cx="8212946" cy="1143000"/>
          </a:xfrm>
        </p:spPr>
        <p:txBody>
          <a:bodyPr>
            <a:normAutofit/>
          </a:bodyPr>
          <a:lstStyle/>
          <a:p>
            <a:pPr algn="ctr"/>
            <a:br>
              <a:rPr lang="en-US" dirty="0"/>
            </a:br>
            <a:endParaRPr lang="en-US"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224463"/>
          </a:xfrm>
          <a:prstGeom prst="rect">
            <a:avLst/>
          </a:prstGeom>
        </p:spPr>
      </p:pic>
    </p:spTree>
    <p:extLst>
      <p:ext uri="{BB962C8B-B14F-4D97-AF65-F5344CB8AC3E}">
        <p14:creationId xmlns:p14="http://schemas.microsoft.com/office/powerpoint/2010/main" val="3786604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1600200"/>
          </a:xfrm>
          <a:effectLst>
            <a:glow rad="419100">
              <a:schemeClr val="tx1"/>
            </a:glow>
            <a:outerShdw blurRad="50800" dist="38100" dir="16200000" rotWithShape="0">
              <a:schemeClr val="tx1">
                <a:alpha val="40000"/>
              </a:schemeClr>
            </a:outerShdw>
          </a:effectLst>
        </p:spPr>
        <p:txBody>
          <a:bodyPr>
            <a:prstTxWarp prst="textChevronInverted">
              <a:avLst/>
            </a:prstTxWarp>
            <a:normAutofit/>
          </a:bodyPr>
          <a:lstStyle/>
          <a:p>
            <a:pPr algn="ctr"/>
            <a:r>
              <a:rPr lang="en-US" sz="4000" b="1" cap="none" dirty="0">
                <a:effectLst>
                  <a:glow rad="228600">
                    <a:schemeClr val="accent1">
                      <a:satMod val="175000"/>
                      <a:alpha val="40000"/>
                    </a:schemeClr>
                  </a:glow>
                </a:effectLst>
              </a:rPr>
              <a:t>Review: Celebrating Good News</a:t>
            </a:r>
          </a:p>
        </p:txBody>
      </p:sp>
      <p:sp>
        <p:nvSpPr>
          <p:cNvPr id="5" name="Content Placeholder 2"/>
          <p:cNvSpPr>
            <a:spLocks noGrp="1"/>
          </p:cNvSpPr>
          <p:nvPr>
            <p:ph idx="1"/>
          </p:nvPr>
        </p:nvSpPr>
        <p:spPr>
          <a:xfrm>
            <a:off x="0" y="3015916"/>
            <a:ext cx="9144000" cy="4195010"/>
          </a:xfrm>
        </p:spPr>
        <p:txBody>
          <a:bodyPr>
            <a:normAutofit/>
          </a:bodyPr>
          <a:lstStyle/>
          <a:p>
            <a:pPr marL="0" indent="0">
              <a:buNone/>
            </a:pPr>
            <a:r>
              <a:rPr lang="en-US" sz="2800" b="1" dirty="0">
                <a:solidFill>
                  <a:srgbClr val="FFFF00"/>
                </a:solidFill>
                <a:effectLst>
                  <a:glow rad="228600">
                    <a:schemeClr val="accent3">
                      <a:satMod val="175000"/>
                      <a:alpha val="40000"/>
                    </a:schemeClr>
                  </a:glow>
                </a:effectLst>
              </a:rPr>
              <a:t>Celebrating Good News builds, strengthens, and maintains relationships.</a:t>
            </a:r>
          </a:p>
          <a:p>
            <a:r>
              <a:rPr lang="en-US" sz="2800" b="1" dirty="0">
                <a:solidFill>
                  <a:srgbClr val="FFFF00"/>
                </a:solidFill>
                <a:effectLst>
                  <a:glow rad="228600">
                    <a:schemeClr val="accent3">
                      <a:satMod val="175000"/>
                      <a:alpha val="40000"/>
                    </a:schemeClr>
                  </a:glow>
                </a:effectLst>
              </a:rPr>
              <a:t>Celebrate good news by:</a:t>
            </a:r>
          </a:p>
          <a:p>
            <a:pPr lvl="1"/>
            <a:r>
              <a:rPr lang="en-US" sz="2800" b="1" dirty="0">
                <a:solidFill>
                  <a:srgbClr val="FFFF00"/>
                </a:solidFill>
                <a:effectLst>
                  <a:glow rad="228600">
                    <a:schemeClr val="accent3">
                      <a:satMod val="175000"/>
                      <a:alpha val="40000"/>
                    </a:schemeClr>
                  </a:glow>
                </a:effectLst>
              </a:rPr>
              <a:t>Being authentic</a:t>
            </a:r>
          </a:p>
          <a:p>
            <a:pPr lvl="1"/>
            <a:r>
              <a:rPr lang="en-US" sz="2800" b="1" dirty="0">
                <a:solidFill>
                  <a:srgbClr val="FFFF00"/>
                </a:solidFill>
                <a:effectLst>
                  <a:glow rad="228600">
                    <a:schemeClr val="accent3">
                      <a:satMod val="175000"/>
                      <a:alpha val="40000"/>
                    </a:schemeClr>
                  </a:glow>
                </a:effectLst>
              </a:rPr>
              <a:t>Asking questions</a:t>
            </a:r>
          </a:p>
          <a:p>
            <a:pPr lvl="1"/>
            <a:r>
              <a:rPr lang="en-US" sz="2800" b="1" dirty="0">
                <a:solidFill>
                  <a:srgbClr val="FFFF00"/>
                </a:solidFill>
                <a:effectLst>
                  <a:glow rad="228600">
                    <a:schemeClr val="accent3">
                      <a:satMod val="175000"/>
                      <a:alpha val="40000"/>
                    </a:schemeClr>
                  </a:glow>
                </a:effectLst>
              </a:rPr>
              <a:t>Showing support</a:t>
            </a:r>
          </a:p>
          <a:p>
            <a:pPr lvl="1"/>
            <a:endParaRPr lang="en-US" dirty="0">
              <a:latin typeface="Avenir Roman" panose="02000503020000020003" pitchFamily="2" charset="0"/>
            </a:endParaRPr>
          </a:p>
        </p:txBody>
      </p:sp>
    </p:spTree>
    <p:extLst>
      <p:ext uri="{BB962C8B-B14F-4D97-AF65-F5344CB8AC3E}">
        <p14:creationId xmlns:p14="http://schemas.microsoft.com/office/powerpoint/2010/main" val="2088573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5546-8190-A841-AA7B-BF6B75066733}"/>
              </a:ext>
            </a:extLst>
          </p:cNvPr>
          <p:cNvSpPr txBox="1">
            <a:spLocks/>
          </p:cNvSpPr>
          <p:nvPr/>
        </p:nvSpPr>
        <p:spPr>
          <a:xfrm>
            <a:off x="0" y="0"/>
            <a:ext cx="9144000" cy="1143000"/>
          </a:xfrm>
          <a:prstGeom prst="rect">
            <a:avLst/>
          </a:prstGeom>
        </p:spPr>
        <p:txBody>
          <a:bodyPr>
            <a:normAutofit fontScale="97500"/>
          </a:bodyPr>
          <a:lst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a:lstStyle>
          <a:p>
            <a:endParaRPr lang="en-US" sz="6000" dirty="0">
              <a:latin typeface="Script MT Bold" panose="030406020406070809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4368"/>
            <a:ext cx="9144000" cy="51936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629"/>
            <a:ext cx="9144000" cy="2081345"/>
          </a:xfrm>
          <a:prstGeom prst="rect">
            <a:avLst/>
          </a:prstGeom>
        </p:spPr>
      </p:pic>
    </p:spTree>
    <p:extLst>
      <p:ext uri="{BB962C8B-B14F-4D97-AF65-F5344CB8AC3E}">
        <p14:creationId xmlns:p14="http://schemas.microsoft.com/office/powerpoint/2010/main" val="379131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66E1-0545-B44A-92BD-7CCD701B74C1}"/>
              </a:ext>
            </a:extLst>
          </p:cNvPr>
          <p:cNvSpPr>
            <a:spLocks noGrp="1"/>
          </p:cNvSpPr>
          <p:nvPr>
            <p:ph type="title"/>
          </p:nvPr>
        </p:nvSpPr>
        <p:spPr>
          <a:xfrm>
            <a:off x="1347493" y="0"/>
            <a:ext cx="6554867" cy="1524000"/>
          </a:xfrm>
        </p:spPr>
        <p:txBody>
          <a:bodyPr/>
          <a:lstStyle/>
          <a:p>
            <a:r>
              <a:rPr lang="en-US" b="1" dirty="0">
                <a:solidFill>
                  <a:schemeClr val="accent5"/>
                </a:solidFill>
              </a:rPr>
              <a:t>Why Resilience Matters</a:t>
            </a:r>
          </a:p>
        </p:txBody>
      </p:sp>
      <p:sp>
        <p:nvSpPr>
          <p:cNvPr id="5" name="Down Arrow 4">
            <a:extLst>
              <a:ext uri="{FF2B5EF4-FFF2-40B4-BE49-F238E27FC236}">
                <a16:creationId xmlns:a16="http://schemas.microsoft.com/office/drawing/2014/main" id="{0FB57784-8721-7949-B01E-A706CC2F0BA0}"/>
              </a:ext>
            </a:extLst>
          </p:cNvPr>
          <p:cNvSpPr/>
          <p:nvPr/>
        </p:nvSpPr>
        <p:spPr>
          <a:xfrm rot="10800000">
            <a:off x="176982" y="1352967"/>
            <a:ext cx="1581002" cy="5176109"/>
          </a:xfrm>
          <a:prstGeom prst="downArrow">
            <a:avLst>
              <a:gd name="adj1" fmla="val 50000"/>
              <a:gd name="adj2" fmla="val 80178"/>
            </a:avLst>
          </a:prstGeom>
          <a:solidFill>
            <a:schemeClr val="accent1">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b="1" dirty="0">
                <a:solidFill>
                  <a:schemeClr val="tx1"/>
                </a:solidFill>
                <a:latin typeface="Avenir Black" panose="02000503020000020003" pitchFamily="2" charset="0"/>
              </a:rPr>
              <a:t>Increases in</a:t>
            </a:r>
            <a:r>
              <a:rPr lang="en-US" sz="2800" b="1" dirty="0">
                <a:solidFill>
                  <a:schemeClr val="tx1"/>
                </a:solidFill>
                <a:latin typeface="Quicksand" pitchFamily="2" charset="77"/>
              </a:rPr>
              <a:t>:</a:t>
            </a:r>
          </a:p>
        </p:txBody>
      </p:sp>
      <p:sp>
        <p:nvSpPr>
          <p:cNvPr id="6" name="Down Arrow 5">
            <a:extLst>
              <a:ext uri="{FF2B5EF4-FFF2-40B4-BE49-F238E27FC236}">
                <a16:creationId xmlns:a16="http://schemas.microsoft.com/office/drawing/2014/main" id="{BCE10A48-045D-CF4D-907E-26BB60325AB4}"/>
              </a:ext>
            </a:extLst>
          </p:cNvPr>
          <p:cNvSpPr/>
          <p:nvPr/>
        </p:nvSpPr>
        <p:spPr>
          <a:xfrm>
            <a:off x="4841458" y="1373246"/>
            <a:ext cx="1581006" cy="5176108"/>
          </a:xfrm>
          <a:prstGeom prst="downArrow">
            <a:avLst>
              <a:gd name="adj1" fmla="val 50000"/>
              <a:gd name="adj2" fmla="val 76969"/>
            </a:avLst>
          </a:prstGeom>
          <a:solidFill>
            <a:schemeClr val="accent1">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a:solidFill>
                  <a:schemeClr val="tx1"/>
                </a:solidFill>
                <a:latin typeface="Avenir Medium" panose="02000503020000020003" pitchFamily="2" charset="0"/>
              </a:rPr>
              <a:t>Decreases in:</a:t>
            </a:r>
          </a:p>
        </p:txBody>
      </p:sp>
      <p:sp>
        <p:nvSpPr>
          <p:cNvPr id="7" name="TextBox 6">
            <a:extLst>
              <a:ext uri="{FF2B5EF4-FFF2-40B4-BE49-F238E27FC236}">
                <a16:creationId xmlns:a16="http://schemas.microsoft.com/office/drawing/2014/main" id="{DA059E0D-C687-F748-93F9-E5B17B17FC51}"/>
              </a:ext>
            </a:extLst>
          </p:cNvPr>
          <p:cNvSpPr txBox="1"/>
          <p:nvPr/>
        </p:nvSpPr>
        <p:spPr>
          <a:xfrm>
            <a:off x="5951621" y="1735786"/>
            <a:ext cx="3192380" cy="3016210"/>
          </a:xfrm>
          <a:prstGeom prst="rect">
            <a:avLst/>
          </a:prstGeom>
          <a:noFill/>
        </p:spPr>
        <p:txBody>
          <a:bodyPr wrap="square" rtlCol="0">
            <a:spAutoFit/>
          </a:bodyPr>
          <a:lstStyle/>
          <a:p>
            <a:pPr marL="171450" indent="-171450">
              <a:buFont typeface="Arial" panose="020B0604020202020204" pitchFamily="34" charset="0"/>
              <a:buChar char="•"/>
            </a:pPr>
            <a:r>
              <a:rPr lang="en-US" sz="2800" b="1" u="sng" dirty="0">
                <a:latin typeface="+mj-lt"/>
              </a:rPr>
              <a:t>Stress symptoms</a:t>
            </a:r>
          </a:p>
          <a:p>
            <a:pPr marL="171450" indent="-171450">
              <a:buFont typeface="Arial" panose="020B0604020202020204" pitchFamily="34" charset="0"/>
              <a:buChar char="•"/>
            </a:pPr>
            <a:r>
              <a:rPr lang="en-US" sz="2800" b="1" u="sng" dirty="0">
                <a:latin typeface="+mj-lt"/>
              </a:rPr>
              <a:t>Disengagement</a:t>
            </a:r>
          </a:p>
          <a:p>
            <a:pPr marL="171450" indent="-171450">
              <a:buFont typeface="Arial" panose="020B0604020202020204" pitchFamily="34" charset="0"/>
              <a:buChar char="•"/>
            </a:pPr>
            <a:r>
              <a:rPr lang="en-US" sz="2800" b="1" u="sng" dirty="0">
                <a:latin typeface="+mj-lt"/>
              </a:rPr>
              <a:t>Burnout</a:t>
            </a:r>
          </a:p>
          <a:p>
            <a:pPr marL="171450" indent="-171450">
              <a:buFont typeface="Arial" panose="020B0604020202020204" pitchFamily="34" charset="0"/>
              <a:buChar char="•"/>
            </a:pPr>
            <a:r>
              <a:rPr lang="en-US" sz="2800" b="1" u="sng" dirty="0">
                <a:latin typeface="+mj-lt"/>
              </a:rPr>
              <a:t>Cynicism &amp; pessimism</a:t>
            </a:r>
          </a:p>
          <a:p>
            <a:pPr marL="171450" indent="-171450">
              <a:buFont typeface="Arial" panose="020B0604020202020204" pitchFamily="34" charset="0"/>
              <a:buChar char="•"/>
            </a:pPr>
            <a:r>
              <a:rPr lang="en-US" sz="2800" b="1" u="sng" dirty="0">
                <a:latin typeface="+mj-lt"/>
              </a:rPr>
              <a:t>Blood pressure</a:t>
            </a:r>
          </a:p>
          <a:p>
            <a:pPr marL="171450" indent="-171450">
              <a:buFont typeface="Arial" panose="020B0604020202020204" pitchFamily="34" charset="0"/>
              <a:buChar char="•"/>
            </a:pPr>
            <a:endParaRPr lang="en-US" sz="1100" dirty="0">
              <a:latin typeface="Cormorant Garamond" pitchFamily="2" charset="77"/>
            </a:endParaRPr>
          </a:p>
          <a:p>
            <a:pPr algn="ctr"/>
            <a:endParaRPr lang="en-US" sz="1100" dirty="0"/>
          </a:p>
        </p:txBody>
      </p:sp>
      <p:sp>
        <p:nvSpPr>
          <p:cNvPr id="8" name="TextBox 7">
            <a:extLst>
              <a:ext uri="{FF2B5EF4-FFF2-40B4-BE49-F238E27FC236}">
                <a16:creationId xmlns:a16="http://schemas.microsoft.com/office/drawing/2014/main" id="{BC09C8B8-5951-2342-8104-FA294EAFFE5A}"/>
              </a:ext>
            </a:extLst>
          </p:cNvPr>
          <p:cNvSpPr txBox="1"/>
          <p:nvPr/>
        </p:nvSpPr>
        <p:spPr>
          <a:xfrm>
            <a:off x="1502512" y="1504953"/>
            <a:ext cx="3594421" cy="4893647"/>
          </a:xfrm>
          <a:prstGeom prst="rect">
            <a:avLst/>
          </a:prstGeom>
          <a:noFill/>
        </p:spPr>
        <p:txBody>
          <a:bodyPr wrap="square" rtlCol="0">
            <a:spAutoFit/>
          </a:bodyPr>
          <a:lstStyle/>
          <a:p>
            <a:pPr marL="180975" indent="-180975">
              <a:buFont typeface="Arial" panose="020B0604020202020204" pitchFamily="34" charset="0"/>
              <a:buChar char="•"/>
            </a:pPr>
            <a:r>
              <a:rPr lang="en-US" sz="2600" dirty="0">
                <a:latin typeface="Garamond" panose="02020404030301010803" pitchFamily="18" charset="0"/>
              </a:rPr>
              <a:t>Navigating change, adapting, and recovering after stressors</a:t>
            </a:r>
          </a:p>
          <a:p>
            <a:pPr marL="180975" lvl="0" indent="-180975">
              <a:buFont typeface="Arial" panose="020B0604020202020204" pitchFamily="34" charset="0"/>
              <a:buChar char="•"/>
            </a:pPr>
            <a:r>
              <a:rPr lang="en-US" sz="2600" dirty="0">
                <a:latin typeface="Garamond" panose="02020404030301010803" pitchFamily="18" charset="0"/>
              </a:rPr>
              <a:t>Performance under pressure</a:t>
            </a:r>
          </a:p>
          <a:p>
            <a:pPr marL="171450" indent="-171450">
              <a:buFont typeface="Arial" panose="020B0604020202020204" pitchFamily="34" charset="0"/>
              <a:buChar char="•"/>
            </a:pPr>
            <a:r>
              <a:rPr lang="en-US" sz="2600" dirty="0">
                <a:latin typeface="Garamond" panose="02020404030301010803" pitchFamily="18" charset="0"/>
              </a:rPr>
              <a:t>Communication &amp; teamwork</a:t>
            </a:r>
          </a:p>
          <a:p>
            <a:pPr marL="171450" indent="-171450">
              <a:buFont typeface="Arial" panose="020B0604020202020204" pitchFamily="34" charset="0"/>
              <a:buChar char="•"/>
            </a:pPr>
            <a:r>
              <a:rPr lang="en-US" sz="2600" dirty="0">
                <a:latin typeface="Garamond" panose="02020404030301010803" pitchFamily="18" charset="0"/>
              </a:rPr>
              <a:t>Leadership</a:t>
            </a:r>
          </a:p>
          <a:p>
            <a:pPr marL="171450" indent="-171450">
              <a:buFont typeface="Arial" panose="020B0604020202020204" pitchFamily="34" charset="0"/>
              <a:buChar char="•"/>
            </a:pPr>
            <a:r>
              <a:rPr lang="en-US" sz="2600" dirty="0">
                <a:latin typeface="Garamond" panose="02020404030301010803" pitchFamily="18" charset="0"/>
              </a:rPr>
              <a:t>Decision-making and ability to generate ideas</a:t>
            </a:r>
          </a:p>
          <a:p>
            <a:pPr marL="171450" indent="-171450">
              <a:buFont typeface="Arial" panose="020B0604020202020204" pitchFamily="34" charset="0"/>
              <a:buChar char="•"/>
            </a:pPr>
            <a:r>
              <a:rPr lang="en-US" sz="2600" dirty="0">
                <a:latin typeface="Garamond" panose="02020404030301010803" pitchFamily="18" charset="0"/>
              </a:rPr>
              <a:t>Sleep</a:t>
            </a:r>
          </a:p>
          <a:p>
            <a:pPr marL="171450" indent="-171450">
              <a:buFont typeface="Arial" panose="020B0604020202020204" pitchFamily="34" charset="0"/>
              <a:buChar char="•"/>
            </a:pPr>
            <a:r>
              <a:rPr lang="en-US" sz="2600" dirty="0">
                <a:latin typeface="Garamond" panose="02020404030301010803" pitchFamily="18" charset="0"/>
              </a:rPr>
              <a:t>Immune functioning</a:t>
            </a:r>
          </a:p>
        </p:txBody>
      </p:sp>
    </p:spTree>
    <p:extLst>
      <p:ext uri="{BB962C8B-B14F-4D97-AF65-F5344CB8AC3E}">
        <p14:creationId xmlns:p14="http://schemas.microsoft.com/office/powerpoint/2010/main" val="3656428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4000" b="1" dirty="0"/>
              <a:t>How Does </a:t>
            </a:r>
            <a:r>
              <a:rPr lang="en-US" sz="4000" b="1" i="1" dirty="0"/>
              <a:t>Mindfulness</a:t>
            </a:r>
            <a:r>
              <a:rPr lang="en-US" sz="4000" b="1" dirty="0"/>
              <a:t> Help You?</a:t>
            </a:r>
          </a:p>
        </p:txBody>
      </p:sp>
      <p:sp>
        <p:nvSpPr>
          <p:cNvPr id="3" name="Content Placeholder 2"/>
          <p:cNvSpPr>
            <a:spLocks noGrp="1"/>
          </p:cNvSpPr>
          <p:nvPr>
            <p:ph idx="1"/>
          </p:nvPr>
        </p:nvSpPr>
        <p:spPr>
          <a:xfrm>
            <a:off x="0" y="1990899"/>
            <a:ext cx="9144000" cy="4523191"/>
          </a:xfrm>
        </p:spPr>
        <p:txBody>
          <a:bodyPr>
            <a:normAutofit/>
          </a:bodyPr>
          <a:lstStyle/>
          <a:p>
            <a:r>
              <a:rPr lang="en-US" sz="2800" i="1" dirty="0"/>
              <a:t>Mindfulness</a:t>
            </a:r>
            <a:r>
              <a:rPr lang="en-US" sz="2800" dirty="0"/>
              <a:t> helps you:</a:t>
            </a:r>
          </a:p>
          <a:p>
            <a:pPr lvl="1"/>
            <a:r>
              <a:rPr lang="en-US" sz="2800" dirty="0"/>
              <a:t>Stay present and engaged</a:t>
            </a:r>
          </a:p>
          <a:p>
            <a:pPr lvl="1"/>
            <a:r>
              <a:rPr lang="en-US" sz="2800" dirty="0"/>
              <a:t>Improve focus and the ability to concentrate on what is important</a:t>
            </a:r>
          </a:p>
          <a:p>
            <a:pPr lvl="1"/>
            <a:r>
              <a:rPr lang="en-US" sz="2800" dirty="0"/>
              <a:t>Take action during stressful times</a:t>
            </a:r>
          </a:p>
          <a:p>
            <a:pPr lvl="1"/>
            <a:r>
              <a:rPr lang="en-US" sz="2800" dirty="0"/>
              <a:t>Improve sleep and physical health</a:t>
            </a:r>
          </a:p>
          <a:p>
            <a:pPr marL="0" indent="0">
              <a:buNone/>
            </a:pPr>
            <a:endParaRPr lang="en-US" dirty="0"/>
          </a:p>
        </p:txBody>
      </p:sp>
    </p:spTree>
    <p:extLst>
      <p:ext uri="{BB962C8B-B14F-4D97-AF65-F5344CB8AC3E}">
        <p14:creationId xmlns:p14="http://schemas.microsoft.com/office/powerpoint/2010/main" val="613152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380"/>
            <a:ext cx="9144000" cy="7002380"/>
          </a:xfrm>
          <a:prstGeom prst="rect">
            <a:avLst/>
          </a:prstGeom>
        </p:spPr>
      </p:pic>
      <p:sp>
        <p:nvSpPr>
          <p:cNvPr id="2" name="Title 1"/>
          <p:cNvSpPr>
            <a:spLocks noGrp="1"/>
          </p:cNvSpPr>
          <p:nvPr>
            <p:ph type="title"/>
          </p:nvPr>
        </p:nvSpPr>
        <p:spPr>
          <a:xfrm>
            <a:off x="0" y="-96255"/>
            <a:ext cx="9143999" cy="1102894"/>
          </a:xfrm>
        </p:spPr>
        <p:txBody>
          <a:bodyPr>
            <a:normAutofit/>
          </a:bodyPr>
          <a:lstStyle/>
          <a:p>
            <a:pPr algn="ctr"/>
            <a:r>
              <a:rPr lang="en-US" sz="4000" b="1" cap="none" dirty="0">
                <a:ln w="3175" cmpd="sng">
                  <a:solidFill>
                    <a:schemeClr val="bg1"/>
                  </a:solidFill>
                </a:ln>
                <a:effectLst>
                  <a:glow rad="228600">
                    <a:schemeClr val="accent3">
                      <a:satMod val="175000"/>
                      <a:alpha val="40000"/>
                    </a:schemeClr>
                  </a:glow>
                </a:effectLst>
              </a:rPr>
              <a:t>What Is </a:t>
            </a:r>
            <a:r>
              <a:rPr lang="en-US" sz="4000" b="1" i="1" cap="none" dirty="0">
                <a:ln w="3175" cmpd="sng">
                  <a:solidFill>
                    <a:schemeClr val="bg1"/>
                  </a:solidFill>
                </a:ln>
                <a:effectLst>
                  <a:glow rad="228600">
                    <a:schemeClr val="accent3">
                      <a:satMod val="175000"/>
                      <a:alpha val="40000"/>
                    </a:schemeClr>
                  </a:glow>
                </a:effectLst>
              </a:rPr>
              <a:t>Mindfulness</a:t>
            </a:r>
            <a:r>
              <a:rPr lang="en-US" sz="4000" b="1" cap="none" dirty="0">
                <a:ln w="3175" cmpd="sng">
                  <a:solidFill>
                    <a:schemeClr val="bg1"/>
                  </a:solidFill>
                </a:ln>
                <a:effectLst>
                  <a:glow rad="228600">
                    <a:schemeClr val="accent3">
                      <a:satMod val="175000"/>
                      <a:alpha val="40000"/>
                    </a:schemeClr>
                  </a:glow>
                </a:effectLst>
              </a:rPr>
              <a:t>?</a:t>
            </a:r>
          </a:p>
        </p:txBody>
      </p:sp>
      <p:sp>
        <p:nvSpPr>
          <p:cNvPr id="3" name="Content Placeholder 2"/>
          <p:cNvSpPr>
            <a:spLocks noGrp="1"/>
          </p:cNvSpPr>
          <p:nvPr>
            <p:ph idx="1"/>
          </p:nvPr>
        </p:nvSpPr>
        <p:spPr>
          <a:xfrm>
            <a:off x="0" y="577517"/>
            <a:ext cx="9143999" cy="2406315"/>
          </a:xfrm>
        </p:spPr>
        <p:txBody>
          <a:bodyPr>
            <a:normAutofit/>
          </a:bodyPr>
          <a:lstStyle/>
          <a:p>
            <a:pPr>
              <a:buFont typeface="Wingdings" panose="05000000000000000000" pitchFamily="2" charset="2"/>
              <a:buChar char="Ø"/>
            </a:pPr>
            <a:r>
              <a:rPr lang="en-US" sz="2800" dirty="0">
                <a:solidFill>
                  <a:schemeClr val="bg1"/>
                </a:solidFill>
              </a:rPr>
              <a:t>Paying attention, in the present, on purpose</a:t>
            </a:r>
          </a:p>
          <a:p>
            <a:pPr>
              <a:buFont typeface="Wingdings" panose="05000000000000000000" pitchFamily="2" charset="2"/>
              <a:buChar char="Ø"/>
            </a:pPr>
            <a:r>
              <a:rPr lang="en-US" sz="2800" dirty="0">
                <a:solidFill>
                  <a:schemeClr val="bg1"/>
                </a:solidFill>
              </a:rPr>
              <a:t>Accepting the reality of the situation, understanding what you can control, and taking purposeful action</a:t>
            </a:r>
          </a:p>
        </p:txBody>
      </p:sp>
      <p:sp>
        <p:nvSpPr>
          <p:cNvPr id="5" name="TextBox 4"/>
          <p:cNvSpPr txBox="1"/>
          <p:nvPr/>
        </p:nvSpPr>
        <p:spPr>
          <a:xfrm>
            <a:off x="0" y="2955430"/>
            <a:ext cx="3625516" cy="3385542"/>
          </a:xfrm>
          <a:prstGeom prst="rect">
            <a:avLst/>
          </a:prstGeom>
          <a:noFill/>
        </p:spPr>
        <p:txBody>
          <a:bodyPr wrap="square" rtlCol="0">
            <a:spAutoFit/>
          </a:bodyPr>
          <a:lstStyle/>
          <a:p>
            <a:pPr marL="457200" indent="-457200">
              <a:buClr>
                <a:schemeClr val="tx1"/>
              </a:buClr>
              <a:buFont typeface="Wingdings" panose="05000000000000000000" pitchFamily="2" charset="2"/>
              <a:buChar char="Ø"/>
            </a:pPr>
            <a:r>
              <a:rPr lang="en-US" sz="2800" dirty="0">
                <a:solidFill>
                  <a:schemeClr val="bg1"/>
                </a:solidFill>
              </a:rPr>
              <a:t>Helps you train your mind to </a:t>
            </a:r>
            <a:r>
              <a:rPr lang="en-US" sz="2800" i="1" dirty="0">
                <a:solidFill>
                  <a:schemeClr val="bg1"/>
                </a:solidFill>
              </a:rPr>
              <a:t>control where your attention goes, </a:t>
            </a:r>
            <a:r>
              <a:rPr lang="en-US" sz="2800" dirty="0">
                <a:solidFill>
                  <a:schemeClr val="bg1"/>
                </a:solidFill>
              </a:rPr>
              <a:t>rather than letting your mind control you</a:t>
            </a:r>
          </a:p>
          <a:p>
            <a:endParaRPr lang="en-US" dirty="0"/>
          </a:p>
        </p:txBody>
      </p:sp>
    </p:spTree>
    <p:extLst>
      <p:ext uri="{BB962C8B-B14F-4D97-AF65-F5344CB8AC3E}">
        <p14:creationId xmlns:p14="http://schemas.microsoft.com/office/powerpoint/2010/main" val="3736268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8779"/>
          </a:xfrm>
        </p:spPr>
        <p:txBody>
          <a:bodyPr>
            <a:normAutofit/>
          </a:bodyPr>
          <a:lstStyle/>
          <a:p>
            <a:pPr algn="ctr"/>
            <a:r>
              <a:rPr lang="en-US" sz="4000" b="1" cap="none" dirty="0"/>
              <a:t>Mindfulness In The Moment</a:t>
            </a:r>
          </a:p>
        </p:txBody>
      </p:sp>
      <p:sp>
        <p:nvSpPr>
          <p:cNvPr id="3" name="Content Placeholder 2"/>
          <p:cNvSpPr>
            <a:spLocks noGrp="1"/>
          </p:cNvSpPr>
          <p:nvPr>
            <p:ph idx="1"/>
          </p:nvPr>
        </p:nvSpPr>
        <p:spPr>
          <a:xfrm>
            <a:off x="457200" y="1600201"/>
            <a:ext cx="8229600" cy="4772890"/>
          </a:xfrm>
        </p:spPr>
        <p:txBody>
          <a:bodyPr>
            <a:noAutofit/>
          </a:bodyPr>
          <a:lstStyle/>
          <a:p>
            <a:r>
              <a:rPr lang="en-US" sz="2800" dirty="0"/>
              <a:t>Use mindfulness in the moment when your thoughts and emotions: </a:t>
            </a:r>
          </a:p>
          <a:p>
            <a:pPr lvl="1"/>
            <a:r>
              <a:rPr lang="en-US" sz="2800" dirty="0"/>
              <a:t>Are getting in the way of your performance </a:t>
            </a:r>
          </a:p>
          <a:p>
            <a:pPr lvl="1"/>
            <a:r>
              <a:rPr lang="en-US" sz="2800" dirty="0"/>
              <a:t>Keeping you from taking purposeful action</a:t>
            </a:r>
          </a:p>
          <a:p>
            <a:pPr lvl="1"/>
            <a:r>
              <a:rPr lang="en-US" sz="2800" dirty="0"/>
              <a:t>Or you are avoiding dealing with a difficult situation</a:t>
            </a:r>
          </a:p>
          <a:p>
            <a:r>
              <a:rPr lang="en-US" sz="2800" dirty="0"/>
              <a:t>In those cases, mindfulness can help you determine what you </a:t>
            </a:r>
            <a:r>
              <a:rPr lang="en-US" sz="2800" b="1" u="sng" dirty="0"/>
              <a:t>CAN</a:t>
            </a:r>
            <a:r>
              <a:rPr lang="en-US" sz="2800" dirty="0"/>
              <a:t> control and </a:t>
            </a:r>
            <a:r>
              <a:rPr lang="en-US" sz="2800" b="1" dirty="0"/>
              <a:t>take purposeful action</a:t>
            </a:r>
            <a:r>
              <a:rPr lang="en-US" sz="2800" dirty="0"/>
              <a:t>.</a:t>
            </a:r>
          </a:p>
        </p:txBody>
      </p:sp>
    </p:spTree>
    <p:extLst>
      <p:ext uri="{BB962C8B-B14F-4D97-AF65-F5344CB8AC3E}">
        <p14:creationId xmlns:p14="http://schemas.microsoft.com/office/powerpoint/2010/main" val="722088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32"/>
            <a:ext cx="9144000" cy="1524000"/>
          </a:xfrm>
        </p:spPr>
        <p:txBody>
          <a:bodyPr>
            <a:normAutofit/>
          </a:bodyPr>
          <a:lstStyle/>
          <a:p>
            <a:pPr algn="ctr"/>
            <a:r>
              <a:rPr lang="en-US" sz="4000" b="1" dirty="0"/>
              <a:t>Review: Mindfulness</a:t>
            </a:r>
          </a:p>
        </p:txBody>
      </p:sp>
      <p:sp>
        <p:nvSpPr>
          <p:cNvPr id="3" name="Content Placeholder 2"/>
          <p:cNvSpPr>
            <a:spLocks noGrp="1"/>
          </p:cNvSpPr>
          <p:nvPr>
            <p:ph idx="1"/>
          </p:nvPr>
        </p:nvSpPr>
        <p:spPr>
          <a:xfrm>
            <a:off x="457200" y="1540934"/>
            <a:ext cx="8229600" cy="4763613"/>
          </a:xfrm>
        </p:spPr>
        <p:txBody>
          <a:bodyPr>
            <a:normAutofit fontScale="70000" lnSpcReduction="20000"/>
          </a:bodyPr>
          <a:lstStyle/>
          <a:p>
            <a:r>
              <a:rPr lang="en-US" sz="4500" dirty="0"/>
              <a:t>Mindfulness in the Moment</a:t>
            </a:r>
          </a:p>
          <a:p>
            <a:pPr lvl="1"/>
            <a:r>
              <a:rPr lang="en-US" sz="4500" dirty="0"/>
              <a:t>When you feel overwhelmed with emotions:</a:t>
            </a:r>
          </a:p>
          <a:p>
            <a:pPr marL="971143" lvl="1" indent="-514350">
              <a:buFont typeface="+mj-lt"/>
              <a:buAutoNum type="arabicPeriod"/>
            </a:pPr>
            <a:r>
              <a:rPr lang="en-US" sz="4500" dirty="0"/>
              <a:t>Pause</a:t>
            </a:r>
          </a:p>
          <a:p>
            <a:pPr marL="971143" lvl="1" indent="-514350">
              <a:buFont typeface="+mj-lt"/>
              <a:buAutoNum type="arabicPeriod"/>
            </a:pPr>
            <a:r>
              <a:rPr lang="en-US" sz="4500" dirty="0"/>
              <a:t>Observe your thoughts and feelings without judging them</a:t>
            </a:r>
          </a:p>
          <a:p>
            <a:pPr marL="971143" lvl="1" indent="-514350">
              <a:buFont typeface="+mj-lt"/>
              <a:buAutoNum type="arabicPeriod"/>
            </a:pPr>
            <a:r>
              <a:rPr lang="en-US" sz="4500" dirty="0"/>
              <a:t>Recognize what is most important</a:t>
            </a:r>
          </a:p>
          <a:p>
            <a:pPr marL="971143" lvl="1" indent="-514350">
              <a:buFont typeface="+mj-lt"/>
              <a:buAutoNum type="arabicPeriod"/>
            </a:pPr>
            <a:r>
              <a:rPr lang="en-US" sz="4500" dirty="0"/>
              <a:t>Take action</a:t>
            </a:r>
          </a:p>
          <a:p>
            <a:endParaRPr lang="en-US" dirty="0"/>
          </a:p>
        </p:txBody>
      </p:sp>
    </p:spTree>
    <p:extLst>
      <p:ext uri="{BB962C8B-B14F-4D97-AF65-F5344CB8AC3E}">
        <p14:creationId xmlns:p14="http://schemas.microsoft.com/office/powerpoint/2010/main" val="1880324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itle 1">
            <a:extLst>
              <a:ext uri="{FF2B5EF4-FFF2-40B4-BE49-F238E27FC236}">
                <a16:creationId xmlns:a16="http://schemas.microsoft.com/office/drawing/2014/main" id="{4A3A5546-8190-A841-AA7B-BF6B75066733}"/>
              </a:ext>
            </a:extLst>
          </p:cNvPr>
          <p:cNvSpPr txBox="1">
            <a:spLocks/>
          </p:cNvSpPr>
          <p:nvPr/>
        </p:nvSpPr>
        <p:spPr>
          <a:xfrm>
            <a:off x="481263" y="4644190"/>
            <a:ext cx="8229600" cy="1143000"/>
          </a:xfrm>
          <a:prstGeom prst="rect">
            <a:avLst/>
          </a:prstGeom>
        </p:spPr>
        <p:txBody>
          <a:bodyPr>
            <a:normAutofit fontScale="90000" lnSpcReduction="20000"/>
          </a:bodyPr>
          <a:lst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Physical Resilience:</a:t>
            </a:r>
          </a:p>
          <a:p>
            <a:r>
              <a:rPr lang="en-US" dirty="0"/>
              <a:t>Strengthening Attention and Focus</a:t>
            </a:r>
          </a:p>
        </p:txBody>
      </p:sp>
    </p:spTree>
    <p:extLst>
      <p:ext uri="{BB962C8B-B14F-4D97-AF65-F5344CB8AC3E}">
        <p14:creationId xmlns:p14="http://schemas.microsoft.com/office/powerpoint/2010/main" val="827530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4780548"/>
          </a:xfrm>
          <a:prstGeom prst="rect">
            <a:avLst/>
          </a:prstGeom>
        </p:spPr>
      </p:pic>
      <p:sp>
        <p:nvSpPr>
          <p:cNvPr id="2" name="Title 1"/>
          <p:cNvSpPr>
            <a:spLocks noGrp="1"/>
          </p:cNvSpPr>
          <p:nvPr>
            <p:ph type="title"/>
          </p:nvPr>
        </p:nvSpPr>
        <p:spPr>
          <a:xfrm>
            <a:off x="0" y="0"/>
            <a:ext cx="9144000" cy="1143000"/>
          </a:xfrm>
        </p:spPr>
        <p:txBody>
          <a:bodyPr>
            <a:noAutofit/>
          </a:bodyPr>
          <a:lstStyle/>
          <a:p>
            <a:pPr algn="ctr"/>
            <a:r>
              <a:rPr lang="en-US" sz="4000" b="1" cap="none" dirty="0"/>
              <a:t>How Does Physical Resilience Help?</a:t>
            </a:r>
          </a:p>
        </p:txBody>
      </p:sp>
      <p:sp>
        <p:nvSpPr>
          <p:cNvPr id="3" name="Content Placeholder 2"/>
          <p:cNvSpPr>
            <a:spLocks noGrp="1"/>
          </p:cNvSpPr>
          <p:nvPr>
            <p:ph idx="1"/>
          </p:nvPr>
        </p:nvSpPr>
        <p:spPr>
          <a:xfrm>
            <a:off x="0" y="2322012"/>
            <a:ext cx="9144000" cy="4525963"/>
          </a:xfrm>
        </p:spPr>
        <p:txBody>
          <a:bodyPr>
            <a:normAutofit/>
          </a:bodyPr>
          <a:lstStyle/>
          <a:p>
            <a:r>
              <a:rPr lang="en-US" sz="2800" dirty="0">
                <a:solidFill>
                  <a:schemeClr val="tx1"/>
                </a:solidFill>
              </a:rPr>
              <a:t>Strong physical resilience and wellbeing:</a:t>
            </a:r>
          </a:p>
          <a:p>
            <a:pPr lvl="1"/>
            <a:r>
              <a:rPr lang="en-US" sz="2800" dirty="0">
                <a:solidFill>
                  <a:schemeClr val="tx1"/>
                </a:solidFill>
              </a:rPr>
              <a:t>Improves productivity</a:t>
            </a:r>
          </a:p>
          <a:p>
            <a:pPr lvl="1"/>
            <a:r>
              <a:rPr lang="en-US" sz="2800" dirty="0">
                <a:solidFill>
                  <a:schemeClr val="tx1"/>
                </a:solidFill>
              </a:rPr>
              <a:t>Increases energy</a:t>
            </a:r>
          </a:p>
          <a:p>
            <a:pPr lvl="1"/>
            <a:r>
              <a:rPr lang="en-US" sz="2800" dirty="0">
                <a:solidFill>
                  <a:schemeClr val="tx1"/>
                </a:solidFill>
              </a:rPr>
              <a:t>Sharpens focus and attention</a:t>
            </a:r>
          </a:p>
          <a:p>
            <a:pPr lvl="1"/>
            <a:r>
              <a:rPr lang="en-US" sz="2800" dirty="0">
                <a:solidFill>
                  <a:schemeClr val="tx1"/>
                </a:solidFill>
              </a:rPr>
              <a:t>Enhances mood</a:t>
            </a:r>
          </a:p>
        </p:txBody>
      </p:sp>
    </p:spTree>
    <p:extLst>
      <p:ext uri="{BB962C8B-B14F-4D97-AF65-F5344CB8AC3E}">
        <p14:creationId xmlns:p14="http://schemas.microsoft.com/office/powerpoint/2010/main" val="1715548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55004"/>
          </a:xfrm>
        </p:spPr>
        <p:txBody>
          <a:bodyPr>
            <a:noAutofit/>
          </a:bodyPr>
          <a:lstStyle/>
          <a:p>
            <a:pPr algn="ctr"/>
            <a:r>
              <a:rPr lang="en-US" sz="4000" b="1" cap="none" dirty="0"/>
              <a:t>Reciprocal Relationship Between Physical And Emotional Resilience</a:t>
            </a:r>
          </a:p>
        </p:txBody>
      </p:sp>
      <p:grpSp>
        <p:nvGrpSpPr>
          <p:cNvPr id="5" name="Group 4"/>
          <p:cNvGrpSpPr/>
          <p:nvPr/>
        </p:nvGrpSpPr>
        <p:grpSpPr>
          <a:xfrm>
            <a:off x="5266262" y="2460938"/>
            <a:ext cx="3427660" cy="2056596"/>
            <a:chOff x="1607" y="2591924"/>
            <a:chExt cx="3427660" cy="2056596"/>
          </a:xfrm>
          <a:scene3d>
            <a:camera prst="orthographicFront">
              <a:rot lat="0" lon="0" rev="0"/>
            </a:camera>
            <a:lightRig rig="contrasting" dir="t">
              <a:rot lat="0" lon="0" rev="1200000"/>
            </a:lightRig>
          </a:scene3d>
        </p:grpSpPr>
        <p:sp>
          <p:nvSpPr>
            <p:cNvPr id="6" name="Rounded Rectangle 5"/>
            <p:cNvSpPr/>
            <p:nvPr/>
          </p:nvSpPr>
          <p:spPr>
            <a:xfrm>
              <a:off x="1607" y="2591924"/>
              <a:ext cx="3427660" cy="2056596"/>
            </a:xfrm>
            <a:prstGeom prst="roundRect">
              <a:avLst>
                <a:gd name="adj" fmla="val 10000"/>
              </a:avLst>
            </a:prstGeom>
            <a:solidFill>
              <a:srgbClr val="003046"/>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shade val="50000"/>
                <a:hueOff val="0"/>
                <a:satOff val="0"/>
                <a:lumOff val="0"/>
                <a:alphaOff val="0"/>
              </a:schemeClr>
            </a:effectRef>
            <a:fontRef idx="minor">
              <a:schemeClr val="lt1"/>
            </a:fontRef>
          </p:style>
        </p:sp>
        <p:sp>
          <p:nvSpPr>
            <p:cNvPr id="7" name="Rounded Rectangle 4"/>
            <p:cNvSpPr/>
            <p:nvPr/>
          </p:nvSpPr>
          <p:spPr>
            <a:xfrm>
              <a:off x="61843" y="2652160"/>
              <a:ext cx="3307188" cy="19361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t>Physical resilience</a:t>
              </a:r>
            </a:p>
          </p:txBody>
        </p:sp>
      </p:grpSp>
      <p:grpSp>
        <p:nvGrpSpPr>
          <p:cNvPr id="8" name="Group 7"/>
          <p:cNvGrpSpPr/>
          <p:nvPr/>
        </p:nvGrpSpPr>
        <p:grpSpPr>
          <a:xfrm>
            <a:off x="517436" y="2460938"/>
            <a:ext cx="3427660" cy="2056596"/>
            <a:chOff x="3" y="25518"/>
            <a:chExt cx="3427660" cy="2056596"/>
          </a:xfrm>
          <a:scene3d>
            <a:camera prst="orthographicFront">
              <a:rot lat="0" lon="0" rev="0"/>
            </a:camera>
            <a:lightRig rig="contrasting" dir="t">
              <a:rot lat="0" lon="0" rev="1200000"/>
            </a:lightRig>
          </a:scene3d>
        </p:grpSpPr>
        <p:sp>
          <p:nvSpPr>
            <p:cNvPr id="9" name="Rounded Rectangle 8"/>
            <p:cNvSpPr/>
            <p:nvPr/>
          </p:nvSpPr>
          <p:spPr>
            <a:xfrm>
              <a:off x="3" y="25518"/>
              <a:ext cx="3427660" cy="2056596"/>
            </a:xfrm>
            <a:prstGeom prst="roundRect">
              <a:avLst>
                <a:gd name="adj" fmla="val 10000"/>
              </a:avLst>
            </a:prstGeom>
            <a:solidFill>
              <a:srgbClr val="003046"/>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shade val="50000"/>
                <a:hueOff val="0"/>
                <a:satOff val="0"/>
                <a:lumOff val="0"/>
                <a:alphaOff val="0"/>
              </a:schemeClr>
            </a:effectRef>
            <a:fontRef idx="minor">
              <a:schemeClr val="lt1"/>
            </a:fontRef>
          </p:style>
        </p:sp>
        <p:sp>
          <p:nvSpPr>
            <p:cNvPr id="10" name="Rounded Rectangle 4"/>
            <p:cNvSpPr/>
            <p:nvPr/>
          </p:nvSpPr>
          <p:spPr>
            <a:xfrm>
              <a:off x="60239" y="85754"/>
              <a:ext cx="3307188" cy="19361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600" b="1" kern="1200" dirty="0"/>
                <a:t>Mental resilience</a:t>
              </a:r>
            </a:p>
          </p:txBody>
        </p:sp>
      </p:grpSp>
      <p:sp>
        <p:nvSpPr>
          <p:cNvPr id="11" name="Left-Right Arrow 10"/>
          <p:cNvSpPr/>
          <p:nvPr/>
        </p:nvSpPr>
        <p:spPr>
          <a:xfrm>
            <a:off x="3945096" y="3217333"/>
            <a:ext cx="1321166" cy="694267"/>
          </a:xfrm>
          <a:prstGeom prst="leftRightArrow">
            <a:avLst/>
          </a:prstGeom>
          <a:solidFill>
            <a:schemeClr val="accent1">
              <a:lumMod val="75000"/>
            </a:schemeClr>
          </a:solidFill>
          <a:ln>
            <a:solidFill>
              <a:srgbClr val="0030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7989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4" y="0"/>
            <a:ext cx="9134605" cy="4131093"/>
          </a:xfrm>
        </p:spPr>
        <p:txBody>
          <a:bodyPr>
            <a:normAutofit/>
          </a:bodyPr>
          <a:lstStyle/>
          <a:p>
            <a:pPr marL="0" indent="0" algn="ctr">
              <a:buNone/>
            </a:pPr>
            <a:r>
              <a:rPr lang="en-US" sz="2800" dirty="0">
                <a:latin typeface="+mj-lt"/>
              </a:rPr>
              <a:t>When you have stress under control, how do you feel physically?   </a:t>
            </a:r>
          </a:p>
          <a:p>
            <a:pPr marL="0" indent="0" algn="ctr">
              <a:buNone/>
            </a:pPr>
            <a:endParaRPr lang="en-US" sz="2800" dirty="0">
              <a:latin typeface="+mj-lt"/>
            </a:endParaRPr>
          </a:p>
          <a:p>
            <a:pPr marL="0" indent="0" algn="ctr">
              <a:buNone/>
            </a:pPr>
            <a:r>
              <a:rPr lang="en-US" sz="2800" dirty="0">
                <a:latin typeface="+mj-lt"/>
              </a:rPr>
              <a:t>When you have been exercising and taking care of yourself physically, how do you feel mentally?</a:t>
            </a:r>
          </a:p>
          <a:p>
            <a:pPr marL="0" indent="0" algn="ctr">
              <a:buNone/>
            </a:pPr>
            <a:endParaRPr lang="en-US" dirty="0">
              <a:latin typeface="Avenir Roman" panose="02000503020000020003"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 y="3577389"/>
            <a:ext cx="9134605" cy="3280611"/>
          </a:xfrm>
          <a:prstGeom prst="rect">
            <a:avLst/>
          </a:prstGeom>
        </p:spPr>
      </p:pic>
    </p:spTree>
    <p:extLst>
      <p:ext uri="{BB962C8B-B14F-4D97-AF65-F5344CB8AC3E}">
        <p14:creationId xmlns:p14="http://schemas.microsoft.com/office/powerpoint/2010/main" val="2370504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6EE4-6A12-CD45-B090-4D8FA83D429A}"/>
              </a:ext>
            </a:extLst>
          </p:cNvPr>
          <p:cNvSpPr>
            <a:spLocks noGrp="1"/>
          </p:cNvSpPr>
          <p:nvPr>
            <p:ph type="title"/>
          </p:nvPr>
        </p:nvSpPr>
        <p:spPr>
          <a:xfrm>
            <a:off x="0" y="-28074"/>
            <a:ext cx="9144000" cy="1524000"/>
          </a:xfrm>
        </p:spPr>
        <p:txBody>
          <a:bodyPr>
            <a:normAutofit/>
          </a:bodyPr>
          <a:lstStyle/>
          <a:p>
            <a:pPr algn="ctr"/>
            <a:r>
              <a:rPr lang="en-US" sz="4000" b="1" dirty="0"/>
              <a:t>DO YOU Want to???:</a:t>
            </a:r>
          </a:p>
        </p:txBody>
      </p:sp>
      <p:sp>
        <p:nvSpPr>
          <p:cNvPr id="3" name="Content Placeholder 2">
            <a:extLst>
              <a:ext uri="{FF2B5EF4-FFF2-40B4-BE49-F238E27FC236}">
                <a16:creationId xmlns:a16="http://schemas.microsoft.com/office/drawing/2014/main" id="{7ECC1B56-2260-6347-A4FD-270C8FCE4E8B}"/>
              </a:ext>
            </a:extLst>
          </p:cNvPr>
          <p:cNvSpPr>
            <a:spLocks noGrp="1"/>
          </p:cNvSpPr>
          <p:nvPr>
            <p:ph idx="1"/>
          </p:nvPr>
        </p:nvSpPr>
        <p:spPr>
          <a:xfrm>
            <a:off x="0" y="1640304"/>
            <a:ext cx="8229600" cy="5362074"/>
          </a:xfrm>
        </p:spPr>
        <p:txBody>
          <a:bodyPr>
            <a:normAutofit fontScale="92500" lnSpcReduction="10000"/>
          </a:bodyPr>
          <a:lstStyle/>
          <a:p>
            <a:r>
              <a:rPr lang="en-US" sz="3000" dirty="0"/>
              <a:t>Improve your memory and overall performance?</a:t>
            </a:r>
          </a:p>
          <a:p>
            <a:r>
              <a:rPr lang="en-US" sz="3000" dirty="0"/>
              <a:t>Be able to learn more quickly and effectively?</a:t>
            </a:r>
          </a:p>
          <a:p>
            <a:r>
              <a:rPr lang="en-US" sz="3000" dirty="0"/>
              <a:t>Improve your mood?</a:t>
            </a:r>
          </a:p>
          <a:p>
            <a:r>
              <a:rPr lang="en-US" sz="3000" dirty="0"/>
              <a:t>Handle problems better?</a:t>
            </a:r>
          </a:p>
          <a:p>
            <a:r>
              <a:rPr lang="en-US" sz="3000" dirty="0"/>
              <a:t>Increase metabolism (how quickly you burn calories)?</a:t>
            </a:r>
          </a:p>
          <a:p>
            <a:r>
              <a:rPr lang="en-US" sz="3000" dirty="0"/>
              <a:t>Reduce risk for heart disease?</a:t>
            </a:r>
          </a:p>
          <a:p>
            <a:r>
              <a:rPr lang="en-US" sz="3000" dirty="0"/>
              <a:t>Perform better at sports?</a:t>
            </a:r>
          </a:p>
          <a:p>
            <a:endParaRPr lang="en-US" dirty="0"/>
          </a:p>
        </p:txBody>
      </p:sp>
      <p:sp>
        <p:nvSpPr>
          <p:cNvPr id="5" name="TextBox 4"/>
          <p:cNvSpPr txBox="1"/>
          <p:nvPr/>
        </p:nvSpPr>
        <p:spPr>
          <a:xfrm>
            <a:off x="6192253" y="160420"/>
            <a:ext cx="3449053" cy="6247864"/>
          </a:xfrm>
          <a:prstGeom prst="rect">
            <a:avLst/>
          </a:prstGeom>
          <a:noFill/>
        </p:spPr>
        <p:txBody>
          <a:bodyPr wrap="square" rtlCol="0">
            <a:spAutoFit/>
          </a:bodyPr>
          <a:lstStyle/>
          <a:p>
            <a:r>
              <a:rPr lang="en-US" sz="40000" dirty="0">
                <a:solidFill>
                  <a:schemeClr val="accent5">
                    <a:lumMod val="40000"/>
                    <a:lumOff val="60000"/>
                  </a:schemeClr>
                </a:solidFill>
                <a:latin typeface="Lucida Calligraphy" panose="03010101010101010101" pitchFamily="66" charset="0"/>
              </a:rPr>
              <a:t>?</a:t>
            </a:r>
          </a:p>
        </p:txBody>
      </p:sp>
    </p:spTree>
    <p:extLst>
      <p:ext uri="{BB962C8B-B14F-4D97-AF65-F5344CB8AC3E}">
        <p14:creationId xmlns:p14="http://schemas.microsoft.com/office/powerpoint/2010/main" val="503715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4" y="0"/>
            <a:ext cx="9194514" cy="6858000"/>
          </a:xfrm>
          <a:prstGeom prst="rect">
            <a:avLst/>
          </a:prstGeom>
        </p:spPr>
      </p:pic>
      <p:sp>
        <p:nvSpPr>
          <p:cNvPr id="2" name="Title 1">
            <a:extLst>
              <a:ext uri="{FF2B5EF4-FFF2-40B4-BE49-F238E27FC236}">
                <a16:creationId xmlns:a16="http://schemas.microsoft.com/office/drawing/2014/main" id="{8650B762-7280-E945-8EDE-7845C9E773C3}"/>
              </a:ext>
            </a:extLst>
          </p:cNvPr>
          <p:cNvSpPr>
            <a:spLocks noGrp="1"/>
          </p:cNvSpPr>
          <p:nvPr>
            <p:ph type="title"/>
          </p:nvPr>
        </p:nvSpPr>
        <p:spPr>
          <a:xfrm>
            <a:off x="0" y="20053"/>
            <a:ext cx="9144000" cy="1524000"/>
          </a:xfrm>
        </p:spPr>
        <p:txBody>
          <a:bodyPr>
            <a:normAutofit/>
          </a:bodyPr>
          <a:lstStyle/>
          <a:p>
            <a:pPr algn="ctr"/>
            <a:r>
              <a:rPr lang="en-US" sz="4000" b="1" dirty="0"/>
              <a:t>Get more sleep!</a:t>
            </a:r>
          </a:p>
        </p:txBody>
      </p:sp>
      <p:sp>
        <p:nvSpPr>
          <p:cNvPr id="3" name="Content Placeholder 2">
            <a:extLst>
              <a:ext uri="{FF2B5EF4-FFF2-40B4-BE49-F238E27FC236}">
                <a16:creationId xmlns:a16="http://schemas.microsoft.com/office/drawing/2014/main" id="{35804EA8-9587-F94D-A2B0-F856004092C1}"/>
              </a:ext>
            </a:extLst>
          </p:cNvPr>
          <p:cNvSpPr>
            <a:spLocks noGrp="1"/>
          </p:cNvSpPr>
          <p:nvPr>
            <p:ph idx="1"/>
          </p:nvPr>
        </p:nvSpPr>
        <p:spPr>
          <a:xfrm>
            <a:off x="-50514" y="3015916"/>
            <a:ext cx="9194513" cy="3842084"/>
          </a:xfrm>
        </p:spPr>
        <p:txBody>
          <a:bodyPr>
            <a:noAutofit/>
          </a:bodyPr>
          <a:lstStyle/>
          <a:p>
            <a:r>
              <a:rPr lang="en-US" sz="2800" b="1" dirty="0">
                <a:ln>
                  <a:solidFill>
                    <a:schemeClr val="accent6">
                      <a:lumMod val="50000"/>
                    </a:schemeClr>
                  </a:solidFill>
                </a:ln>
                <a:solidFill>
                  <a:schemeClr val="tx1"/>
                </a:solidFill>
              </a:rPr>
              <a:t>All that is possible if you are well-rested, yet:</a:t>
            </a:r>
          </a:p>
          <a:p>
            <a:pPr lvl="1"/>
            <a:r>
              <a:rPr lang="en-US" sz="2800" b="1" dirty="0">
                <a:ln>
                  <a:solidFill>
                    <a:schemeClr val="accent6">
                      <a:lumMod val="50000"/>
                    </a:schemeClr>
                  </a:solidFill>
                </a:ln>
                <a:solidFill>
                  <a:schemeClr val="tx1"/>
                </a:solidFill>
              </a:rPr>
              <a:t>More than 80% of people report sleep problems at least once a week</a:t>
            </a:r>
          </a:p>
          <a:p>
            <a:pPr lvl="1"/>
            <a:r>
              <a:rPr lang="en-US" sz="2800" b="1" dirty="0">
                <a:ln>
                  <a:solidFill>
                    <a:schemeClr val="accent6">
                      <a:lumMod val="50000"/>
                    </a:schemeClr>
                  </a:solidFill>
                </a:ln>
                <a:solidFill>
                  <a:schemeClr val="tx1"/>
                </a:solidFill>
              </a:rPr>
              <a:t>Centers for Disease Control has called sleep deprivation a public health crisis</a:t>
            </a:r>
          </a:p>
        </p:txBody>
      </p:sp>
    </p:spTree>
    <p:extLst>
      <p:ext uri="{BB962C8B-B14F-4D97-AF65-F5344CB8AC3E}">
        <p14:creationId xmlns:p14="http://schemas.microsoft.com/office/powerpoint/2010/main" val="112745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61D7-755F-C648-AA49-7F6046A12242}"/>
              </a:ext>
            </a:extLst>
          </p:cNvPr>
          <p:cNvSpPr>
            <a:spLocks noGrp="1"/>
          </p:cNvSpPr>
          <p:nvPr>
            <p:ph type="title"/>
          </p:nvPr>
        </p:nvSpPr>
        <p:spPr>
          <a:xfrm>
            <a:off x="1" y="25400"/>
            <a:ext cx="9144000" cy="1524000"/>
          </a:xfrm>
        </p:spPr>
        <p:txBody>
          <a:bodyPr>
            <a:normAutofit/>
          </a:bodyPr>
          <a:lstStyle/>
          <a:p>
            <a:pPr algn="ctr"/>
            <a:r>
              <a:rPr lang="en-US" sz="4000" b="1" cap="none" dirty="0">
                <a:solidFill>
                  <a:schemeClr val="accent5"/>
                </a:solidFill>
              </a:rPr>
              <a:t>Why resilience training?</a:t>
            </a:r>
          </a:p>
        </p:txBody>
      </p:sp>
      <p:sp>
        <p:nvSpPr>
          <p:cNvPr id="3" name="Content Placeholder 2">
            <a:extLst>
              <a:ext uri="{FF2B5EF4-FFF2-40B4-BE49-F238E27FC236}">
                <a16:creationId xmlns:a16="http://schemas.microsoft.com/office/drawing/2014/main" id="{80ABBF99-8153-4C49-9549-E681B6A46BD8}"/>
              </a:ext>
            </a:extLst>
          </p:cNvPr>
          <p:cNvSpPr>
            <a:spLocks noGrp="1"/>
          </p:cNvSpPr>
          <p:nvPr>
            <p:ph idx="1"/>
          </p:nvPr>
        </p:nvSpPr>
        <p:spPr>
          <a:xfrm>
            <a:off x="533400" y="1312333"/>
            <a:ext cx="8085667" cy="3767670"/>
          </a:xfrm>
        </p:spPr>
        <p:txBody>
          <a:bodyPr/>
          <a:lstStyle/>
          <a:p>
            <a:r>
              <a:rPr lang="en-US" sz="2800" dirty="0">
                <a:solidFill>
                  <a:schemeClr val="tx1"/>
                </a:solidFill>
              </a:rPr>
              <a:t>Allows you to train your mind, just as we train our bodies with PT.</a:t>
            </a:r>
          </a:p>
          <a:p>
            <a:r>
              <a:rPr lang="en-US" sz="2800" dirty="0">
                <a:solidFill>
                  <a:schemeClr val="tx1"/>
                </a:solidFill>
              </a:rPr>
              <a:t>Provides </a:t>
            </a:r>
            <a:r>
              <a:rPr lang="en-US" sz="2800" b="1" i="1" dirty="0">
                <a:solidFill>
                  <a:schemeClr val="tx1"/>
                </a:solidFill>
              </a:rPr>
              <a:t>a set of tools</a:t>
            </a:r>
            <a:r>
              <a:rPr lang="en-US" sz="2800" dirty="0">
                <a:solidFill>
                  <a:schemeClr val="tx1"/>
                </a:solidFill>
              </a:rPr>
              <a:t> designed to </a:t>
            </a:r>
            <a:r>
              <a:rPr lang="en-US" sz="2800" b="1" i="1" dirty="0">
                <a:solidFill>
                  <a:schemeClr val="tx1"/>
                </a:solidFill>
              </a:rPr>
              <a:t>help your personal and professional performance.</a:t>
            </a:r>
          </a:p>
          <a:p>
            <a:endParaRPr lang="en-US" dirty="0"/>
          </a:p>
          <a:p>
            <a:endParaRPr lang="en-US" dirty="0"/>
          </a:p>
        </p:txBody>
      </p:sp>
      <p:sp>
        <p:nvSpPr>
          <p:cNvPr id="4" name="Rectangle 3"/>
          <p:cNvSpPr/>
          <p:nvPr/>
        </p:nvSpPr>
        <p:spPr>
          <a:xfrm>
            <a:off x="905932" y="4129220"/>
            <a:ext cx="2616201" cy="2237716"/>
          </a:xfrm>
          <a:prstGeom prst="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l="-9000" r="-9000"/>
            </a:stretch>
          </a:blipFill>
          <a:ln w="19050" cap="rnd" cmpd="sng" algn="ctr">
            <a:solidFill>
              <a:sysClr val="window" lastClr="FFFFFF">
                <a:hueOff val="0"/>
                <a:satOff val="0"/>
                <a:lumOff val="0"/>
                <a:alphaOff val="0"/>
              </a:sysClr>
            </a:solidFill>
            <a:prstDash val="solid"/>
          </a:ln>
          <a:effectLst>
            <a:softEdge rad="63500"/>
          </a:effectLst>
        </p:spPr>
      </p:sp>
      <p:pic>
        <p:nvPicPr>
          <p:cNvPr id="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17633"/>
            <a:ext cx="22955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184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52" y="0"/>
            <a:ext cx="9256851" cy="6858000"/>
          </a:xfrm>
          <a:prstGeom prst="rect">
            <a:avLst/>
          </a:prstGeom>
        </p:spPr>
      </p:pic>
      <p:sp>
        <p:nvSpPr>
          <p:cNvPr id="2" name="Title 1"/>
          <p:cNvSpPr>
            <a:spLocks noGrp="1"/>
          </p:cNvSpPr>
          <p:nvPr>
            <p:ph type="title"/>
          </p:nvPr>
        </p:nvSpPr>
        <p:spPr>
          <a:xfrm>
            <a:off x="-56426" y="0"/>
            <a:ext cx="9144000" cy="1042737"/>
          </a:xfrm>
        </p:spPr>
        <p:txBody>
          <a:bodyPr>
            <a:normAutofit/>
          </a:bodyPr>
          <a:lstStyle/>
          <a:p>
            <a:pPr algn="ctr"/>
            <a:r>
              <a:rPr lang="en-US" sz="4000" b="1" dirty="0">
                <a:solidFill>
                  <a:schemeClr val="accent6">
                    <a:lumMod val="75000"/>
                  </a:schemeClr>
                </a:solidFill>
              </a:rPr>
              <a:t>Review: Physical Resilience</a:t>
            </a:r>
          </a:p>
        </p:txBody>
      </p:sp>
      <p:sp>
        <p:nvSpPr>
          <p:cNvPr id="3" name="Content Placeholder 2"/>
          <p:cNvSpPr>
            <a:spLocks noGrp="1"/>
          </p:cNvSpPr>
          <p:nvPr>
            <p:ph idx="1"/>
          </p:nvPr>
        </p:nvSpPr>
        <p:spPr>
          <a:xfrm>
            <a:off x="-56426" y="336884"/>
            <a:ext cx="8686799" cy="5542547"/>
          </a:xfrm>
        </p:spPr>
        <p:txBody>
          <a:bodyPr>
            <a:normAutofit/>
          </a:bodyPr>
          <a:lstStyle/>
          <a:p>
            <a:r>
              <a:rPr lang="en-US" sz="2800" b="1" u="sng" dirty="0">
                <a:solidFill>
                  <a:schemeClr val="bg1"/>
                </a:solidFill>
              </a:rPr>
              <a:t>Physical resilience:</a:t>
            </a:r>
          </a:p>
          <a:p>
            <a:pPr lvl="1"/>
            <a:r>
              <a:rPr lang="en-US" sz="2800" b="1" dirty="0">
                <a:solidFill>
                  <a:schemeClr val="bg1"/>
                </a:solidFill>
              </a:rPr>
              <a:t>Improves productivity and energy</a:t>
            </a:r>
          </a:p>
          <a:p>
            <a:pPr lvl="1"/>
            <a:r>
              <a:rPr lang="en-US" sz="2800" b="1" dirty="0">
                <a:solidFill>
                  <a:schemeClr val="bg1"/>
                </a:solidFill>
              </a:rPr>
              <a:t>Sharpens focus and attention</a:t>
            </a:r>
          </a:p>
          <a:p>
            <a:pPr lvl="1"/>
            <a:r>
              <a:rPr lang="en-US" sz="2800" b="1" dirty="0">
                <a:solidFill>
                  <a:schemeClr val="bg1"/>
                </a:solidFill>
              </a:rPr>
              <a:t>Enhances mood</a:t>
            </a:r>
          </a:p>
          <a:p>
            <a:r>
              <a:rPr lang="en-US" sz="2800" b="1" u="sng" dirty="0">
                <a:solidFill>
                  <a:schemeClr val="bg1"/>
                </a:solidFill>
              </a:rPr>
              <a:t>Improve physical resilience by:</a:t>
            </a:r>
          </a:p>
          <a:p>
            <a:pPr lvl="1"/>
            <a:r>
              <a:rPr lang="en-US" sz="2800" b="1" dirty="0">
                <a:solidFill>
                  <a:schemeClr val="bg1"/>
                </a:solidFill>
              </a:rPr>
              <a:t>Creating strong sleep habits</a:t>
            </a:r>
          </a:p>
          <a:p>
            <a:pPr marL="456793" lvl="1" indent="0">
              <a:buNone/>
            </a:pPr>
            <a:endParaRPr lang="en-US" sz="3400" dirty="0"/>
          </a:p>
        </p:txBody>
      </p:sp>
    </p:spTree>
    <p:extLst>
      <p:ext uri="{BB962C8B-B14F-4D97-AF65-F5344CB8AC3E}">
        <p14:creationId xmlns:p14="http://schemas.microsoft.com/office/powerpoint/2010/main" val="79259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182" y="-128379"/>
            <a:ext cx="7305584" cy="1524000"/>
          </a:xfrm>
        </p:spPr>
        <p:txBody>
          <a:bodyPr>
            <a:normAutofit/>
          </a:bodyPr>
          <a:lstStyle/>
          <a:p>
            <a:r>
              <a:rPr lang="en-US" sz="4000" b="1" dirty="0">
                <a:solidFill>
                  <a:schemeClr val="accent5"/>
                </a:solidFill>
              </a:rPr>
              <a:t>Good News</a:t>
            </a:r>
          </a:p>
        </p:txBody>
      </p:sp>
      <p:grpSp>
        <p:nvGrpSpPr>
          <p:cNvPr id="16" name="Group 15"/>
          <p:cNvGrpSpPr/>
          <p:nvPr/>
        </p:nvGrpSpPr>
        <p:grpSpPr>
          <a:xfrm>
            <a:off x="324467" y="3429000"/>
            <a:ext cx="8308058" cy="3070283"/>
            <a:chOff x="914400" y="4611688"/>
            <a:chExt cx="7543800" cy="1484312"/>
          </a:xfrm>
          <a:solidFill>
            <a:schemeClr val="tx1">
              <a:lumMod val="65000"/>
            </a:schemeClr>
          </a:solidFill>
        </p:grpSpPr>
        <p:sp>
          <p:nvSpPr>
            <p:cNvPr id="18" name="Freeform 11"/>
            <p:cNvSpPr>
              <a:spLocks/>
            </p:cNvSpPr>
            <p:nvPr/>
          </p:nvSpPr>
          <p:spPr bwMode="auto">
            <a:xfrm>
              <a:off x="914400" y="4652963"/>
              <a:ext cx="7315200" cy="1443037"/>
            </a:xfrm>
            <a:custGeom>
              <a:avLst/>
              <a:gdLst>
                <a:gd name="T0" fmla="*/ 0 w 4608"/>
                <a:gd name="T1" fmla="*/ 2147483647 h 2880"/>
                <a:gd name="T2" fmla="*/ 2147483647 w 4608"/>
                <a:gd name="T3" fmla="*/ 2147483647 h 2880"/>
                <a:gd name="T4" fmla="*/ 2147483647 w 4608"/>
                <a:gd name="T5" fmla="*/ 2147483647 h 2880"/>
                <a:gd name="T6" fmla="*/ 2147483647 w 4608"/>
                <a:gd name="T7" fmla="*/ 0 h 2880"/>
                <a:gd name="T8" fmla="*/ 2147483647 w 4608"/>
                <a:gd name="T9" fmla="*/ 2147483647 h 2880"/>
                <a:gd name="T10" fmla="*/ 2147483647 w 4608"/>
                <a:gd name="T11" fmla="*/ 2147483647 h 2880"/>
                <a:gd name="T12" fmla="*/ 2147483647 w 4608"/>
                <a:gd name="T13" fmla="*/ 2147483647 h 2880"/>
                <a:gd name="T14" fmla="*/ 0 60000 65536"/>
                <a:gd name="T15" fmla="*/ 0 60000 65536"/>
                <a:gd name="T16" fmla="*/ 0 60000 65536"/>
                <a:gd name="T17" fmla="*/ 0 60000 65536"/>
                <a:gd name="T18" fmla="*/ 0 60000 65536"/>
                <a:gd name="T19" fmla="*/ 0 60000 65536"/>
                <a:gd name="T20" fmla="*/ 0 60000 65536"/>
                <a:gd name="T21" fmla="*/ 0 w 4608"/>
                <a:gd name="T22" fmla="*/ 0 h 2880"/>
                <a:gd name="T23" fmla="*/ 4608 w 4608"/>
                <a:gd name="T24" fmla="*/ 2880 h 28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08" h="2880">
                  <a:moveTo>
                    <a:pt x="0" y="2880"/>
                  </a:moveTo>
                  <a:cubicBezTo>
                    <a:pt x="432" y="2784"/>
                    <a:pt x="864" y="2688"/>
                    <a:pt x="1152" y="2304"/>
                  </a:cubicBezTo>
                  <a:cubicBezTo>
                    <a:pt x="1440" y="1920"/>
                    <a:pt x="1536" y="960"/>
                    <a:pt x="1728" y="576"/>
                  </a:cubicBezTo>
                  <a:cubicBezTo>
                    <a:pt x="1920" y="192"/>
                    <a:pt x="2112" y="0"/>
                    <a:pt x="2304" y="0"/>
                  </a:cubicBezTo>
                  <a:cubicBezTo>
                    <a:pt x="2496" y="0"/>
                    <a:pt x="2688" y="192"/>
                    <a:pt x="2880" y="576"/>
                  </a:cubicBezTo>
                  <a:cubicBezTo>
                    <a:pt x="3072" y="960"/>
                    <a:pt x="3168" y="1920"/>
                    <a:pt x="3456" y="2304"/>
                  </a:cubicBezTo>
                  <a:cubicBezTo>
                    <a:pt x="3744" y="2688"/>
                    <a:pt x="4416" y="2784"/>
                    <a:pt x="4608" y="2880"/>
                  </a:cubicBezTo>
                </a:path>
              </a:pathLst>
            </a:custGeom>
            <a:grpFill/>
            <a:ln w="25400">
              <a:solidFill>
                <a:schemeClr val="tx1"/>
              </a:solidFill>
              <a:round/>
              <a:headEnd/>
              <a:tailEnd/>
            </a:ln>
          </p:spPr>
          <p:txBody>
            <a:bodyPr/>
            <a:lstStyle/>
            <a:p>
              <a:endParaRPr lang="en-US" dirty="0"/>
            </a:p>
          </p:txBody>
        </p:sp>
        <p:sp>
          <p:nvSpPr>
            <p:cNvPr id="19" name="Freeform 11"/>
            <p:cNvSpPr>
              <a:spLocks/>
            </p:cNvSpPr>
            <p:nvPr/>
          </p:nvSpPr>
          <p:spPr bwMode="auto">
            <a:xfrm>
              <a:off x="1828800" y="4611688"/>
              <a:ext cx="6629400" cy="1484312"/>
            </a:xfrm>
            <a:custGeom>
              <a:avLst/>
              <a:gdLst>
                <a:gd name="T0" fmla="*/ 0 w 4608"/>
                <a:gd name="T1" fmla="*/ 2147483647 h 2880"/>
                <a:gd name="T2" fmla="*/ 2147483647 w 4608"/>
                <a:gd name="T3" fmla="*/ 2147483647 h 2880"/>
                <a:gd name="T4" fmla="*/ 2147483647 w 4608"/>
                <a:gd name="T5" fmla="*/ 2147483647 h 2880"/>
                <a:gd name="T6" fmla="*/ 2147483647 w 4608"/>
                <a:gd name="T7" fmla="*/ 0 h 2880"/>
                <a:gd name="T8" fmla="*/ 2147483647 w 4608"/>
                <a:gd name="T9" fmla="*/ 2147483647 h 2880"/>
                <a:gd name="T10" fmla="*/ 2147483647 w 4608"/>
                <a:gd name="T11" fmla="*/ 2147483647 h 2880"/>
                <a:gd name="T12" fmla="*/ 2147483647 w 4608"/>
                <a:gd name="T13" fmla="*/ 2147483647 h 2880"/>
                <a:gd name="T14" fmla="*/ 0 60000 65536"/>
                <a:gd name="T15" fmla="*/ 0 60000 65536"/>
                <a:gd name="T16" fmla="*/ 0 60000 65536"/>
                <a:gd name="T17" fmla="*/ 0 60000 65536"/>
                <a:gd name="T18" fmla="*/ 0 60000 65536"/>
                <a:gd name="T19" fmla="*/ 0 60000 65536"/>
                <a:gd name="T20" fmla="*/ 0 60000 65536"/>
                <a:gd name="T21" fmla="*/ 0 w 4608"/>
                <a:gd name="T22" fmla="*/ 0 h 2880"/>
                <a:gd name="T23" fmla="*/ 4608 w 4608"/>
                <a:gd name="T24" fmla="*/ 2880 h 28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08" h="2880">
                  <a:moveTo>
                    <a:pt x="0" y="2880"/>
                  </a:moveTo>
                  <a:cubicBezTo>
                    <a:pt x="432" y="2784"/>
                    <a:pt x="864" y="2688"/>
                    <a:pt x="1152" y="2304"/>
                  </a:cubicBezTo>
                  <a:cubicBezTo>
                    <a:pt x="1440" y="1920"/>
                    <a:pt x="1536" y="960"/>
                    <a:pt x="1728" y="576"/>
                  </a:cubicBezTo>
                  <a:cubicBezTo>
                    <a:pt x="1920" y="192"/>
                    <a:pt x="2112" y="0"/>
                    <a:pt x="2304" y="0"/>
                  </a:cubicBezTo>
                  <a:cubicBezTo>
                    <a:pt x="2496" y="0"/>
                    <a:pt x="2688" y="192"/>
                    <a:pt x="2880" y="576"/>
                  </a:cubicBezTo>
                  <a:cubicBezTo>
                    <a:pt x="3072" y="960"/>
                    <a:pt x="3168" y="1920"/>
                    <a:pt x="3456" y="2304"/>
                  </a:cubicBezTo>
                  <a:cubicBezTo>
                    <a:pt x="3744" y="2688"/>
                    <a:pt x="4416" y="2784"/>
                    <a:pt x="4608" y="2880"/>
                  </a:cubicBezTo>
                </a:path>
              </a:pathLst>
            </a:custGeom>
            <a:grpFill/>
            <a:ln w="50800">
              <a:solidFill>
                <a:srgbClr val="00B0F0"/>
              </a:solidFill>
              <a:round/>
              <a:headEnd/>
              <a:tailEnd/>
            </a:ln>
          </p:spPr>
          <p:txBody>
            <a:bodyPr/>
            <a:lstStyle/>
            <a:p>
              <a:endParaRPr lang="en-US" dirty="0">
                <a:solidFill>
                  <a:srgbClr val="C00000"/>
                </a:solidFill>
              </a:endParaRPr>
            </a:p>
          </p:txBody>
        </p:sp>
        <p:cxnSp>
          <p:nvCxnSpPr>
            <p:cNvPr id="20" name="Straight Arrow Connector 19"/>
            <p:cNvCxnSpPr/>
            <p:nvPr/>
          </p:nvCxnSpPr>
          <p:spPr>
            <a:xfrm flipV="1">
              <a:off x="2868613" y="5829300"/>
              <a:ext cx="331787" cy="0"/>
            </a:xfrm>
            <a:prstGeom prst="straightConnector1">
              <a:avLst/>
            </a:prstGeom>
            <a:grpFill/>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00400" y="5570786"/>
              <a:ext cx="447675" cy="0"/>
            </a:xfrm>
            <a:prstGeom prst="straightConnector1">
              <a:avLst/>
            </a:prstGeom>
            <a:grpFill/>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621088" y="5195888"/>
              <a:ext cx="381000" cy="0"/>
            </a:xfrm>
            <a:prstGeom prst="straightConnector1">
              <a:avLst/>
            </a:prstGeom>
            <a:grpFill/>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002088" y="4813300"/>
              <a:ext cx="341312" cy="0"/>
            </a:xfrm>
            <a:prstGeom prst="straightConnector1">
              <a:avLst/>
            </a:prstGeom>
            <a:grpFill/>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07013" y="4800601"/>
              <a:ext cx="341312" cy="0"/>
            </a:xfrm>
            <a:prstGeom prst="straightConnector1">
              <a:avLst/>
            </a:prstGeom>
            <a:grpFill/>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800725" y="5157788"/>
              <a:ext cx="341313" cy="0"/>
            </a:xfrm>
            <a:prstGeom prst="straightConnector1">
              <a:avLst/>
            </a:prstGeom>
            <a:grpFill/>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15088" y="5773738"/>
              <a:ext cx="247650" cy="11112"/>
            </a:xfrm>
            <a:prstGeom prst="straightConnector1">
              <a:avLst/>
            </a:prstGeom>
            <a:grpFill/>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049963" y="5489575"/>
              <a:ext cx="341312" cy="14288"/>
            </a:xfrm>
            <a:prstGeom prst="straightConnector1">
              <a:avLst/>
            </a:prstGeom>
            <a:grpFill/>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388169" y="6143906"/>
            <a:ext cx="4499514" cy="549004"/>
          </a:xfrm>
          <a:prstGeom prst="rect">
            <a:avLst/>
          </a:prstGeom>
          <a:noFill/>
        </p:spPr>
        <p:txBody>
          <a:bodyPr wrap="none" lIns="86493" tIns="43247" rIns="86493" bIns="43247" rtlCol="0">
            <a:spAutoFit/>
          </a:bodyPr>
          <a:lstStyle/>
          <a:p>
            <a:r>
              <a:rPr lang="en-US" sz="3000" dirty="0">
                <a:solidFill>
                  <a:srgbClr val="003046"/>
                </a:solidFill>
              </a:rPr>
              <a:t>Performance and Resilience</a:t>
            </a:r>
          </a:p>
        </p:txBody>
      </p:sp>
      <p:sp>
        <p:nvSpPr>
          <p:cNvPr id="3" name="Rectangle 2">
            <a:extLst>
              <a:ext uri="{FF2B5EF4-FFF2-40B4-BE49-F238E27FC236}">
                <a16:creationId xmlns:a16="http://schemas.microsoft.com/office/drawing/2014/main" id="{33428212-9F10-B74D-962F-5C5B783C6C50}"/>
              </a:ext>
            </a:extLst>
          </p:cNvPr>
          <p:cNvSpPr/>
          <p:nvPr/>
        </p:nvSpPr>
        <p:spPr>
          <a:xfrm>
            <a:off x="457200" y="1395966"/>
            <a:ext cx="8229599" cy="1569660"/>
          </a:xfrm>
          <a:prstGeom prst="rect">
            <a:avLst/>
          </a:prstGeom>
        </p:spPr>
        <p:txBody>
          <a:bodyPr wrap="square">
            <a:spAutoFit/>
          </a:bodyPr>
          <a:lstStyle/>
          <a:p>
            <a:pPr marL="457200" indent="-457200">
              <a:buFont typeface="Arial" panose="020B0604020202020204" pitchFamily="34" charset="0"/>
              <a:buChar char="•"/>
            </a:pPr>
            <a:r>
              <a:rPr lang="en-US" sz="3200" dirty="0">
                <a:latin typeface="+mj-lt"/>
              </a:rPr>
              <a:t>You can learn to be more resilient</a:t>
            </a:r>
          </a:p>
          <a:p>
            <a:pPr marL="457200" indent="-457200">
              <a:buFont typeface="Arial" panose="020B0604020202020204" pitchFamily="34" charset="0"/>
              <a:buChar char="•"/>
            </a:pPr>
            <a:r>
              <a:rPr lang="en-US" sz="3200" dirty="0">
                <a:latin typeface="+mj-lt"/>
              </a:rPr>
              <a:t>No matter where you start, there is always room for growth</a:t>
            </a:r>
            <a:endParaRPr lang="en-US" sz="2800" dirty="0">
              <a:latin typeface="+mj-lt"/>
            </a:endParaRPr>
          </a:p>
        </p:txBody>
      </p:sp>
    </p:spTree>
    <p:extLst>
      <p:ext uri="{BB962C8B-B14F-4D97-AF65-F5344CB8AC3E}">
        <p14:creationId xmlns:p14="http://schemas.microsoft.com/office/powerpoint/2010/main" val="421125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9F41-40B9-DA4C-A418-DE1DCDC9402A}"/>
              </a:ext>
            </a:extLst>
          </p:cNvPr>
          <p:cNvSpPr>
            <a:spLocks noGrp="1"/>
          </p:cNvSpPr>
          <p:nvPr>
            <p:ph type="title"/>
          </p:nvPr>
        </p:nvSpPr>
        <p:spPr>
          <a:xfrm>
            <a:off x="287867" y="0"/>
            <a:ext cx="9076265" cy="1524000"/>
          </a:xfrm>
        </p:spPr>
        <p:txBody>
          <a:bodyPr>
            <a:normAutofit/>
          </a:bodyPr>
          <a:lstStyle/>
          <a:p>
            <a:r>
              <a:rPr lang="en-US" sz="4000" b="1" dirty="0">
                <a:solidFill>
                  <a:schemeClr val="accent5"/>
                </a:solidFill>
              </a:rPr>
              <a:t>Resilience Training Overview</a:t>
            </a:r>
          </a:p>
        </p:txBody>
      </p:sp>
      <p:sp>
        <p:nvSpPr>
          <p:cNvPr id="3" name="Content Placeholder 2">
            <a:extLst>
              <a:ext uri="{FF2B5EF4-FFF2-40B4-BE49-F238E27FC236}">
                <a16:creationId xmlns:a16="http://schemas.microsoft.com/office/drawing/2014/main" id="{E9EF2ABD-A849-6D4A-A102-92031EF920F0}"/>
              </a:ext>
            </a:extLst>
          </p:cNvPr>
          <p:cNvSpPr>
            <a:spLocks noGrp="1"/>
          </p:cNvSpPr>
          <p:nvPr>
            <p:ph idx="1"/>
          </p:nvPr>
        </p:nvSpPr>
        <p:spPr>
          <a:xfrm>
            <a:off x="0" y="1100667"/>
            <a:ext cx="9364131" cy="6079066"/>
          </a:xfrm>
        </p:spPr>
        <p:txBody>
          <a:bodyPr>
            <a:normAutofit fontScale="47500" lnSpcReduction="20000"/>
          </a:bodyPr>
          <a:lstStyle/>
          <a:p>
            <a:pPr marL="0" indent="0">
              <a:buNone/>
            </a:pPr>
            <a:r>
              <a:rPr lang="en-US" sz="6000" dirty="0">
                <a:solidFill>
                  <a:schemeClr val="tx1"/>
                </a:solidFill>
              </a:rPr>
              <a:t>Module 1: Values and Strengths</a:t>
            </a:r>
          </a:p>
          <a:p>
            <a:pPr lvl="1"/>
            <a:r>
              <a:rPr lang="en-US" sz="6000" dirty="0">
                <a:solidFill>
                  <a:schemeClr val="tx1"/>
                </a:solidFill>
              </a:rPr>
              <a:t>Gratitude: Look for the Good</a:t>
            </a:r>
          </a:p>
          <a:p>
            <a:pPr lvl="1"/>
            <a:r>
              <a:rPr lang="en-US" sz="6000" dirty="0">
                <a:solidFill>
                  <a:schemeClr val="tx1"/>
                </a:solidFill>
              </a:rPr>
              <a:t>Values-Based Goals: What do you stand for?</a:t>
            </a:r>
          </a:p>
          <a:p>
            <a:pPr lvl="1"/>
            <a:r>
              <a:rPr lang="en-US" sz="6000" dirty="0">
                <a:solidFill>
                  <a:schemeClr val="tx1"/>
                </a:solidFill>
              </a:rPr>
              <a:t>Bring Your Strengths</a:t>
            </a:r>
          </a:p>
          <a:p>
            <a:pPr marL="0" indent="0">
              <a:buNone/>
            </a:pPr>
            <a:r>
              <a:rPr lang="en-US" sz="6000" dirty="0">
                <a:solidFill>
                  <a:schemeClr val="tx1"/>
                </a:solidFill>
              </a:rPr>
              <a:t>Module 2: Resilient Thinking</a:t>
            </a:r>
          </a:p>
          <a:p>
            <a:pPr lvl="1"/>
            <a:r>
              <a:rPr lang="en-US" sz="6000" dirty="0">
                <a:solidFill>
                  <a:schemeClr val="tx1"/>
                </a:solidFill>
              </a:rPr>
              <a:t>Reframe</a:t>
            </a:r>
          </a:p>
          <a:p>
            <a:pPr lvl="1"/>
            <a:r>
              <a:rPr lang="en-US" sz="6000" dirty="0">
                <a:solidFill>
                  <a:schemeClr val="tx1"/>
                </a:solidFill>
              </a:rPr>
              <a:t>Balance Your Thinking</a:t>
            </a:r>
          </a:p>
          <a:p>
            <a:pPr lvl="1"/>
            <a:r>
              <a:rPr lang="en-US" sz="6000" dirty="0">
                <a:solidFill>
                  <a:schemeClr val="tx1"/>
                </a:solidFill>
              </a:rPr>
              <a:t>Celebrate Good News</a:t>
            </a:r>
          </a:p>
          <a:p>
            <a:pPr marL="0" indent="0">
              <a:buNone/>
            </a:pPr>
            <a:r>
              <a:rPr lang="en-US" sz="6000" dirty="0">
                <a:solidFill>
                  <a:schemeClr val="tx1"/>
                </a:solidFill>
              </a:rPr>
              <a:t>Module 3: Focus and Attention</a:t>
            </a:r>
          </a:p>
          <a:p>
            <a:pPr lvl="1"/>
            <a:r>
              <a:rPr lang="en-US" sz="6000" dirty="0">
                <a:solidFill>
                  <a:schemeClr val="tx1"/>
                </a:solidFill>
              </a:rPr>
              <a:t>Mindfulness: Be Present</a:t>
            </a:r>
          </a:p>
          <a:p>
            <a:pPr lvl="1"/>
            <a:r>
              <a:rPr lang="en-US" sz="6000" dirty="0">
                <a:solidFill>
                  <a:schemeClr val="tx1"/>
                </a:solidFill>
              </a:rPr>
              <a:t>Physical Resilience</a:t>
            </a:r>
          </a:p>
          <a:p>
            <a:pPr marL="456793" lvl="1" indent="0">
              <a:buNone/>
            </a:pPr>
            <a:endParaRPr lang="en-US" dirty="0"/>
          </a:p>
          <a:p>
            <a:pPr lvl="1"/>
            <a:endParaRPr lang="en-US" dirty="0"/>
          </a:p>
        </p:txBody>
      </p:sp>
    </p:spTree>
    <p:extLst>
      <p:ext uri="{BB962C8B-B14F-4D97-AF65-F5344CB8AC3E}">
        <p14:creationId xmlns:p14="http://schemas.microsoft.com/office/powerpoint/2010/main" val="287521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31933" y="137316"/>
            <a:ext cx="8742734" cy="6568284"/>
          </a:xfrm>
          <a:prstGeom prst="ellipse">
            <a:avLst/>
          </a:prstGeom>
          <a:blipFill>
            <a:blip r:embed="rId3">
              <a:extLst>
                <a:ext uri="{28A0092B-C50C-407E-A947-70E740481C1C}">
                  <a14:useLocalDpi xmlns:a14="http://schemas.microsoft.com/office/drawing/2010/main" val="0"/>
                </a:ext>
              </a:extLst>
            </a:blip>
            <a:srcRect/>
            <a:stretch>
              <a:fillRect l="-25000" r="-25000"/>
            </a:stretch>
          </a:blipFill>
          <a:ln w="19050" cap="rnd" cmpd="sng" algn="ctr">
            <a:solidFill>
              <a:sysClr val="window" lastClr="FFFFFF">
                <a:hueOff val="0"/>
                <a:satOff val="0"/>
                <a:lumOff val="0"/>
                <a:alphaOff val="0"/>
              </a:sysClr>
            </a:solidFill>
            <a:prstDash val="solid"/>
          </a:ln>
          <a:effectLst/>
        </p:spPr>
      </p:sp>
      <p:sp>
        <p:nvSpPr>
          <p:cNvPr id="2" name="Title 1">
            <a:extLst>
              <a:ext uri="{FF2B5EF4-FFF2-40B4-BE49-F238E27FC236}">
                <a16:creationId xmlns:a16="http://schemas.microsoft.com/office/drawing/2014/main" id="{4A3A5546-8190-A841-AA7B-BF6B75066733}"/>
              </a:ext>
            </a:extLst>
          </p:cNvPr>
          <p:cNvSpPr txBox="1">
            <a:spLocks/>
          </p:cNvSpPr>
          <p:nvPr/>
        </p:nvSpPr>
        <p:spPr>
          <a:xfrm>
            <a:off x="457200" y="2286000"/>
            <a:ext cx="8229600" cy="3200400"/>
          </a:xfrm>
          <a:prstGeom prst="rect">
            <a:avLst/>
          </a:prstGeom>
        </p:spPr>
        <p:txBody>
          <a:bodyPr>
            <a:noAutofit/>
          </a:bodyPr>
          <a:lst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sz="8000" dirty="0">
                <a:latin typeface="Algerian" panose="04020705040A02060702" pitchFamily="82" charset="0"/>
              </a:rPr>
              <a:t>Gratitude:</a:t>
            </a:r>
          </a:p>
          <a:p>
            <a:r>
              <a:rPr lang="en-US" sz="8000" dirty="0">
                <a:latin typeface="Algerian" panose="04020705040A02060702" pitchFamily="82" charset="0"/>
              </a:rPr>
              <a:t>Look for the Good</a:t>
            </a:r>
          </a:p>
        </p:txBody>
      </p:sp>
    </p:spTree>
    <p:extLst>
      <p:ext uri="{BB962C8B-B14F-4D97-AF65-F5344CB8AC3E}">
        <p14:creationId xmlns:p14="http://schemas.microsoft.com/office/powerpoint/2010/main" val="320099906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1A2CA24451CE4B9E0AE64323834055" ma:contentTypeVersion="1" ma:contentTypeDescription="Create a new document." ma:contentTypeScope="" ma:versionID="a4ad193a1b2d9bd9ecbdb365aef59e2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360ECA-7165-4C1A-BFA5-56472A9FEE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8B4F1FF-ED8F-4155-BDDB-6EB8EF92F2FC}">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3159514-DB8F-4DC8-B31E-A5EA55D88D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167996</TotalTime>
  <Words>6618</Words>
  <Application>Microsoft Office PowerPoint</Application>
  <PresentationFormat>On-screen Show (4:3)</PresentationFormat>
  <Paragraphs>779</Paragraphs>
  <Slides>60</Slides>
  <Notes>60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60</vt:i4>
      </vt:variant>
    </vt:vector>
  </HeadingPairs>
  <TitlesOfParts>
    <vt:vector size="83" baseType="lpstr">
      <vt:lpstr>Algerian</vt:lpstr>
      <vt:lpstr>Arial</vt:lpstr>
      <vt:lpstr>Avenir Black</vt:lpstr>
      <vt:lpstr>Avenir Medium</vt:lpstr>
      <vt:lpstr>Avenir Roman</vt:lpstr>
      <vt:lpstr>Broadway</vt:lpstr>
      <vt:lpstr>Calibri</vt:lpstr>
      <vt:lpstr>Cambria</vt:lpstr>
      <vt:lpstr>Castellar</vt:lpstr>
      <vt:lpstr>Century Gothic</vt:lpstr>
      <vt:lpstr>Cormorant Garamond</vt:lpstr>
      <vt:lpstr>Courier New</vt:lpstr>
      <vt:lpstr>Garamond</vt:lpstr>
      <vt:lpstr>icomoonjill</vt:lpstr>
      <vt:lpstr>Lucida Calligraphy</vt:lpstr>
      <vt:lpstr>Magneto</vt:lpstr>
      <vt:lpstr>Papyrus</vt:lpstr>
      <vt:lpstr>Quicksand</vt:lpstr>
      <vt:lpstr>Quicksand Regular</vt:lpstr>
      <vt:lpstr>Script MT Bold</vt:lpstr>
      <vt:lpstr>Wingdings</vt:lpstr>
      <vt:lpstr>Wingdings 3</vt:lpstr>
      <vt:lpstr>Slice</vt:lpstr>
      <vt:lpstr>PowerPoint Presentation</vt:lpstr>
      <vt:lpstr>PowerPoint Presentation</vt:lpstr>
      <vt:lpstr>What is resilience?</vt:lpstr>
      <vt:lpstr>PowerPoint Presentation</vt:lpstr>
      <vt:lpstr>Why Resilience Matters</vt:lpstr>
      <vt:lpstr>Why resilience training?</vt:lpstr>
      <vt:lpstr>Good News</vt:lpstr>
      <vt:lpstr>Resilience Training Overview</vt:lpstr>
      <vt:lpstr>PowerPoint Presentation</vt:lpstr>
      <vt:lpstr>How Does Gratitude Help?</vt:lpstr>
      <vt:lpstr>What Is Gratitude?</vt:lpstr>
      <vt:lpstr>Negativity Bias</vt:lpstr>
      <vt:lpstr>Positive Emotions Can Help Us Focus And Be More Creative</vt:lpstr>
      <vt:lpstr>Skill: Gratitude</vt:lpstr>
      <vt:lpstr>PowerPoint Presentation</vt:lpstr>
      <vt:lpstr>How Does Values Based Goals Help You?</vt:lpstr>
      <vt:lpstr>Values Review Best Version Of You </vt:lpstr>
      <vt:lpstr>Values</vt:lpstr>
      <vt:lpstr>Skill Review: Values Based Goals</vt:lpstr>
      <vt:lpstr>PowerPoint Presentation</vt:lpstr>
      <vt:lpstr>How Does Bring Your Strengths Help You?</vt:lpstr>
      <vt:lpstr>What Are Your Signature Strengths?</vt:lpstr>
      <vt:lpstr>PowerPoint Presentation</vt:lpstr>
      <vt:lpstr>PowerPoint Presentation</vt:lpstr>
      <vt:lpstr>How Does Reframe Help You?</vt:lpstr>
      <vt:lpstr>Myth: EventReaction</vt:lpstr>
      <vt:lpstr>Reality: EventThoughtsReaction</vt:lpstr>
      <vt:lpstr>Review: ReFrame</vt:lpstr>
      <vt:lpstr>PowerPoint Presentation</vt:lpstr>
      <vt:lpstr>How Does Balance Your Thinking Help You?</vt:lpstr>
      <vt:lpstr>Cognitive Traps</vt:lpstr>
      <vt:lpstr>Examples of Common Cognitive Traps</vt:lpstr>
      <vt:lpstr>PowerPoint Presentation</vt:lpstr>
      <vt:lpstr>Confirmation Bias</vt:lpstr>
      <vt:lpstr>Blaming Others and Blaming Yourself</vt:lpstr>
      <vt:lpstr>Mind Reading</vt:lpstr>
      <vt:lpstr>PowerPoint Presentation</vt:lpstr>
      <vt:lpstr>Strategy: Examine The Evidence</vt:lpstr>
      <vt:lpstr>Strategy: Check For A Double-Standard</vt:lpstr>
      <vt:lpstr>Strategy: Phone-a-friend Or Ask</vt:lpstr>
      <vt:lpstr>Review: Balance Your Thinking</vt:lpstr>
      <vt:lpstr>PowerPoint Presentation</vt:lpstr>
      <vt:lpstr>How Does Celebrating Good News Help You?</vt:lpstr>
      <vt:lpstr>Responses That Deflate</vt:lpstr>
      <vt:lpstr>Celebrate!</vt:lpstr>
      <vt:lpstr>PowerPoint Presentation</vt:lpstr>
      <vt:lpstr> </vt:lpstr>
      <vt:lpstr>Review: Celebrating Good News</vt:lpstr>
      <vt:lpstr>PowerPoint Presentation</vt:lpstr>
      <vt:lpstr>How Does Mindfulness Help You?</vt:lpstr>
      <vt:lpstr>What Is Mindfulness?</vt:lpstr>
      <vt:lpstr>Mindfulness In The Moment</vt:lpstr>
      <vt:lpstr>Review: Mindfulness</vt:lpstr>
      <vt:lpstr>PowerPoint Presentation</vt:lpstr>
      <vt:lpstr>How Does Physical Resilience Help?</vt:lpstr>
      <vt:lpstr>Reciprocal Relationship Between Physical And Emotional Resilience</vt:lpstr>
      <vt:lpstr>PowerPoint Presentation</vt:lpstr>
      <vt:lpstr>DO YOU Want to???:</vt:lpstr>
      <vt:lpstr>Get more sleep!</vt:lpstr>
      <vt:lpstr>Review: Physical Resilience</vt:lpstr>
    </vt:vector>
  </TitlesOfParts>
  <Company>3 Flights,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ANTONISHAK</dc:creator>
  <cp:lastModifiedBy>Lance Bertoldie</cp:lastModifiedBy>
  <cp:revision>1356</cp:revision>
  <cp:lastPrinted>2018-07-07T15:15:16Z</cp:lastPrinted>
  <dcterms:created xsi:type="dcterms:W3CDTF">2012-08-02T00:26:58Z</dcterms:created>
  <dcterms:modified xsi:type="dcterms:W3CDTF">2022-09-12T17:47:13Z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0x010100EF1A2CA24451CE4B9E0AE64323834055</vt:lpwstr>
  </property>
</Properties>
</file>