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  <p:sldMasterId id="2147483720" r:id="rId5"/>
    <p:sldMasterId id="2147483732" r:id="rId6"/>
    <p:sldMasterId id="2147483747" r:id="rId7"/>
  </p:sldMasterIdLst>
  <p:notesMasterIdLst>
    <p:notesMasterId r:id="rId24"/>
  </p:notesMasterIdLst>
  <p:sldIdLst>
    <p:sldId id="337" r:id="rId8"/>
    <p:sldId id="338" r:id="rId9"/>
    <p:sldId id="339" r:id="rId10"/>
    <p:sldId id="425" r:id="rId11"/>
    <p:sldId id="340" r:id="rId12"/>
    <p:sldId id="424" r:id="rId13"/>
    <p:sldId id="341" r:id="rId14"/>
    <p:sldId id="347" r:id="rId15"/>
    <p:sldId id="348" r:id="rId16"/>
    <p:sldId id="350" r:id="rId17"/>
    <p:sldId id="351" r:id="rId18"/>
    <p:sldId id="422" r:id="rId19"/>
    <p:sldId id="357" r:id="rId20"/>
    <p:sldId id="358" r:id="rId21"/>
    <p:sldId id="359" r:id="rId22"/>
    <p:sldId id="4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55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67B49-3390-493A-B674-A945F731B6F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D9C5D-6A95-4351-BD69-3CF416B22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43072-985D-8545-B7D8-7F22DC601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62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43072-985D-8545-B7D8-7F22DC601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97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43072-985D-8545-B7D8-7F22DC601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0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43072-985D-8545-B7D8-7F22DC601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15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43072-985D-8545-B7D8-7F22DC601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127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43072-985D-8545-B7D8-7F22DC601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6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43072-985D-8545-B7D8-7F22DC601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39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27001"/>
            <a:ext cx="9042400" cy="1020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66CC">
                    <a:lumMod val="75000"/>
                  </a:srgbClr>
                </a:solidFill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114115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739" y="115888"/>
            <a:ext cx="6231272" cy="2387600"/>
          </a:xfrm>
        </p:spPr>
        <p:txBody>
          <a:bodyPr anchor="ctr" anchorCtr="1"/>
          <a:lstStyle>
            <a:lvl1pPr algn="ctr">
              <a:defRPr sz="6000" baseline="0">
                <a:solidFill>
                  <a:schemeClr val="accent1">
                    <a:lumMod val="50000"/>
                  </a:schemeClr>
                </a:solidFill>
                <a:latin typeface="Century Gothic 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1654" y="3602038"/>
            <a:ext cx="7506346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905204" y="2181726"/>
            <a:ext cx="10431175" cy="0"/>
          </a:xfrm>
          <a:prstGeom prst="line">
            <a:avLst/>
          </a:prstGeom>
          <a:ln>
            <a:solidFill>
              <a:srgbClr val="5F7C8A"/>
            </a:solidFill>
          </a:ln>
          <a:effectLst>
            <a:outerShdw blurRad="25400" dist="25400" dir="5700000" algn="ctr" rotWithShape="0">
              <a:srgbClr val="000000">
                <a:alpha val="43137"/>
              </a:srgbClr>
            </a:outerShd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22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288" y="365125"/>
            <a:ext cx="9748434" cy="1325563"/>
          </a:xfrm>
          <a:noFill/>
          <a:ln>
            <a:noFill/>
            <a:miter lim="800000"/>
          </a:ln>
        </p:spPr>
        <p:txBody>
          <a:bodyPr/>
          <a:lstStyle>
            <a:lvl1pPr algn="ctr">
              <a:defRPr baseline="0">
                <a:solidFill>
                  <a:schemeClr val="accent1">
                    <a:lumMod val="50000"/>
                  </a:schemeClr>
                </a:solidFill>
                <a:latin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288" y="2164465"/>
            <a:ext cx="9748434" cy="3554409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aseline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aseline="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aseline="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1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62864"/>
            <a:ext cx="906919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6150" y="3752555"/>
            <a:ext cx="91376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8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270" y="365125"/>
            <a:ext cx="92615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2270" y="1825625"/>
            <a:ext cx="4386022" cy="3738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261" y="1825625"/>
            <a:ext cx="4596539" cy="3738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9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9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779" y="365125"/>
            <a:ext cx="97019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31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91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6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15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9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66CC">
                    <a:lumMod val="75000"/>
                  </a:srgbClr>
                </a:solidFill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1593895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22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2F9C0-38C8-7644-84F3-B8F3B7E6D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DA280-E1D7-7F4B-91E0-CC0FF297C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20E10-954C-F646-9139-B4ED697A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99E98-C143-1F4B-9C31-984170FD78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88CEE-BFB0-6842-8962-44EAF374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0C0F4-8E25-B449-9011-677BDD69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FDA25-0D79-534A-B331-975BFDB9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6173-1418-E548-A2E3-58C39E65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FBD14-91BE-5F43-9949-9639623E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1ADBA-4722-8646-AD24-23365D62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99E98-C143-1F4B-9C31-984170FD78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D906A-03AF-B546-B6D3-3F88FBEC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0DEA9-282A-DB45-991E-CD2A1ADB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FDA25-0D79-534A-B331-975BFDB9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13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57A4-83EC-504B-B99C-7E3D5ECF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F3C42-DA73-9445-A85A-22C2FB4E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87FCA-D783-A740-82CB-1218A170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99E98-C143-1F4B-9C31-984170FD78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3C994-AB34-354B-BC49-0E2433B9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53496-4216-FE4E-BB02-2EED3890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FDA25-0D79-534A-B331-975BFDB9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5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7F37-9658-4D42-8980-14EB3913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087B0-6C98-0340-9503-1751E4B3C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6219-5E3B-AB41-B131-AAD1E687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B28FF-74D8-D34D-8C3B-1F3013E6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99E98-C143-1F4B-9C31-984170FD78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63961-120B-8848-90DC-A31896DF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0EFA1-DDC1-4F49-B348-2130E019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FDA25-0D79-534A-B331-975BFDB9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96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54AD-658D-A24A-86C9-6103D2AF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284D6-E959-6547-AB18-4BA78EED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D1DE2-DF4D-FD4D-9A93-5321B38A1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1320E-33F4-F04E-B95B-4B07F4420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90AE9-B5D5-9943-9584-9C5C802BC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D709A-4469-FC42-B7EF-6D4A3660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99E98-C143-1F4B-9C31-984170FD78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2D7A3-974F-DC42-9959-ED8B047D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DCB94-1848-054F-8819-CBFC90EE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FDA25-0D79-534A-B331-975BFDB9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97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F75C-3192-F347-A403-77658A5A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44C3EA-40DC-C749-A97D-CAE144C6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99E98-C143-1F4B-9C31-984170FD78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7014A-3379-2442-9F09-2AC2DD05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A3259-1790-544C-9F4C-56CD6DF8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FDA25-0D79-534A-B331-975BFDB9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7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75122B-D679-9547-B15C-54DA9B9E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99E98-C143-1F4B-9C31-984170FD78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9B7FA-26F2-674C-B22A-394FBA39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6C203-38F1-6248-81D2-315DE77D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FDA25-0D79-534A-B331-975BFDB9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3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1565-188F-F540-99A1-BD6EBC98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52FD4-7743-2143-B806-933AFAEED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36A8-C89B-9241-8A89-B2613A22C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0C56B-02FD-FF40-BA29-71790053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99E98-C143-1F4B-9C31-984170FD78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FFE16-F208-A84A-BDAB-CEDEA420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B42EA-B40C-4648-9C9C-CE763387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FDA25-0D79-534A-B331-975BFDB9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44FD-D060-EB49-814C-D5324143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67ACD-09FA-6B44-98BB-E62CE996B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51F26-942C-B743-BB4A-A42C1C821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36FD1-3BC8-B543-BCF6-109810CE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99E98-C143-1F4B-9C31-984170FD78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E0548-E371-4449-9CB4-3BC7256A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06617-86CA-B448-A83D-CD15F887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FDA25-0D79-534A-B331-975BFDB9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66CC">
                    <a:lumMod val="75000"/>
                  </a:srgbClr>
                </a:solidFill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68476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4ACD-5461-3E43-A16F-E3013590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734BB-D2C3-4141-95E0-B278DC0D9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C28E-B5C9-7642-A1CA-E6AECD9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99E98-C143-1F4B-9C31-984170FD78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BBD66-78F9-7341-890F-2938337A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D2681-02F4-5849-B470-D2FB3520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FDA25-0D79-534A-B331-975BFDB9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42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E901D0-194F-DC44-82DB-6BBE56948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35815-362A-E84C-8177-2204E2EBC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CC403-794D-5242-A8C5-8D7A26688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F99E98-C143-1F4B-9C31-984170FD78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0A791-4D86-E340-9DF4-CB09EE57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ECE3D-BE29-A24F-94E7-59E67459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BFDA25-0D79-534A-B331-975BFDB92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1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27001"/>
            <a:ext cx="9042400" cy="1020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66CC">
                    <a:lumMod val="75000"/>
                  </a:srgbClr>
                </a:solidFill>
                <a:cs typeface="Arial" charset="0"/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907902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66CC">
                    <a:lumMod val="75000"/>
                  </a:srgbClr>
                </a:solidFill>
                <a:cs typeface="Arial" charset="0"/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326727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66CC">
                    <a:lumMod val="75000"/>
                  </a:srgbClr>
                </a:solidFill>
                <a:cs typeface="Arial" charset="0"/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31227168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477000"/>
            <a:ext cx="2540000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7E85F-7DEE-4E08-B160-D7A249FFA5B2}" type="datetimeFigureOut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12/17/2021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Count on Us!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8865-3219-4DAC-B3D8-69368AFE6D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39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47800"/>
            <a:ext cx="5689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447800"/>
            <a:ext cx="5689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0"/>
            <a:ext cx="2540000" cy="3381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FOR OFFICIAL USE ONLY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19862"/>
            <a:ext cx="12192000" cy="338138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66CC">
                    <a:lumMod val="75000"/>
                  </a:srgbClr>
                </a:solidFill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124912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0"/>
            <a:ext cx="2540000" cy="3381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77000"/>
            <a:ext cx="34544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519862"/>
            <a:ext cx="2540000" cy="3381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1EE1-4D2A-482D-BD9F-5F1D659C4B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1489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0"/>
            <a:ext cx="2540000" cy="3381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B1FDC-205B-4112-A7F3-1CDF402236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2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6400" y="6477000"/>
            <a:ext cx="2540000" cy="3381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7E85F-7DEE-4E08-B160-D7A249FFA5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12/17/2021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Count on Us!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8865-3219-4DAC-B3D8-69368AFE6D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0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47800"/>
            <a:ext cx="5689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447800"/>
            <a:ext cx="5689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0"/>
            <a:ext cx="2540000" cy="3381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FOR OFFICIAL USE ONLY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19862"/>
            <a:ext cx="12192000" cy="338138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66CC">
                    <a:lumMod val="75000"/>
                  </a:srgbClr>
                </a:solidFill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80668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0"/>
            <a:ext cx="2540000" cy="3381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77000"/>
            <a:ext cx="34544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519862"/>
            <a:ext cx="2540000" cy="3381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1EE1-4D2A-482D-BD9F-5F1D659C4B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66CC">
                    <a:lumMod val="75000"/>
                  </a:srgbClr>
                </a:solidFill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13993615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4699" y="1"/>
            <a:ext cx="10362617" cy="1143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Rectangle 10"/>
          <p:cNvSpPr txBox="1">
            <a:spLocks noGrp="1"/>
          </p:cNvSpPr>
          <p:nvPr>
            <p:ph type="sldNum" sz="quarter" idx="8"/>
          </p:nvPr>
        </p:nvSpPr>
        <p:spPr>
          <a:xfrm>
            <a:off x="11418474" y="6581884"/>
            <a:ext cx="2844797" cy="476247"/>
          </a:xfrm>
          <a:prstGeom prst="rect">
            <a:avLst/>
          </a:prstGeom>
        </p:spPr>
        <p:txBody>
          <a:bodyPr lIns="91172" tIns="45588" rIns="91172" bIns="45588"/>
          <a:lstStyle>
            <a:lvl1pPr>
              <a:defRPr/>
            </a:lvl1pPr>
          </a:lstStyle>
          <a:p>
            <a:pPr lvl="0"/>
            <a:fld id="{8B4856A3-1352-4790-B12B-F849938EFDD7}" type="slidenum">
              <a:rPr/>
              <a:pPr lvl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5294" y="192749"/>
            <a:ext cx="1389508" cy="10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66CC">
                    <a:lumMod val="75000"/>
                  </a:srgbClr>
                </a:solidFill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4323052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4699" y="1"/>
            <a:ext cx="10362617" cy="1143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Rectangle 10"/>
          <p:cNvSpPr txBox="1">
            <a:spLocks noGrp="1"/>
          </p:cNvSpPr>
          <p:nvPr>
            <p:ph type="sldNum" sz="quarter" idx="8"/>
          </p:nvPr>
        </p:nvSpPr>
        <p:spPr>
          <a:xfrm>
            <a:off x="11418474" y="6581884"/>
            <a:ext cx="2844797" cy="476247"/>
          </a:xfrm>
          <a:prstGeom prst="rect">
            <a:avLst/>
          </a:prstGeom>
        </p:spPr>
        <p:txBody>
          <a:bodyPr lIns="91172" tIns="45588" rIns="91172" bIns="45588"/>
          <a:lstStyle>
            <a:lvl1pPr>
              <a:defRPr/>
            </a:lvl1pPr>
          </a:lstStyle>
          <a:p>
            <a:pPr lvl="0"/>
            <a:fld id="{8B4856A3-1352-4790-B12B-F849938EFDD7}" type="slidenum">
              <a:rPr/>
              <a:pPr lvl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5294" y="192749"/>
            <a:ext cx="1389508" cy="10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66CC">
                    <a:lumMod val="75000"/>
                  </a:srgbClr>
                </a:solidFill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23693254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4699" y="1"/>
            <a:ext cx="10362617" cy="1143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Rectangle 10"/>
          <p:cNvSpPr txBox="1">
            <a:spLocks noGrp="1"/>
          </p:cNvSpPr>
          <p:nvPr>
            <p:ph type="sldNum" sz="quarter" idx="8"/>
          </p:nvPr>
        </p:nvSpPr>
        <p:spPr>
          <a:xfrm>
            <a:off x="11418474" y="6581884"/>
            <a:ext cx="2844797" cy="476247"/>
          </a:xfrm>
          <a:prstGeom prst="rect">
            <a:avLst/>
          </a:prstGeom>
        </p:spPr>
        <p:txBody>
          <a:bodyPr lIns="91172" tIns="45588" rIns="91172" bIns="45588"/>
          <a:lstStyle>
            <a:lvl1pPr>
              <a:defRPr/>
            </a:lvl1pPr>
          </a:lstStyle>
          <a:p>
            <a:pPr lvl="0"/>
            <a:fld id="{8B4856A3-1352-4790-B12B-F849938EFDD7}" type="slidenum">
              <a:rPr/>
              <a:pPr lvl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5294" y="192749"/>
            <a:ext cx="1389508" cy="10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66CC">
                    <a:lumMod val="75000"/>
                  </a:srgbClr>
                </a:solidFill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71501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1642533" y="127001"/>
            <a:ext cx="89916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7800"/>
            <a:ext cx="1158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345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 i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FOR OFFICIAL USE ONLY</a:t>
            </a:r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519862"/>
            <a:ext cx="254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Dec 10</a:t>
            </a:r>
          </a:p>
        </p:txBody>
      </p:sp>
      <p:sp>
        <p:nvSpPr>
          <p:cNvPr id="53320" name="Rectangle 72"/>
          <p:cNvSpPr>
            <a:spLocks noChangeArrowheads="1"/>
          </p:cNvSpPr>
          <p:nvPr/>
        </p:nvSpPr>
        <p:spPr bwMode="auto">
          <a:xfrm>
            <a:off x="1231901" y="1212851"/>
            <a:ext cx="6794500" cy="7461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3321" name="Rectangle 73"/>
          <p:cNvSpPr>
            <a:spLocks noChangeArrowheads="1"/>
          </p:cNvSpPr>
          <p:nvPr/>
        </p:nvSpPr>
        <p:spPr bwMode="auto">
          <a:xfrm flipV="1">
            <a:off x="0" y="6400800"/>
            <a:ext cx="12192000" cy="76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21176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3322" name="Text Box 74"/>
          <p:cNvSpPr txBox="1">
            <a:spLocks noChangeArrowheads="1"/>
          </p:cNvSpPr>
          <p:nvPr/>
        </p:nvSpPr>
        <p:spPr bwMode="auto">
          <a:xfrm>
            <a:off x="7213601" y="1111250"/>
            <a:ext cx="489161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7" rIns="91435" bIns="45717">
            <a:spAutoFit/>
          </a:bodyPr>
          <a:lstStyle/>
          <a:p>
            <a:pPr algn="r" eaLnBrk="0" hangingPunct="0">
              <a:defRPr/>
            </a:pPr>
            <a:r>
              <a:rPr lang="en-US" sz="1100" b="1" i="1" dirty="0">
                <a:solidFill>
                  <a:srgbClr val="0066CC"/>
                </a:solidFill>
                <a:latin typeface="Times New Roman" pitchFamily="18" charset="0"/>
              </a:rPr>
              <a:t>7 5 T H   A I R   B A S E   W I N G</a:t>
            </a:r>
          </a:p>
        </p:txBody>
      </p:sp>
      <p:pic>
        <p:nvPicPr>
          <p:cNvPr id="26634" name="Picture 76" descr="smallaf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64253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7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4133" y="50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58337" y="6488668"/>
            <a:ext cx="1198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66CC">
                    <a:lumMod val="75000"/>
                  </a:srgbClr>
                </a:solidFill>
              </a:rPr>
              <a:t>Count on Us!</a:t>
            </a:r>
          </a:p>
        </p:txBody>
      </p:sp>
    </p:spTree>
    <p:extLst>
      <p:ext uri="{BB962C8B-B14F-4D97-AF65-F5344CB8AC3E}">
        <p14:creationId xmlns:p14="http://schemas.microsoft.com/office/powerpoint/2010/main" val="78766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73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345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518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69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2pPr>
      <a:lvl3pPr marL="971550" indent="-1190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544638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4pPr>
      <a:lvl5pPr marL="1944688" indent="-1158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5pPr>
      <a:lvl6pPr marL="2403331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6pPr>
      <a:lvl7pPr marL="2860504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7pPr>
      <a:lvl8pPr marL="3317675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8pPr>
      <a:lvl9pPr marL="3774848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72E10-7106-1349-9977-1685231971E8}" type="datetimeFigureOut">
              <a:rPr lang="en-US" smtClean="0"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5561-3278-8F44-B67E-6B10290E0C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89702-32E7-A244-801D-AD92C2BBD170}"/>
              </a:ext>
            </a:extLst>
          </p:cNvPr>
          <p:cNvSpPr/>
          <p:nvPr userDrawn="1"/>
        </p:nvSpPr>
        <p:spPr>
          <a:xfrm>
            <a:off x="-93785" y="5616050"/>
            <a:ext cx="12297693" cy="1241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C845B3-9B8A-FE4B-8E90-5BF4F87B8F54}"/>
              </a:ext>
            </a:extLst>
          </p:cNvPr>
          <p:cNvSpPr/>
          <p:nvPr userDrawn="1"/>
        </p:nvSpPr>
        <p:spPr>
          <a:xfrm>
            <a:off x="-93785" y="0"/>
            <a:ext cx="1875694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D61CC-8307-D748-AFBE-84D763D453C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88" y="1323975"/>
            <a:ext cx="1632857" cy="4292075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  <a:reflection stA="17000" endPos="27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65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46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1642533" y="127001"/>
            <a:ext cx="89916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47800"/>
            <a:ext cx="1158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345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 i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FOR OFFICIAL USE ONLY</a:t>
            </a:r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519862"/>
            <a:ext cx="254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Dec 10</a:t>
            </a:r>
          </a:p>
        </p:txBody>
      </p:sp>
      <p:sp>
        <p:nvSpPr>
          <p:cNvPr id="53320" name="Rectangle 72"/>
          <p:cNvSpPr>
            <a:spLocks noChangeArrowheads="1"/>
          </p:cNvSpPr>
          <p:nvPr/>
        </p:nvSpPr>
        <p:spPr bwMode="auto">
          <a:xfrm>
            <a:off x="1231901" y="1212851"/>
            <a:ext cx="6794500" cy="7461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321" name="Rectangle 73"/>
          <p:cNvSpPr>
            <a:spLocks noChangeArrowheads="1"/>
          </p:cNvSpPr>
          <p:nvPr/>
        </p:nvSpPr>
        <p:spPr bwMode="auto">
          <a:xfrm flipV="1">
            <a:off x="0" y="6400800"/>
            <a:ext cx="12192000" cy="76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21176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7" rIns="91435" bIns="4571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322" name="Text Box 74"/>
          <p:cNvSpPr txBox="1">
            <a:spLocks noChangeArrowheads="1"/>
          </p:cNvSpPr>
          <p:nvPr/>
        </p:nvSpPr>
        <p:spPr bwMode="auto">
          <a:xfrm>
            <a:off x="7213601" y="1111250"/>
            <a:ext cx="489161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7" rIns="91435" bIns="45717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66CC"/>
                </a:solidFill>
                <a:latin typeface="Times New Roman" pitchFamily="18" charset="0"/>
                <a:cs typeface="Arial" charset="0"/>
              </a:rPr>
              <a:t>7 5 T H   A I R   B A S E   W I N G</a:t>
            </a:r>
          </a:p>
        </p:txBody>
      </p:sp>
      <p:pic>
        <p:nvPicPr>
          <p:cNvPr id="26634" name="Picture 76" descr="smallaf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4253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7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4133" y="50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478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173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345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518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69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674688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2pPr>
      <a:lvl3pPr marL="971550" indent="-1190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544638" indent="-1730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4pPr>
      <a:lvl5pPr marL="1944688" indent="-11588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5pPr>
      <a:lvl6pPr marL="2403331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6pPr>
      <a:lvl7pPr marL="2860504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7pPr>
      <a:lvl8pPr marL="3317675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8pPr>
      <a:lvl9pPr marL="3774848" indent="-11746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463" y="-582683"/>
            <a:ext cx="9978393" cy="3649448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Century Gothic" charset="0"/>
                <a:ea typeface="Century Gothic" charset="0"/>
                <a:cs typeface="Century Gothic" charset="0"/>
              </a:rPr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6771" y="5385546"/>
            <a:ext cx="5264523" cy="147245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/>
              <a:t>Presented by: </a:t>
            </a:r>
          </a:p>
          <a:p>
            <a:pPr algn="l"/>
            <a:r>
              <a:rPr lang="en-US" dirty="0"/>
              <a:t>Dave Haltom</a:t>
            </a:r>
          </a:p>
          <a:p>
            <a:pPr algn="l"/>
            <a:r>
              <a:rPr lang="en-US" dirty="0"/>
              <a:t>Violence Prevention Integrator</a:t>
            </a:r>
          </a:p>
          <a:p>
            <a:pPr algn="l"/>
            <a:r>
              <a:rPr lang="en-US" dirty="0"/>
              <a:t>Suicide Prevention Program Manager</a:t>
            </a:r>
          </a:p>
          <a:p>
            <a:pPr algn="l"/>
            <a:r>
              <a:rPr lang="en-US" dirty="0"/>
              <a:t>75 ABW/CVB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24C1CD-FBF4-1643-97E2-67F20BA3A112}"/>
              </a:ext>
            </a:extLst>
          </p:cNvPr>
          <p:cNvSpPr txBox="1">
            <a:spLocks/>
          </p:cNvSpPr>
          <p:nvPr/>
        </p:nvSpPr>
        <p:spPr>
          <a:xfrm>
            <a:off x="2425030" y="1242041"/>
            <a:ext cx="9058757" cy="380508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accent1">
                    <a:lumMod val="50000"/>
                  </a:schemeClr>
                </a:solidFill>
                <a:latin typeface="Century Gothic Bold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Initial Wingman Intervention Training (I-WIT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):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Interpersonal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Violence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245729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FB075-3362-3D49-BB01-8C03A1FC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13" y="1578677"/>
            <a:ext cx="9748434" cy="3554409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A close friend of yours seems obsessed with his/her ex.  They are calling, following, and emailing them all the time, even though the ex has made it clear the relationship is over.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4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FB075-3362-3D49-BB01-8C03A1FC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438" y="1150052"/>
            <a:ext cx="9748434" cy="355440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You notice a colleague leaving a bar with someone who seems too drunk to take care of themselves.  You are worried about potential sexual assault.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5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645C82-8625-0C48-8504-B22A8500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63DFF2-8BA1-4CCF-9474-8C56DC21F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41" y="517083"/>
            <a:ext cx="5127617" cy="46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1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7C35F4F-62F6-8F47-84EA-06D14321C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895828"/>
            <a:ext cx="4267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PPT living room.jpg">
            <a:extLst>
              <a:ext uri="{FF2B5EF4-FFF2-40B4-BE49-F238E27FC236}">
                <a16:creationId xmlns:a16="http://schemas.microsoft.com/office/drawing/2014/main" id="{AAAC2FE6-76D8-7047-ABE7-AE375455E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54" y="23814"/>
            <a:ext cx="472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F0E30493-9950-7041-A05E-14AF56AF3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51" y="4183380"/>
            <a:ext cx="426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1549B85F-2037-224D-9562-459B61572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3814"/>
            <a:ext cx="4806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1pPr>
            <a:lvl2pPr marL="37931725" indent="-37474525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2pPr>
            <a:lvl3pPr marL="11430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3pPr>
            <a:lvl4pPr marL="16002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4pPr>
            <a:lvl5pPr marL="20574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neva" panose="020B0503030404040204" pitchFamily="34" charset="0"/>
                <a:ea typeface="ＭＳ Ｐゴシック" panose="020B0600070205080204" pitchFamily="34" charset="-128"/>
                <a:cs typeface="+mn-cs"/>
                <a:sym typeface="Gill Sans Light" panose="020B0302020104020203" pitchFamily="34" charset="-79"/>
              </a:rPr>
              <a:t>Your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neva" panose="020B0503030404040204" pitchFamily="34" charset="0"/>
                <a:ea typeface="ＭＳ Ｐゴシック" panose="020B0600070205080204" pitchFamily="34" charset="-128"/>
                <a:cs typeface="+mn-cs"/>
                <a:sym typeface="Gill Sans Light" panose="020B0302020104020203" pitchFamily="34" charset="-79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neva" panose="020B0503030404040204" pitchFamily="34" charset="0"/>
                <a:ea typeface="ＭＳ Ｐゴシック" panose="020B0600070205080204" pitchFamily="34" charset="-128"/>
                <a:cs typeface="+mn-cs"/>
                <a:sym typeface="Gill Sans Light" panose="020B0302020104020203" pitchFamily="34" charset="-79"/>
              </a:rPr>
              <a:t>Spaces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AFE7E2E-826A-7147-8AA6-D36484AC29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94" y="2830513"/>
            <a:ext cx="4724400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3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2EDDDCCD-4532-414B-9BDA-89DBD64F2663}"/>
              </a:ext>
            </a:extLst>
          </p:cNvPr>
          <p:cNvSpPr>
            <a:spLocks/>
          </p:cNvSpPr>
          <p:nvPr/>
        </p:nvSpPr>
        <p:spPr bwMode="auto">
          <a:xfrm>
            <a:off x="2278380" y="0"/>
            <a:ext cx="6781800" cy="2362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1pPr>
            <a:lvl2pPr marL="37931725" indent="-37474525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2pPr>
            <a:lvl3pPr marL="11430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3pPr>
            <a:lvl4pPr marL="16002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4pPr>
            <a:lvl5pPr marL="20574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neva" panose="020B0503030404040204" pitchFamily="34" charset="0"/>
                <a:ea typeface="ＭＳ Ｐゴシック" panose="020B0600070205080204" pitchFamily="34" charset="-128"/>
                <a:cs typeface="+mn-cs"/>
                <a:sym typeface="Geneva" panose="020B0503030404040204" pitchFamily="34" charset="0"/>
              </a:rPr>
              <a:t>Social media, Conversations or Social Life.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DB55AE-F0AE-9B4C-A366-453B9A8B2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943" y="244475"/>
            <a:ext cx="28194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E4DA648-9684-E24D-A3EC-DB4CADA3A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330" y="1881188"/>
            <a:ext cx="41814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47EC1EEB-5A19-8D45-B781-0B3FF715F2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68" y="2519363"/>
            <a:ext cx="2192337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1A27582-0503-2A4F-85C2-52D9C02C5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43" y="4130675"/>
            <a:ext cx="38608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48DB6ED-8D6B-164F-BC6F-FDB4FD66FA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05" y="4133850"/>
            <a:ext cx="264953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5AFDEDEE-C4EF-E84B-80FA-3F26005A2C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9"/>
          <a:stretch>
            <a:fillRect/>
          </a:stretch>
        </p:blipFill>
        <p:spPr bwMode="auto">
          <a:xfrm>
            <a:off x="8937943" y="4130675"/>
            <a:ext cx="220186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45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">
            <a:extLst>
              <a:ext uri="{FF2B5EF4-FFF2-40B4-BE49-F238E27FC236}">
                <a16:creationId xmlns:a16="http://schemas.microsoft.com/office/drawing/2014/main" id="{EA4B8173-53D6-674D-A8C9-AA81C753478C}"/>
              </a:ext>
            </a:extLst>
          </p:cNvPr>
          <p:cNvSpPr>
            <a:spLocks/>
          </p:cNvSpPr>
          <p:nvPr/>
        </p:nvSpPr>
        <p:spPr bwMode="auto">
          <a:xfrm>
            <a:off x="2331720" y="-49848"/>
            <a:ext cx="9144000" cy="10874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1pPr>
            <a:lvl2pPr marL="37931725" indent="-37474525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2pPr>
            <a:lvl3pPr marL="11430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3pPr>
            <a:lvl4pPr marL="16002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4pPr>
            <a:lvl5pPr marL="20574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neva" panose="020B0503030404040204" pitchFamily="34" charset="0"/>
                <a:ea typeface="ＭＳ Ｐゴシック" panose="020B0600070205080204" pitchFamily="34" charset="-128"/>
                <a:cs typeface="+mn-cs"/>
                <a:sym typeface="Geneva" panose="020B0503030404040204" pitchFamily="34" charset="0"/>
              </a:rPr>
              <a:t>Sphere of Influence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Geneva" panose="020B0503030404040204" pitchFamily="34" charset="0"/>
              <a:ea typeface="ＭＳ Ｐゴシック" panose="020B0600070205080204" pitchFamily="34" charset="-128"/>
              <a:cs typeface="+mn-cs"/>
              <a:sym typeface="Gill Sans Light" panose="020B0302020104020203" pitchFamily="34" charset="-79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91FFBA46-0574-294A-B0E0-3B9BD1CA6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495" y="944563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1pPr>
            <a:lvl2pPr marL="37931725" indent="-37474525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2pPr>
            <a:lvl3pPr marL="11430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3pPr>
            <a:lvl4pPr marL="16002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4pPr>
            <a:lvl5pPr marL="20574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neva" panose="020B0503030404040204" pitchFamily="34" charset="0"/>
                <a:ea typeface="ＭＳ Ｐゴシック" panose="020B0600070205080204" pitchFamily="34" charset="-128"/>
                <a:cs typeface="+mn-cs"/>
                <a:sym typeface="Gill Sans Light" panose="020B0302020104020203" pitchFamily="34" charset="-79"/>
              </a:rPr>
              <a:t>Meetings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CFE51E70-3DF6-7C4C-80B4-0B058F40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520" y="942975"/>
            <a:ext cx="192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1pPr>
            <a:lvl2pPr marL="37931725" indent="-37474525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2pPr>
            <a:lvl3pPr marL="11430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3pPr>
            <a:lvl4pPr marL="16002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4pPr>
            <a:lvl5pPr marL="20574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9pPr>
          </a:lstStyle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neva" panose="020B0503030404040204" pitchFamily="34" charset="0"/>
                <a:ea typeface="ＭＳ Ｐゴシック" panose="020B0600070205080204" pitchFamily="34" charset="-128"/>
                <a:cs typeface="+mn-cs"/>
                <a:sym typeface="Gill Sans Light" panose="020B0302020104020203" pitchFamily="34" charset="-79"/>
              </a:rPr>
              <a:t>Speeches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E1D99144-D108-3543-AAE8-938940815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933" y="942975"/>
            <a:ext cx="192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1pPr>
            <a:lvl2pPr marL="37931725" indent="-37474525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2pPr>
            <a:lvl3pPr marL="11430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3pPr>
            <a:lvl4pPr marL="16002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4pPr>
            <a:lvl5pPr marL="20574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neva" panose="020B0503030404040204" pitchFamily="34" charset="0"/>
                <a:ea typeface="ＭＳ Ｐゴシック" panose="020B0600070205080204" pitchFamily="34" charset="-128"/>
                <a:cs typeface="+mn-cs"/>
                <a:sym typeface="Gill Sans Light" panose="020B0302020104020203" pitchFamily="34" charset="-79"/>
              </a:rPr>
              <a:t>Work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  <a:sym typeface="Gill Sans Light" panose="020B0302020104020203" pitchFamily="34" charset="-79"/>
              </a:rPr>
              <a:t> Unit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BD971042-6315-D14F-9575-22D70078F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1528763"/>
            <a:ext cx="489426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">
            <a:extLst>
              <a:ext uri="{FF2B5EF4-FFF2-40B4-BE49-F238E27FC236}">
                <a16:creationId xmlns:a16="http://schemas.microsoft.com/office/drawing/2014/main" id="{532C0E1F-77A3-3B40-A89C-FF6FE846E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920" y="942975"/>
            <a:ext cx="162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1pPr>
            <a:lvl2pPr marL="37931725" indent="-37474525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2pPr>
            <a:lvl3pPr marL="11430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3pPr>
            <a:lvl4pPr marL="16002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4pPr>
            <a:lvl5pPr marL="2057400" indent="-228600"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Gill Sans Light" panose="020B0302020104020203" pitchFamily="34" charset="-79"/>
                <a:ea typeface="ＭＳ Ｐゴシック" panose="020B0600070205080204" pitchFamily="34" charset="-128"/>
                <a:sym typeface="Gill Sans Light" panose="020B0302020104020203" pitchFamily="34" charset="-79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  <a:sym typeface="Gill Sans Light" panose="020B0302020104020203" pitchFamily="34" charset="-79"/>
              </a:rPr>
              <a:t>Other</a:t>
            </a:r>
          </a:p>
        </p:txBody>
      </p:sp>
      <p:pic>
        <p:nvPicPr>
          <p:cNvPr id="26" name="Picture 1">
            <a:extLst>
              <a:ext uri="{FF2B5EF4-FFF2-40B4-BE49-F238E27FC236}">
                <a16:creationId xmlns:a16="http://schemas.microsoft.com/office/drawing/2014/main" id="{958815F4-BB18-354A-81FD-9282BE2DA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83" y="1558925"/>
            <a:ext cx="408463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2DCA3932-4E85-204E-9EBF-7699A9173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06888"/>
            <a:ext cx="4482783" cy="217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894CD907-EEEE-3547-9ECF-1584B0D01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83" y="4244340"/>
            <a:ext cx="4084637" cy="224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8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463" y="-582683"/>
            <a:ext cx="9978393" cy="3649448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Century Gothic" charset="0"/>
                <a:ea typeface="Century Gothic" charset="0"/>
                <a:cs typeface="Century Gothic" charset="0"/>
              </a:rPr>
              <a:t>THANK YOU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24C1CD-FBF4-1643-97E2-67F20BA3A112}"/>
              </a:ext>
            </a:extLst>
          </p:cNvPr>
          <p:cNvSpPr txBox="1">
            <a:spLocks/>
          </p:cNvSpPr>
          <p:nvPr/>
        </p:nvSpPr>
        <p:spPr>
          <a:xfrm>
            <a:off x="2425030" y="1242041"/>
            <a:ext cx="9058757" cy="380508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accent1">
                    <a:lumMod val="50000"/>
                  </a:schemeClr>
                </a:solidFill>
                <a:latin typeface="Century Gothic Bold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Michael.haltom.4@us.af.mil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9733C0-FBE5-4FE7-BD9E-FA755206F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Integrated Prevention &amp; Response</a:t>
            </a:r>
          </a:p>
        </p:txBody>
      </p:sp>
    </p:spTree>
    <p:extLst>
      <p:ext uri="{BB962C8B-B14F-4D97-AF65-F5344CB8AC3E}">
        <p14:creationId xmlns:p14="http://schemas.microsoft.com/office/powerpoint/2010/main" val="136187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216EC-B94C-D844-B3A3-47F776C27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970DB-33EB-3245-B7DC-E8E1D38A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0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AD6E9B-6CBB-DE44-8CD8-91DB2EA9A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7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D6E9B-6CBB-DE44-8CD8-91DB2EA9A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E2781-868F-40FC-B992-2816BC247429}"/>
              </a:ext>
            </a:extLst>
          </p:cNvPr>
          <p:cNvSpPr txBox="1"/>
          <p:nvPr/>
        </p:nvSpPr>
        <p:spPr>
          <a:xfrm>
            <a:off x="2433918" y="840441"/>
            <a:ext cx="8559053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51C77"/>
                </a:solidFill>
                <a:latin typeface="Myriad Pro" panose="020B0503030403020204" pitchFamily="34" charset="0"/>
              </a:rPr>
              <a:t>AF CORE VALUES</a:t>
            </a:r>
          </a:p>
          <a:p>
            <a:pPr algn="ctr"/>
            <a:endParaRPr lang="en-US" sz="4400" dirty="0">
              <a:solidFill>
                <a:srgbClr val="151C77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5400" dirty="0">
                <a:solidFill>
                  <a:srgbClr val="151C77"/>
                </a:solidFill>
                <a:latin typeface="Myriad Pro" panose="020B0503030403020204" pitchFamily="34" charset="0"/>
              </a:rPr>
              <a:t>Integrity First</a:t>
            </a:r>
          </a:p>
          <a:p>
            <a:pPr algn="ctr"/>
            <a:r>
              <a:rPr lang="en-US" sz="5400" dirty="0">
                <a:solidFill>
                  <a:srgbClr val="151C77"/>
                </a:solidFill>
                <a:latin typeface="Trebuchet MS" panose="020B0603020202020204" pitchFamily="34" charset="0"/>
              </a:rPr>
              <a:t>Service</a:t>
            </a:r>
            <a:r>
              <a:rPr lang="en-US" sz="5400" dirty="0">
                <a:solidFill>
                  <a:srgbClr val="151C77"/>
                </a:solidFill>
                <a:latin typeface="Myriad Pro" panose="020B0503030403020204" pitchFamily="34" charset="0"/>
              </a:rPr>
              <a:t> Before Self</a:t>
            </a:r>
          </a:p>
          <a:p>
            <a:pPr algn="ctr"/>
            <a:r>
              <a:rPr lang="en-US" sz="5400" dirty="0">
                <a:solidFill>
                  <a:srgbClr val="151C77"/>
                </a:solidFill>
                <a:latin typeface="Myriad Pro" panose="020B0503030403020204" pitchFamily="34" charset="0"/>
              </a:rPr>
              <a:t>Excellence In All We Do</a:t>
            </a:r>
          </a:p>
        </p:txBody>
      </p:sp>
    </p:spTree>
    <p:extLst>
      <p:ext uri="{BB962C8B-B14F-4D97-AF65-F5344CB8AC3E}">
        <p14:creationId xmlns:p14="http://schemas.microsoft.com/office/powerpoint/2010/main" val="235648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D6E9B-6CBB-DE44-8CD8-91DB2EA9A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E2781-868F-40FC-B992-2816BC247429}"/>
              </a:ext>
            </a:extLst>
          </p:cNvPr>
          <p:cNvSpPr txBox="1"/>
          <p:nvPr/>
        </p:nvSpPr>
        <p:spPr>
          <a:xfrm>
            <a:off x="2406209" y="840441"/>
            <a:ext cx="8559053" cy="41857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151C77"/>
                </a:solidFill>
                <a:latin typeface="Myriad Pro" panose="020B0503030403020204" pitchFamily="34" charset="0"/>
              </a:rPr>
              <a:t>Prevention</a:t>
            </a:r>
            <a:endParaRPr lang="en-US" sz="6000" b="1" dirty="0">
              <a:solidFill>
                <a:srgbClr val="151C77"/>
              </a:solidFill>
              <a:latin typeface="Myriad Pro" panose="020B0503030403020204" pitchFamily="34" charset="0"/>
            </a:endParaRPr>
          </a:p>
          <a:p>
            <a:pPr algn="ctr"/>
            <a:endParaRPr lang="en-US" sz="4400" dirty="0">
              <a:solidFill>
                <a:srgbClr val="151C77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5400" dirty="0" smtClean="0">
                <a:solidFill>
                  <a:srgbClr val="151C77"/>
                </a:solidFill>
                <a:latin typeface="Myriad Pro" panose="020B0503030403020204" pitchFamily="34" charset="0"/>
              </a:rPr>
              <a:t>Values Based Response</a:t>
            </a:r>
          </a:p>
          <a:p>
            <a:pPr algn="ctr"/>
            <a:r>
              <a:rPr lang="en-US" sz="5400" dirty="0">
                <a:solidFill>
                  <a:srgbClr val="151C77"/>
                </a:solidFill>
                <a:latin typeface="Myriad Pro" panose="020B0503030403020204" pitchFamily="34" charset="0"/>
              </a:rPr>
              <a:t>v</a:t>
            </a:r>
            <a:r>
              <a:rPr lang="en-US" sz="5400" dirty="0" smtClean="0">
                <a:solidFill>
                  <a:srgbClr val="151C77"/>
                </a:solidFill>
                <a:latin typeface="Myriad Pro" panose="020B0503030403020204" pitchFamily="34" charset="0"/>
              </a:rPr>
              <a:t>s.</a:t>
            </a:r>
          </a:p>
          <a:p>
            <a:pPr algn="ctr"/>
            <a:r>
              <a:rPr lang="en-US" sz="5400" dirty="0" smtClean="0">
                <a:solidFill>
                  <a:srgbClr val="151C77"/>
                </a:solidFill>
                <a:latin typeface="Myriad Pro" panose="020B0503030403020204" pitchFamily="34" charset="0"/>
              </a:rPr>
              <a:t>Emotions Based Reaction</a:t>
            </a:r>
            <a:endParaRPr lang="en-US" sz="5400" dirty="0">
              <a:solidFill>
                <a:srgbClr val="151C77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8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D35D45-D18A-5B42-94DF-4A83AEC25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1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C7270-EF02-844D-93B7-2511BB498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1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645C82-8625-0C48-8504-B22A8500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51139"/>
      </p:ext>
    </p:extLst>
  </p:cSld>
  <p:clrMapOvr>
    <a:masterClrMapping/>
  </p:clrMapOvr>
</p:sld>
</file>

<file path=ppt/theme/theme1.xml><?xml version="1.0" encoding="utf-8"?>
<a:theme xmlns:a="http://schemas.openxmlformats.org/drawingml/2006/main" name="00 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0066CC"/>
      </a:accent1>
      <a:accent2>
        <a:srgbClr val="990000"/>
      </a:accent2>
      <a:accent3>
        <a:srgbClr val="FFFFFF"/>
      </a:accent3>
      <a:accent4>
        <a:srgbClr val="000000"/>
      </a:accent4>
      <a:accent5>
        <a:srgbClr val="AAB8E2"/>
      </a:accent5>
      <a:accent6>
        <a:srgbClr val="8A0000"/>
      </a:accent6>
      <a:hlink>
        <a:srgbClr val="000000"/>
      </a:hlink>
      <a:folHlink>
        <a:srgbClr val="7F7F7F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00 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0066CC"/>
      </a:accent1>
      <a:accent2>
        <a:srgbClr val="990000"/>
      </a:accent2>
      <a:accent3>
        <a:srgbClr val="FFFFFF"/>
      </a:accent3>
      <a:accent4>
        <a:srgbClr val="000000"/>
      </a:accent4>
      <a:accent5>
        <a:srgbClr val="AAB8E2"/>
      </a:accent5>
      <a:accent6>
        <a:srgbClr val="8A0000"/>
      </a:accent6>
      <a:hlink>
        <a:srgbClr val="000000"/>
      </a:hlink>
      <a:folHlink>
        <a:srgbClr val="7F7F7F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18469AD32AC40A6F4FC0C769BBE9F" ma:contentTypeVersion="2" ma:contentTypeDescription="Create a new document." ma:contentTypeScope="" ma:versionID="01a41695252b917f707b5ccf914e6163">
  <xsd:schema xmlns:xsd="http://www.w3.org/2001/XMLSchema" xmlns:xs="http://www.w3.org/2001/XMLSchema" xmlns:p="http://schemas.microsoft.com/office/2006/metadata/properties" xmlns:ns2="8f4c6b05-2fd3-47cd-82b8-56f087a20084" targetNamespace="http://schemas.microsoft.com/office/2006/metadata/properties" ma:root="true" ma:fieldsID="50e3f7f95f7b204dcddc60583ea289bd" ns2:_="">
    <xsd:import namespace="8f4c6b05-2fd3-47cd-82b8-56f087a200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c6b05-2fd3-47cd-82b8-56f087a20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E5539A-8581-444E-A620-5FAA3D37DE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60D64C-875C-41CF-ADDE-AEF77C04A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4c6b05-2fd3-47cd-82b8-56f087a200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3901E7-B998-44CF-B93E-1629E0D53A9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f4c6b05-2fd3-47cd-82b8-56f087a200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150</Words>
  <Application>Microsoft Office PowerPoint</Application>
  <PresentationFormat>Widescreen</PresentationFormat>
  <Paragraphs>43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Century Gothic</vt:lpstr>
      <vt:lpstr>Century Gothic Bold</vt:lpstr>
      <vt:lpstr>Geneva</vt:lpstr>
      <vt:lpstr>Gill Sans Light</vt:lpstr>
      <vt:lpstr>Myriad Pro</vt:lpstr>
      <vt:lpstr>Times New Roman</vt:lpstr>
      <vt:lpstr>Trebuchet MS</vt:lpstr>
      <vt:lpstr>Wingdings</vt:lpstr>
      <vt:lpstr>00 Template</vt:lpstr>
      <vt:lpstr>1_Office Theme</vt:lpstr>
      <vt:lpstr>Custom Design</vt:lpstr>
      <vt:lpstr>3_00 Template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COULTER, TAWNYA L GS-11 USAF AFMC 75 FSS/FSH</dc:creator>
  <cp:lastModifiedBy>HALTOM, MICHAEL D GS-12 USAF AFMC 75 ABW/CVB</cp:lastModifiedBy>
  <cp:revision>46</cp:revision>
  <dcterms:created xsi:type="dcterms:W3CDTF">2020-02-28T21:00:54Z</dcterms:created>
  <dcterms:modified xsi:type="dcterms:W3CDTF">2021-12-18T01:58:12Z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0x0101002E218469AD32AC40A6F4FC0C769BBE9F</vt:lpwstr>
  </property>
  <property fmtid="{D5CDD505-2E9C-101B-9397-08002B2CF9AE}" pid="3" name="Order">
    <vt:r8>56000</vt:r8>
  </property>
</Properties>
</file>