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651" r:id="rId3"/>
    <p:sldId id="652" r:id="rId4"/>
    <p:sldId id="654" r:id="rId5"/>
    <p:sldId id="653" r:id="rId6"/>
    <p:sldId id="655" r:id="rId7"/>
    <p:sldId id="657" r:id="rId8"/>
    <p:sldId id="658" r:id="rId9"/>
    <p:sldId id="661" r:id="rId10"/>
    <p:sldId id="662" r:id="rId11"/>
    <p:sldId id="679" r:id="rId12"/>
    <p:sldId id="663" r:id="rId13"/>
    <p:sldId id="664" r:id="rId14"/>
    <p:sldId id="665" r:id="rId15"/>
    <p:sldId id="666" r:id="rId16"/>
    <p:sldId id="269" r:id="rId17"/>
  </p:sldIdLst>
  <p:sldSz cx="20104100" cy="15074900"/>
  <p:notesSz cx="20104100" cy="150749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148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LLAFANA, PETER A NH-03 USAF AFMC 75 ABW/IGQ" userId="71f92ed1-e78c-4282-9de1-e891d1e4ba25" providerId="ADAL" clId="{99985414-302C-4C6C-8C25-068861852B84}"/>
    <pc:docChg chg="undo custSel delSld modSld">
      <pc:chgData name="VILLAFANA, PETER A NH-03 USAF AFMC 75 ABW/IGQ" userId="71f92ed1-e78c-4282-9de1-e891d1e4ba25" providerId="ADAL" clId="{99985414-302C-4C6C-8C25-068861852B84}" dt="2023-12-13T17:33:20.521" v="723" actId="14"/>
      <pc:docMkLst>
        <pc:docMk/>
      </pc:docMkLst>
      <pc:sldChg chg="del">
        <pc:chgData name="VILLAFANA, PETER A NH-03 USAF AFMC 75 ABW/IGQ" userId="71f92ed1-e78c-4282-9de1-e891d1e4ba25" providerId="ADAL" clId="{99985414-302C-4C6C-8C25-068861852B84}" dt="2023-12-13T17:03:41.873" v="0" actId="2696"/>
        <pc:sldMkLst>
          <pc:docMk/>
          <pc:sldMk cId="0" sldId="257"/>
        </pc:sldMkLst>
      </pc:sldChg>
      <pc:sldChg chg="modSp mod">
        <pc:chgData name="VILLAFANA, PETER A NH-03 USAF AFMC 75 ABW/IGQ" userId="71f92ed1-e78c-4282-9de1-e891d1e4ba25" providerId="ADAL" clId="{99985414-302C-4C6C-8C25-068861852B84}" dt="2023-12-13T17:07:31.894" v="171" actId="313"/>
        <pc:sldMkLst>
          <pc:docMk/>
          <pc:sldMk cId="4142572079" sldId="652"/>
        </pc:sldMkLst>
        <pc:spChg chg="mod">
          <ac:chgData name="VILLAFANA, PETER A NH-03 USAF AFMC 75 ABW/IGQ" userId="71f92ed1-e78c-4282-9de1-e891d1e4ba25" providerId="ADAL" clId="{99985414-302C-4C6C-8C25-068861852B84}" dt="2023-12-13T17:07:31.894" v="171" actId="313"/>
          <ac:spMkLst>
            <pc:docMk/>
            <pc:sldMk cId="4142572079" sldId="652"/>
            <ac:spMk id="5" creationId="{00000000-0000-0000-0000-000000000000}"/>
          </ac:spMkLst>
        </pc:spChg>
      </pc:sldChg>
      <pc:sldChg chg="modSp mod">
        <pc:chgData name="VILLAFANA, PETER A NH-03 USAF AFMC 75 ABW/IGQ" userId="71f92ed1-e78c-4282-9de1-e891d1e4ba25" providerId="ADAL" clId="{99985414-302C-4C6C-8C25-068861852B84}" dt="2023-12-13T17:13:12.656" v="341" actId="20577"/>
        <pc:sldMkLst>
          <pc:docMk/>
          <pc:sldMk cId="2493310180" sldId="653"/>
        </pc:sldMkLst>
        <pc:spChg chg="mod">
          <ac:chgData name="VILLAFANA, PETER A NH-03 USAF AFMC 75 ABW/IGQ" userId="71f92ed1-e78c-4282-9de1-e891d1e4ba25" providerId="ADAL" clId="{99985414-302C-4C6C-8C25-068861852B84}" dt="2023-12-13T17:13:12.656" v="341" actId="20577"/>
          <ac:spMkLst>
            <pc:docMk/>
            <pc:sldMk cId="2493310180" sldId="653"/>
            <ac:spMk id="5" creationId="{00000000-0000-0000-0000-000000000000}"/>
          </ac:spMkLst>
        </pc:spChg>
        <pc:spChg chg="mod">
          <ac:chgData name="VILLAFANA, PETER A NH-03 USAF AFMC 75 ABW/IGQ" userId="71f92ed1-e78c-4282-9de1-e891d1e4ba25" providerId="ADAL" clId="{99985414-302C-4C6C-8C25-068861852B84}" dt="2023-12-13T17:12:57.648" v="314" actId="1076"/>
          <ac:spMkLst>
            <pc:docMk/>
            <pc:sldMk cId="2493310180" sldId="653"/>
            <ac:spMk id="6" creationId="{00000000-0000-0000-0000-000000000000}"/>
          </ac:spMkLst>
        </pc:spChg>
      </pc:sldChg>
      <pc:sldChg chg="modSp mod">
        <pc:chgData name="VILLAFANA, PETER A NH-03 USAF AFMC 75 ABW/IGQ" userId="71f92ed1-e78c-4282-9de1-e891d1e4ba25" providerId="ADAL" clId="{99985414-302C-4C6C-8C25-068861852B84}" dt="2023-12-13T17:10:04.516" v="240" actId="14100"/>
        <pc:sldMkLst>
          <pc:docMk/>
          <pc:sldMk cId="454583908" sldId="654"/>
        </pc:sldMkLst>
        <pc:spChg chg="mod">
          <ac:chgData name="VILLAFANA, PETER A NH-03 USAF AFMC 75 ABW/IGQ" userId="71f92ed1-e78c-4282-9de1-e891d1e4ba25" providerId="ADAL" clId="{99985414-302C-4C6C-8C25-068861852B84}" dt="2023-12-13T17:10:04.516" v="240" actId="14100"/>
          <ac:spMkLst>
            <pc:docMk/>
            <pc:sldMk cId="454583908" sldId="654"/>
            <ac:spMk id="5" creationId="{00000000-0000-0000-0000-000000000000}"/>
          </ac:spMkLst>
        </pc:spChg>
      </pc:sldChg>
      <pc:sldChg chg="modSp mod">
        <pc:chgData name="VILLAFANA, PETER A NH-03 USAF AFMC 75 ABW/IGQ" userId="71f92ed1-e78c-4282-9de1-e891d1e4ba25" providerId="ADAL" clId="{99985414-302C-4C6C-8C25-068861852B84}" dt="2023-12-13T17:15:58.826" v="343" actId="20577"/>
        <pc:sldMkLst>
          <pc:docMk/>
          <pc:sldMk cId="1099098970" sldId="661"/>
        </pc:sldMkLst>
        <pc:spChg chg="mod">
          <ac:chgData name="VILLAFANA, PETER A NH-03 USAF AFMC 75 ABW/IGQ" userId="71f92ed1-e78c-4282-9de1-e891d1e4ba25" providerId="ADAL" clId="{99985414-302C-4C6C-8C25-068861852B84}" dt="2023-12-13T17:15:58.826" v="343" actId="20577"/>
          <ac:spMkLst>
            <pc:docMk/>
            <pc:sldMk cId="1099098970" sldId="661"/>
            <ac:spMk id="5" creationId="{00000000-0000-0000-0000-000000000000}"/>
          </ac:spMkLst>
        </pc:spChg>
      </pc:sldChg>
      <pc:sldChg chg="modSp mod">
        <pc:chgData name="VILLAFANA, PETER A NH-03 USAF AFMC 75 ABW/IGQ" userId="71f92ed1-e78c-4282-9de1-e891d1e4ba25" providerId="ADAL" clId="{99985414-302C-4C6C-8C25-068861852B84}" dt="2023-12-13T17:27:14.006" v="696" actId="20577"/>
        <pc:sldMkLst>
          <pc:docMk/>
          <pc:sldMk cId="2398822601" sldId="662"/>
        </pc:sldMkLst>
        <pc:spChg chg="mod">
          <ac:chgData name="VILLAFANA, PETER A NH-03 USAF AFMC 75 ABW/IGQ" userId="71f92ed1-e78c-4282-9de1-e891d1e4ba25" providerId="ADAL" clId="{99985414-302C-4C6C-8C25-068861852B84}" dt="2023-12-13T17:27:14.006" v="696" actId="20577"/>
          <ac:spMkLst>
            <pc:docMk/>
            <pc:sldMk cId="2398822601" sldId="662"/>
            <ac:spMk id="5" creationId="{00000000-0000-0000-0000-000000000000}"/>
          </ac:spMkLst>
        </pc:spChg>
        <pc:spChg chg="mod">
          <ac:chgData name="VILLAFANA, PETER A NH-03 USAF AFMC 75 ABW/IGQ" userId="71f92ed1-e78c-4282-9de1-e891d1e4ba25" providerId="ADAL" clId="{99985414-302C-4C6C-8C25-068861852B84}" dt="2023-12-13T17:20:08.183" v="644" actId="1036"/>
          <ac:spMkLst>
            <pc:docMk/>
            <pc:sldMk cId="2398822601" sldId="662"/>
            <ac:spMk id="6" creationId="{00000000-0000-0000-0000-000000000000}"/>
          </ac:spMkLst>
        </pc:spChg>
      </pc:sldChg>
      <pc:sldChg chg="modSp mod">
        <pc:chgData name="VILLAFANA, PETER A NH-03 USAF AFMC 75 ABW/IGQ" userId="71f92ed1-e78c-4282-9de1-e891d1e4ba25" providerId="ADAL" clId="{99985414-302C-4C6C-8C25-068861852B84}" dt="2023-12-13T17:33:20.521" v="723" actId="14"/>
        <pc:sldMkLst>
          <pc:docMk/>
          <pc:sldMk cId="2302043310" sldId="663"/>
        </pc:sldMkLst>
        <pc:spChg chg="mod">
          <ac:chgData name="VILLAFANA, PETER A NH-03 USAF AFMC 75 ABW/IGQ" userId="71f92ed1-e78c-4282-9de1-e891d1e4ba25" providerId="ADAL" clId="{99985414-302C-4C6C-8C25-068861852B84}" dt="2023-12-13T17:33:20.521" v="723" actId="14"/>
          <ac:spMkLst>
            <pc:docMk/>
            <pc:sldMk cId="2302043310" sldId="663"/>
            <ac:spMk id="5" creationId="{00000000-0000-0000-0000-000000000000}"/>
          </ac:spMkLst>
        </pc:spChg>
        <pc:spChg chg="mod">
          <ac:chgData name="VILLAFANA, PETER A NH-03 USAF AFMC 75 ABW/IGQ" userId="71f92ed1-e78c-4282-9de1-e891d1e4ba25" providerId="ADAL" clId="{99985414-302C-4C6C-8C25-068861852B84}" dt="2023-12-13T17:29:23.881" v="700" actId="20577"/>
          <ac:spMkLst>
            <pc:docMk/>
            <pc:sldMk cId="2302043310" sldId="663"/>
            <ac:spMk id="13315" creationId="{00000000-0000-0000-0000-000000000000}"/>
          </ac:spMkLst>
        </pc:spChg>
      </pc:sldChg>
      <pc:sldChg chg="modSp mod">
        <pc:chgData name="VILLAFANA, PETER A NH-03 USAF AFMC 75 ABW/IGQ" userId="71f92ed1-e78c-4282-9de1-e891d1e4ba25" providerId="ADAL" clId="{99985414-302C-4C6C-8C25-068861852B84}" dt="2023-12-13T17:25:54.830" v="692" actId="6549"/>
        <pc:sldMkLst>
          <pc:docMk/>
          <pc:sldMk cId="178434983" sldId="679"/>
        </pc:sldMkLst>
        <pc:spChg chg="mod">
          <ac:chgData name="VILLAFANA, PETER A NH-03 USAF AFMC 75 ABW/IGQ" userId="71f92ed1-e78c-4282-9de1-e891d1e4ba25" providerId="ADAL" clId="{99985414-302C-4C6C-8C25-068861852B84}" dt="2023-12-13T17:25:54.830" v="692" actId="6549"/>
          <ac:spMkLst>
            <pc:docMk/>
            <pc:sldMk cId="178434983" sldId="679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673219"/>
            <a:ext cx="17088486" cy="3165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1" i="0">
                <a:solidFill>
                  <a:srgbClr val="00B0F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441944"/>
            <a:ext cx="14072870" cy="3768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250" b="0" i="1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pc="-290" dirty="0"/>
              <a:t>BE</a:t>
            </a:r>
            <a:r>
              <a:rPr spc="-55" dirty="0"/>
              <a:t> </a:t>
            </a:r>
            <a:r>
              <a:rPr spc="-430" dirty="0"/>
              <a:t>AMERICA’S</a:t>
            </a:r>
            <a:r>
              <a:rPr spc="-90" dirty="0"/>
              <a:t> </a:t>
            </a:r>
            <a:r>
              <a:rPr spc="-365" dirty="0"/>
              <a:t>BEST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1" i="0">
                <a:solidFill>
                  <a:srgbClr val="00B0F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250" b="0" i="1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pc="-290" dirty="0"/>
              <a:t>BE</a:t>
            </a:r>
            <a:r>
              <a:rPr spc="-55" dirty="0"/>
              <a:t> </a:t>
            </a:r>
            <a:r>
              <a:rPr spc="-430" dirty="0"/>
              <a:t>AMERICA’S</a:t>
            </a:r>
            <a:r>
              <a:rPr spc="-90" dirty="0"/>
              <a:t> </a:t>
            </a:r>
            <a:r>
              <a:rPr spc="-365" dirty="0"/>
              <a:t>BEST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1" i="0">
                <a:solidFill>
                  <a:srgbClr val="00B0F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467227"/>
            <a:ext cx="8745284" cy="994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910527" y="2868024"/>
            <a:ext cx="8587740" cy="9589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250" b="0" i="1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pc="-290" dirty="0"/>
              <a:t>BE</a:t>
            </a:r>
            <a:r>
              <a:rPr spc="-55" dirty="0"/>
              <a:t> </a:t>
            </a:r>
            <a:r>
              <a:rPr spc="-430" dirty="0"/>
              <a:t>AMERICA’S</a:t>
            </a:r>
            <a:r>
              <a:rPr spc="-90" dirty="0"/>
              <a:t> </a:t>
            </a:r>
            <a:r>
              <a:rPr spc="-365" dirty="0"/>
              <a:t>BEST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1352" y="2662117"/>
            <a:ext cx="15727269" cy="18149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068401"/>
            <a:ext cx="20104100" cy="16753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23553" y="114202"/>
            <a:ext cx="2638663" cy="289694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602" y="0"/>
            <a:ext cx="3245974" cy="301114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68900" y="5021558"/>
            <a:ext cx="6533832" cy="50260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1" i="0">
                <a:solidFill>
                  <a:srgbClr val="00B0F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250" b="0" i="1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pc="-290" dirty="0"/>
              <a:t>BE</a:t>
            </a:r>
            <a:r>
              <a:rPr spc="-55" dirty="0"/>
              <a:t> </a:t>
            </a:r>
            <a:r>
              <a:rPr spc="-430" dirty="0"/>
              <a:t>AMERICA’S</a:t>
            </a:r>
            <a:r>
              <a:rPr spc="-90" dirty="0"/>
              <a:t> </a:t>
            </a:r>
            <a:r>
              <a:rPr spc="-365" dirty="0"/>
              <a:t>BEST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250" b="0" i="1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pc="-290" dirty="0"/>
              <a:t>BE</a:t>
            </a:r>
            <a:r>
              <a:rPr spc="-55" dirty="0"/>
              <a:t> </a:t>
            </a:r>
            <a:r>
              <a:rPr spc="-430" dirty="0"/>
              <a:t>AMERICA’S</a:t>
            </a:r>
            <a:r>
              <a:rPr spc="-90" dirty="0"/>
              <a:t> </a:t>
            </a:r>
            <a:r>
              <a:rPr spc="-365" dirty="0"/>
              <a:t>BEST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31352" y="2662117"/>
            <a:ext cx="15727269" cy="18149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4068401"/>
            <a:ext cx="20104100" cy="16753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423553" y="114202"/>
            <a:ext cx="2638663" cy="289694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2602" y="0"/>
            <a:ext cx="3245974" cy="30111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423" y="804230"/>
            <a:ext cx="11057890" cy="1577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1" i="0">
                <a:solidFill>
                  <a:srgbClr val="00B0F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3546" y="3407640"/>
            <a:ext cx="16591915" cy="5673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201286" y="14338070"/>
            <a:ext cx="5687695" cy="93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1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pc="-290" dirty="0"/>
              <a:t>BE</a:t>
            </a:r>
            <a:r>
              <a:rPr spc="-55" dirty="0"/>
              <a:t> </a:t>
            </a:r>
            <a:r>
              <a:rPr spc="-430" dirty="0"/>
              <a:t>AMERICA’S</a:t>
            </a:r>
            <a:r>
              <a:rPr spc="-90" dirty="0"/>
              <a:t> </a:t>
            </a:r>
            <a:r>
              <a:rPr spc="-365" dirty="0"/>
              <a:t>BEST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4019657"/>
            <a:ext cx="4623943" cy="753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4019657"/>
            <a:ext cx="4623943" cy="753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Hill.IG@hill.af.mi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ill.ig.workflow@us.af.mil" TargetMode="External"/><Relationship Id="rId2" Type="http://schemas.openxmlformats.org/officeDocument/2006/relationships/hyperlink" Target="mailto:peter.villafana@us.af.mi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068401"/>
            <a:ext cx="20104100" cy="16753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20104100" cy="13901419"/>
            <a:chOff x="0" y="0"/>
            <a:chExt cx="20104100" cy="1390141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6078"/>
              <a:ext cx="20104100" cy="167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791" y="1838408"/>
              <a:ext cx="9696041" cy="12062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96370" y="0"/>
              <a:ext cx="8970057" cy="737750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794228" y="7176630"/>
            <a:ext cx="5883910" cy="3235960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12700" marR="5080" indent="3810" algn="ctr">
              <a:lnSpc>
                <a:spcPts val="7890"/>
              </a:lnSpc>
              <a:spcBef>
                <a:spcPts val="1700"/>
              </a:spcBef>
            </a:pPr>
            <a:r>
              <a:rPr sz="7900" b="1" dirty="0">
                <a:latin typeface="Arial"/>
                <a:cs typeface="Arial"/>
              </a:rPr>
              <a:t>HILL</a:t>
            </a:r>
            <a:r>
              <a:rPr sz="7900" b="1" spc="70" dirty="0">
                <a:latin typeface="Arial"/>
                <a:cs typeface="Arial"/>
              </a:rPr>
              <a:t> </a:t>
            </a:r>
            <a:r>
              <a:rPr sz="7900" b="1" spc="-25" dirty="0">
                <a:latin typeface="Arial"/>
                <a:cs typeface="Arial"/>
              </a:rPr>
              <a:t>AFB </a:t>
            </a:r>
            <a:r>
              <a:rPr sz="7900" b="1" spc="-10" dirty="0">
                <a:latin typeface="Arial"/>
                <a:cs typeface="Arial"/>
              </a:rPr>
              <a:t>INSPECTOR GENERAL</a:t>
            </a:r>
            <a:endParaRPr sz="7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31864" y="11494628"/>
            <a:ext cx="4618355" cy="147256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4400" b="1" spc="-25" dirty="0">
                <a:latin typeface="Arial"/>
                <a:cs typeface="Arial"/>
              </a:rPr>
              <a:t>801-777-</a:t>
            </a:r>
            <a:r>
              <a:rPr sz="4400" b="1" spc="-20" dirty="0">
                <a:latin typeface="Arial"/>
                <a:cs typeface="Arial"/>
              </a:rPr>
              <a:t>5305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4400" b="1" spc="-10" dirty="0">
                <a:latin typeface="Arial"/>
                <a:cs typeface="Arial"/>
                <a:hlinkClick r:id="rId6"/>
              </a:rPr>
              <a:t>Hill.IG@hill.af.mil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7378" y="679450"/>
            <a:ext cx="15050153" cy="1824795"/>
          </a:xfrm>
        </p:spPr>
        <p:txBody>
          <a:bodyPr/>
          <a:lstStyle/>
          <a:p>
            <a:r>
              <a:rPr lang="en-US" dirty="0"/>
              <a:t>What is Reprisal?</a:t>
            </a:r>
            <a:br>
              <a:rPr lang="en-US" dirty="0"/>
            </a:br>
            <a:r>
              <a:rPr lang="en-US" sz="3958" dirty="0"/>
              <a:t>(1 Year to File a Complaint)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65592" y="3194050"/>
            <a:ext cx="1833194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Taking </a:t>
            </a:r>
            <a:r>
              <a:rPr lang="en-US" sz="4800" b="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b="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threatening to take</a:t>
            </a:r>
            <a:r>
              <a:rPr lang="en-US" sz="4800" b="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an unfavorable personnel action or Withholding </a:t>
            </a:r>
            <a:r>
              <a:rPr lang="en-US" sz="4800" b="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b="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threatening to withhold</a:t>
            </a:r>
            <a:r>
              <a:rPr lang="en-US" sz="4800" b="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a favorable personnel action for making </a:t>
            </a:r>
            <a:r>
              <a:rPr lang="en-US" sz="4800" b="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b="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preparing to make</a:t>
            </a:r>
            <a:r>
              <a:rPr lang="en-US" sz="4800" b="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a protected communication</a:t>
            </a:r>
          </a:p>
          <a:p>
            <a:pPr>
              <a:defRPr/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Members are protected from reprisal whether they </a:t>
            </a:r>
            <a:r>
              <a:rPr lang="en-US" sz="4800" b="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n-US" sz="4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to make</a:t>
            </a:r>
            <a:r>
              <a:rPr lang="en-US" sz="4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there is a perception they made</a:t>
            </a:r>
            <a:r>
              <a:rPr lang="en-US" sz="4800" b="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a protected communication</a:t>
            </a:r>
          </a:p>
          <a:p>
            <a:pPr lvl="1">
              <a:defRPr/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This means you cannot get in trouble for filing a complaint (making a protected communication) </a:t>
            </a:r>
          </a:p>
          <a:p>
            <a:pPr lvl="1">
              <a:defRPr/>
            </a:pPr>
            <a:r>
              <a:rPr lang="en-US" sz="4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Office of Special Counsel (OSC.gov) is an independent agency established to handle civilian complaints of reprisal and other prohibited personnel practices (Title 5 U.S.C. Section 230)</a:t>
            </a:r>
          </a:p>
          <a:p>
            <a:pPr marL="0" indent="0" algn="ctr">
              <a:buNone/>
              <a:defRPr/>
            </a:pPr>
            <a:endParaRPr lang="en-US" sz="1319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n-US" sz="32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sz="3298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13312976"/>
            <a:ext cx="5325042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79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/>
            <a:endParaRPr lang="en-US" sz="1979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82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81162" y="679450"/>
            <a:ext cx="12913644" cy="1824795"/>
          </a:xfrm>
        </p:spPr>
        <p:txBody>
          <a:bodyPr/>
          <a:lstStyle/>
          <a:p>
            <a:pPr>
              <a:defRPr/>
            </a:pPr>
            <a:r>
              <a:rPr lang="en-US" dirty="0"/>
              <a:t>What is Restriction?</a:t>
            </a:r>
            <a:br>
              <a:rPr lang="en-US" dirty="0"/>
            </a:br>
            <a:r>
              <a:rPr lang="en-US" sz="3958" dirty="0"/>
              <a:t>(No Time Limit to File a Complaint)</a:t>
            </a:r>
            <a:endParaRPr lang="en-US" sz="3958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9592" y="3041650"/>
            <a:ext cx="17905214" cy="5509200"/>
          </a:xfrm>
        </p:spPr>
        <p:txBody>
          <a:bodyPr/>
          <a:lstStyle/>
          <a:p>
            <a:pPr marL="685800" indent="-685800" algn="l">
              <a:buSzPct val="103000"/>
              <a:buFont typeface="Wingdings" panose="05000000000000000000" pitchFamily="2" charset="2"/>
              <a:buChar char="§"/>
            </a:pPr>
            <a:r>
              <a:rPr lang="en-US" alt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Preventing or </a:t>
            </a:r>
            <a:r>
              <a:rPr lang="en-US" altLang="en-US" sz="4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4800" b="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attempting to prevent)</a:t>
            </a:r>
            <a:r>
              <a:rPr lang="en-US" altLang="en-US" sz="4800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you from making or </a:t>
            </a:r>
            <a:r>
              <a:rPr lang="en-US" altLang="en-US" sz="4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4800" b="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to make)</a:t>
            </a:r>
            <a:r>
              <a:rPr lang="en-US" altLang="en-US" sz="4800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lawful communications to Members of Congress, Chain of Command and/or an IG</a:t>
            </a:r>
          </a:p>
          <a:p>
            <a:pPr algn="l">
              <a:buSzPct val="103000"/>
            </a:pPr>
            <a:endParaRPr lang="en-US" alt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>
              <a:buSzPct val="103000"/>
              <a:buFont typeface="Wingdings" panose="05000000000000000000" pitchFamily="2" charset="2"/>
              <a:buChar char="§"/>
            </a:pPr>
            <a:r>
              <a:rPr lang="en-US" alt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Civilian complaints, APF/NAF employee, or DOD contractor are address as abuse of authority</a:t>
            </a:r>
          </a:p>
          <a:p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  <a:r>
              <a:rPr lang="en-US" altLang="en-US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620" y="9027246"/>
            <a:ext cx="3932334" cy="28486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241" y="8943074"/>
            <a:ext cx="3503301" cy="2861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97095" y="11814123"/>
            <a:ext cx="3518039" cy="21223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98" b="1" dirty="0">
                <a:solidFill>
                  <a:srgbClr val="FFFFFF"/>
                </a:solidFill>
                <a:cs typeface="Arial" charset="0"/>
              </a:rPr>
              <a:t>Threatening Airmen about going to the Commander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137" y="11866785"/>
            <a:ext cx="4067484" cy="20714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968" b="1" dirty="0">
                <a:solidFill>
                  <a:srgbClr val="FFFFFF"/>
                </a:solidFill>
                <a:cs typeface="Arial" charset="0"/>
              </a:rPr>
              <a:t>Advising that a Congressional complaint “poisons” </a:t>
            </a:r>
          </a:p>
          <a:p>
            <a:pPr algn="ctr">
              <a:defRPr/>
            </a:pPr>
            <a:r>
              <a:rPr lang="en-US" sz="2968" b="1" dirty="0">
                <a:solidFill>
                  <a:srgbClr val="FFFFFF"/>
                </a:solidFill>
                <a:cs typeface="Arial" charset="0"/>
              </a:rPr>
              <a:t>a unit</a:t>
            </a:r>
          </a:p>
          <a:p>
            <a:pPr algn="ctr">
              <a:defRPr/>
            </a:pPr>
            <a:endParaRPr lang="en-US" sz="989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82618" y="11832448"/>
            <a:ext cx="4067486" cy="20588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133" b="1" dirty="0">
                <a:solidFill>
                  <a:srgbClr val="FFFFFF"/>
                </a:solidFill>
                <a:cs typeface="Arial" charset="0"/>
              </a:rPr>
              <a:t>Insisting issues remain within </a:t>
            </a:r>
          </a:p>
          <a:p>
            <a:pPr algn="ctr">
              <a:defRPr/>
            </a:pPr>
            <a:r>
              <a:rPr lang="en-US" sz="3133" b="1" dirty="0">
                <a:solidFill>
                  <a:srgbClr val="FFFFFF"/>
                </a:solidFill>
                <a:cs typeface="Arial" charset="0"/>
              </a:rPr>
              <a:t>chain-of-command</a:t>
            </a:r>
          </a:p>
          <a:p>
            <a:pPr algn="ctr">
              <a:defRPr/>
            </a:pPr>
            <a:endParaRPr lang="en-US" sz="338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94062" y="11857616"/>
            <a:ext cx="3525979" cy="207184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51" b="1" dirty="0">
                <a:solidFill>
                  <a:srgbClr val="FFFFFF"/>
                </a:solidFill>
                <a:cs typeface="Arial" charset="0"/>
              </a:rPr>
              <a:t>Efforts to limit/control responses to a UEI survey</a:t>
            </a:r>
            <a:endParaRPr lang="en-US" sz="660" b="1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en-US" sz="66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340343C-A96A-4E5A-F696-26396FF69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03" y="9068186"/>
            <a:ext cx="3357853" cy="2745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3F3E096-B6B0-C4C7-D369-623E65006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34" y="9068186"/>
            <a:ext cx="4002874" cy="275765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34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7379" y="994452"/>
            <a:ext cx="15050153" cy="1215717"/>
          </a:xfrm>
        </p:spPr>
        <p:txBody>
          <a:bodyPr/>
          <a:lstStyle/>
          <a:p>
            <a:r>
              <a:rPr lang="en-US" dirty="0"/>
              <a:t>Time Line for Filing</a:t>
            </a:r>
            <a:endParaRPr lang="en-US" sz="5277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65592" y="2889250"/>
            <a:ext cx="18331940" cy="1074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Issues that do not have another grievance channel</a:t>
            </a:r>
          </a:p>
          <a:p>
            <a:pPr lvl="1" eaLnBrk="1" hangingPunct="1"/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Restriction—No time limit to file a complaint</a:t>
            </a:r>
          </a:p>
          <a:p>
            <a:pPr lvl="1" eaLnBrk="1" hangingPunct="1"/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Reprisal—1 Year to file a complaint</a:t>
            </a:r>
          </a:p>
          <a:p>
            <a:pPr eaLnBrk="1" hangingPunct="1"/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All other issues—90 days from learning of issue to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filecomplaint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709650"/>
            <a:ext cx="5325042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79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/>
            <a:endParaRPr lang="en-US" sz="1979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04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7378" y="908050"/>
            <a:ext cx="15050153" cy="1215717"/>
          </a:xfrm>
        </p:spPr>
        <p:txBody>
          <a:bodyPr/>
          <a:lstStyle/>
          <a:p>
            <a:r>
              <a:rPr lang="en-US" dirty="0"/>
              <a:t>Fraud, Waste, &amp; Abuse</a:t>
            </a:r>
            <a:endParaRPr lang="en-US" sz="5277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65592" y="3041650"/>
            <a:ext cx="18331940" cy="789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0000CC"/>
              </a:buClr>
              <a:buNone/>
              <a:defRPr/>
            </a:pP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Fraud, Waste, &amp; Abuse is Commander’s Program</a:t>
            </a:r>
          </a:p>
          <a:p>
            <a:pPr marL="0" indent="0" algn="ctr">
              <a:spcBef>
                <a:spcPts val="0"/>
              </a:spcBef>
              <a:buClr>
                <a:srgbClr val="0000CC"/>
              </a:buClr>
              <a:buNone/>
              <a:defRPr/>
            </a:pPr>
            <a:endParaRPr lang="en-US" altLang="en-US" sz="4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0000CC"/>
              </a:buClr>
              <a:buNone/>
              <a:defRPr/>
            </a:pP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Report any/all of the following:</a:t>
            </a:r>
          </a:p>
          <a:p>
            <a:pPr marL="0" indent="0" algn="ctr">
              <a:spcBef>
                <a:spcPts val="0"/>
              </a:spcBef>
              <a:buClr>
                <a:srgbClr val="0000CC"/>
              </a:buClr>
              <a:buNone/>
              <a:defRPr/>
            </a:pPr>
            <a:endParaRPr lang="en-US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800" dirty="0"/>
              <a:t> Any </a:t>
            </a: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intentional deception or deceit by suppressing facts </a:t>
            </a:r>
          </a:p>
          <a:p>
            <a:pPr eaLnBrk="1" hangingPunct="1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Offer, payment, acceptance of bribes or gratuities</a:t>
            </a:r>
          </a:p>
          <a:p>
            <a:pPr eaLnBrk="1" hangingPunct="1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Evading or corrupting inspectors or other officials</a:t>
            </a:r>
          </a:p>
          <a:p>
            <a:pPr eaLnBrk="1" hangingPunct="1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Making false statements, submitting false claims, falsifying records</a:t>
            </a:r>
          </a:p>
          <a:p>
            <a:pPr eaLnBrk="1" hangingPunct="1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Extravagant, careless or needless expenditure of AF funds</a:t>
            </a:r>
          </a:p>
          <a:p>
            <a:pPr eaLnBrk="1" hangingPunct="1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Intentional, wrongful, or improper use of AF resources</a:t>
            </a:r>
          </a:p>
          <a:p>
            <a:pPr eaLnBrk="1" hangingPunct="1"/>
            <a:endParaRPr lang="en-US" sz="3298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617776"/>
            <a:ext cx="5325042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79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/>
            <a:endParaRPr lang="en-US" sz="1979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996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7378" y="984250"/>
            <a:ext cx="15050153" cy="1215717"/>
          </a:xfrm>
        </p:spPr>
        <p:txBody>
          <a:bodyPr/>
          <a:lstStyle/>
          <a:p>
            <a:r>
              <a:rPr lang="en-US" dirty="0"/>
              <a:t>CSAF Hand-off Policy</a:t>
            </a:r>
            <a:endParaRPr lang="en-US" sz="5277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65592" y="3041650"/>
            <a:ext cx="18331940" cy="1057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4800" dirty="0"/>
              <a:t>C</a:t>
            </a: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SAF handoff policy (suicide prevention)</a:t>
            </a:r>
          </a:p>
          <a:p>
            <a:pPr lvl="1" eaLnBrk="1" hangingPunct="1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Roughly 30% of suicides result from legal problems or individuals under investigation</a:t>
            </a:r>
          </a:p>
          <a:p>
            <a:r>
              <a:rPr lang="en-US" altLang="en-US" sz="4800" dirty="0"/>
              <a:t>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he physical person-to-person referral of an interviewee to their commander or designee</a:t>
            </a:r>
          </a:p>
          <a:p>
            <a:pPr lvl="1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Representative should be of equal or greater rank than the subject/suspect</a:t>
            </a:r>
          </a:p>
          <a:p>
            <a:pPr lvl="1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pplies to </a:t>
            </a:r>
            <a:r>
              <a:rPr lang="en-US" alt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types of investigations (IG, OSI,SFS)</a:t>
            </a:r>
          </a:p>
          <a:p>
            <a:r>
              <a:rPr lang="en-US" altLang="en-US" sz="4800" dirty="0"/>
              <a:t>R</a:t>
            </a: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equired for all subjects/suspects</a:t>
            </a:r>
          </a:p>
          <a:p>
            <a:pPr lvl="1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Inquiry officer discretion on other witnesses—should be completed if they are visibly upset or distraught</a:t>
            </a:r>
          </a:p>
          <a:p>
            <a:pPr lvl="1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Do not discuss the reason for or results of the interview</a:t>
            </a:r>
          </a:p>
          <a:p>
            <a:pPr lvl="1"/>
            <a:endParaRPr lang="en-US" altLang="en-US" sz="3298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3298" dirty="0"/>
              <a:t>	</a:t>
            </a:r>
            <a:endParaRPr lang="en-US" sz="3298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13617776"/>
            <a:ext cx="5325042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79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/>
            <a:endParaRPr lang="en-US" sz="1979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8595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7379" y="831850"/>
            <a:ext cx="12000672" cy="1215717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  <a:endParaRPr lang="en-US" sz="5277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65592" y="3041650"/>
            <a:ext cx="1833194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If possible, give your chain-of-command a chance to solve the problem</a:t>
            </a:r>
          </a:p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Be completely honest!  Don't provide misleading information and don't withhold information</a:t>
            </a:r>
          </a:p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IGs are not policy makers—they make recommendations—commanders make decisions and take action</a:t>
            </a:r>
          </a:p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IGs are independent fact-finders and help resolve complaints based on the facts</a:t>
            </a:r>
          </a:p>
          <a:p>
            <a:pPr marL="0" indent="0">
              <a:buNone/>
            </a:pPr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  </a:t>
            </a:r>
          </a:p>
          <a:p>
            <a:pPr marL="0" indent="0">
              <a:buNone/>
            </a:pPr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can deny you access to the IG or elected officials or reprise against you for having done so </a:t>
            </a:r>
          </a:p>
          <a:p>
            <a:pPr eaLnBrk="1" hangingPunct="1"/>
            <a:endParaRPr lang="en-US" sz="3298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13541346"/>
            <a:ext cx="5325042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79" b="1" dirty="0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601253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1250" y="69850"/>
            <a:ext cx="13792200" cy="2615352"/>
          </a:xfrm>
          <a:prstGeom prst="rect">
            <a:avLst/>
          </a:prstGeom>
        </p:spPr>
        <p:txBody>
          <a:bodyPr vert="horz" wrap="square" lIns="0" tIns="182138" rIns="0" bIns="0" rtlCol="0">
            <a:spAutoFit/>
          </a:bodyPr>
          <a:lstStyle/>
          <a:p>
            <a:pPr marL="2818765" algn="ctr">
              <a:lnSpc>
                <a:spcPct val="100000"/>
              </a:lnSpc>
              <a:spcBef>
                <a:spcPts val="114"/>
              </a:spcBef>
            </a:pPr>
            <a:r>
              <a:rPr lang="en-US" spc="-10" dirty="0"/>
              <a:t>IG Complaint Resolution Program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pc="-290" dirty="0"/>
              <a:t>BE</a:t>
            </a:r>
            <a:r>
              <a:rPr spc="-55" dirty="0"/>
              <a:t> </a:t>
            </a:r>
            <a:r>
              <a:rPr spc="-430" dirty="0"/>
              <a:t>AMERICA’S</a:t>
            </a:r>
            <a:r>
              <a:rPr spc="-90" dirty="0"/>
              <a:t> </a:t>
            </a:r>
            <a:r>
              <a:rPr spc="-365" dirty="0"/>
              <a:t>BEST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7051" y="6311416"/>
            <a:ext cx="8801618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6" algn="ctr">
              <a:lnSpc>
                <a:spcPct val="100000"/>
              </a:lnSpc>
              <a:spcBef>
                <a:spcPts val="105"/>
              </a:spcBef>
              <a:buClr>
                <a:srgbClr val="0066CC"/>
              </a:buClr>
              <a:buSzPct val="74796"/>
              <a:tabLst>
                <a:tab pos="508634" algn="l"/>
              </a:tabLst>
            </a:pPr>
            <a:r>
              <a:rPr sz="9600" b="1" dirty="0">
                <a:latin typeface="Arial"/>
                <a:cs typeface="Arial"/>
              </a:rPr>
              <a:t>QUESTIONS</a:t>
            </a:r>
            <a:endParaRPr sz="61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7379" y="210012"/>
            <a:ext cx="15050153" cy="2431435"/>
          </a:xfrm>
        </p:spPr>
        <p:txBody>
          <a:bodyPr/>
          <a:lstStyle/>
          <a:p>
            <a:r>
              <a:rPr lang="en-US" dirty="0"/>
              <a:t>Complaints Resolution</a:t>
            </a:r>
            <a:br>
              <a:rPr lang="en-US" dirty="0"/>
            </a:br>
            <a:r>
              <a:rPr lang="en-US" dirty="0"/>
              <a:t>Points of Contact</a:t>
            </a:r>
            <a:endParaRPr lang="en-US" sz="5277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65592" y="4097763"/>
            <a:ext cx="18331940" cy="789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67537" indent="0" defTabSz="1099471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3958">
                <a:solidFill>
                  <a:srgbClr val="000000"/>
                </a:solidFill>
                <a:latin typeface="Arial" charset="0"/>
                <a:cs typeface="Arial" charset="0"/>
              </a:rPr>
              <a:t>75 ABW/IGQ</a:t>
            </a:r>
            <a:r>
              <a:rPr lang="en-US" altLang="en-US" sz="3958" b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 marL="667537" indent="0" defTabSz="1099471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3958" b="0">
                <a:solidFill>
                  <a:srgbClr val="000000"/>
                </a:solidFill>
                <a:latin typeface="Arial" charset="0"/>
                <a:cs typeface="Arial" charset="0"/>
              </a:rPr>
              <a:t>Mr. Peter Villafana, Building #152, Room 214</a:t>
            </a:r>
          </a:p>
          <a:p>
            <a:pPr marL="654447" defTabSz="1099471" eaLnBrk="1" hangingPunct="1">
              <a:spcBef>
                <a:spcPct val="0"/>
              </a:spcBef>
              <a:buClrTx/>
              <a:buSzTx/>
              <a:buNone/>
              <a:tabLst>
                <a:tab pos="5473794" algn="l"/>
              </a:tabLst>
              <a:defRPr/>
            </a:pPr>
            <a:r>
              <a:rPr lang="en-US" altLang="en-US" sz="3958">
                <a:solidFill>
                  <a:srgbClr val="000000"/>
                </a:solidFill>
                <a:latin typeface="Arial" charset="0"/>
                <a:cs typeface="Arial" charset="0"/>
              </a:rPr>
              <a:t>	DSN 777-3433</a:t>
            </a:r>
            <a:r>
              <a:rPr lang="en-US" altLang="en-US" sz="3958" b="0">
                <a:solidFill>
                  <a:srgbClr val="000000"/>
                </a:solidFill>
                <a:latin typeface="Arial" charset="0"/>
                <a:cs typeface="Arial" charset="0"/>
              </a:rPr>
              <a:t>,</a:t>
            </a:r>
            <a:r>
              <a:rPr lang="en-US" altLang="en-US" sz="3958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958" b="0">
                <a:solidFill>
                  <a:srgbClr val="0066CC"/>
                </a:solidFill>
                <a:latin typeface="Arial" charset="0"/>
                <a:cs typeface="Arial" charset="0"/>
                <a:hlinkClick r:id="rId2"/>
              </a:rPr>
              <a:t>peter.villafana@us.af.mil</a:t>
            </a:r>
            <a:r>
              <a:rPr lang="en-US" altLang="en-US" sz="3958" b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marL="654447" defTabSz="1099471" eaLnBrk="1" hangingPunct="1">
              <a:spcBef>
                <a:spcPct val="0"/>
              </a:spcBef>
              <a:buClrTx/>
              <a:buSzTx/>
              <a:buNone/>
              <a:tabLst>
                <a:tab pos="5473794" algn="l"/>
              </a:tabLst>
              <a:defRPr/>
            </a:pPr>
            <a:r>
              <a:rPr lang="en-US" altLang="en-US" sz="3958" b="0">
                <a:solidFill>
                  <a:srgbClr val="000000"/>
                </a:solidFill>
                <a:latin typeface="Arial" charset="0"/>
                <a:cs typeface="Arial" charset="0"/>
              </a:rPr>
              <a:t>	Hot Line 777-1005 </a:t>
            </a:r>
            <a:r>
              <a:rPr lang="en-US" altLang="en-US" sz="3958" b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hill.ig.workflow@us.af.mil</a:t>
            </a:r>
            <a:endParaRPr lang="en-US" altLang="en-US" sz="3958" b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eaLnBrk="1" hangingPunct="1">
              <a:buClrTx/>
              <a:buSzTx/>
              <a:buNone/>
              <a:defRPr/>
            </a:pPr>
            <a:endParaRPr lang="en-US" altLang="en-US" sz="3958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67537" indent="0" eaLnBrk="1" hangingPunct="1">
              <a:spcBef>
                <a:spcPct val="0"/>
              </a:spcBef>
              <a:buClrTx/>
              <a:buSzTx/>
              <a:buNone/>
              <a:tabLst>
                <a:tab pos="5473794" algn="l"/>
              </a:tabLst>
              <a:defRPr/>
            </a:pPr>
            <a:r>
              <a:rPr lang="en-US" altLang="en-US" sz="3958">
                <a:solidFill>
                  <a:srgbClr val="000000"/>
                </a:solidFill>
                <a:latin typeface="Arial" charset="0"/>
                <a:cs typeface="Arial" charset="0"/>
              </a:rPr>
              <a:t>388 FW/IGQ</a:t>
            </a:r>
            <a:r>
              <a:rPr lang="en-US" altLang="en-US" sz="3958" b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 marL="667537" indent="0" eaLnBrk="1" hangingPunct="1">
              <a:spcBef>
                <a:spcPct val="0"/>
              </a:spcBef>
              <a:buClrTx/>
              <a:buSzTx/>
              <a:buNone/>
              <a:tabLst>
                <a:tab pos="5473794" algn="l"/>
              </a:tabLst>
              <a:defRPr/>
            </a:pPr>
            <a:r>
              <a:rPr lang="en-US" altLang="en-US" sz="3958" b="0">
                <a:solidFill>
                  <a:srgbClr val="000000"/>
                </a:solidFill>
                <a:latin typeface="Arial" charset="0"/>
                <a:cs typeface="Arial" charset="0"/>
              </a:rPr>
              <a:t>Mr. Todd Lundmark, Building #120, Room #111</a:t>
            </a:r>
          </a:p>
          <a:p>
            <a:pPr marL="667537" indent="0" eaLnBrk="1" hangingPunct="1">
              <a:spcBef>
                <a:spcPct val="0"/>
              </a:spcBef>
              <a:buClrTx/>
              <a:buSzTx/>
              <a:buNone/>
              <a:tabLst>
                <a:tab pos="5473794" algn="l"/>
              </a:tabLst>
              <a:defRPr/>
            </a:pPr>
            <a:r>
              <a:rPr lang="en-US" altLang="en-US" sz="3958">
                <a:solidFill>
                  <a:srgbClr val="000000"/>
                </a:solidFill>
                <a:latin typeface="Arial" charset="0"/>
                <a:cs typeface="Arial" charset="0"/>
              </a:rPr>
              <a:t>DSN 777-3620</a:t>
            </a:r>
            <a:r>
              <a:rPr lang="en-US" altLang="en-US" sz="3958" b="0">
                <a:solidFill>
                  <a:srgbClr val="000000"/>
                </a:solidFill>
                <a:latin typeface="Arial" charset="0"/>
                <a:cs typeface="Arial" charset="0"/>
              </a:rPr>
              <a:t>, todd.lundmark.1@us.af.mil</a:t>
            </a:r>
            <a:endParaRPr lang="en-US" altLang="en-US" sz="3958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429296" lvl="6" indent="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altLang="en-US" sz="3958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67537" indent="0" eaLnBrk="1" hangingPunct="1">
              <a:spcBef>
                <a:spcPct val="0"/>
              </a:spcBef>
              <a:buClrTx/>
              <a:buSzTx/>
              <a:buNone/>
              <a:tabLst>
                <a:tab pos="5473794" algn="l"/>
              </a:tabLst>
              <a:defRPr/>
            </a:pPr>
            <a:r>
              <a:rPr lang="en-US" altLang="en-US" sz="3958">
                <a:solidFill>
                  <a:srgbClr val="000000"/>
                </a:solidFill>
                <a:latin typeface="Arial" charset="0"/>
                <a:cs typeface="Arial" charset="0"/>
              </a:rPr>
              <a:t>419 FW/IGQ</a:t>
            </a:r>
            <a:r>
              <a:rPr lang="en-US" altLang="en-US" sz="3958" b="0">
                <a:solidFill>
                  <a:srgbClr val="000000"/>
                </a:solidFill>
                <a:latin typeface="Arial" charset="0"/>
                <a:cs typeface="Arial" charset="0"/>
              </a:rPr>
              <a:t>: Building #120, Room #107</a:t>
            </a:r>
          </a:p>
          <a:p>
            <a:pPr marL="667537" indent="0" eaLnBrk="1" hangingPunct="1">
              <a:spcBef>
                <a:spcPct val="0"/>
              </a:spcBef>
              <a:buClrTx/>
              <a:buSzTx/>
              <a:buNone/>
              <a:tabLst>
                <a:tab pos="5473794" algn="l"/>
              </a:tabLst>
              <a:defRPr/>
            </a:pPr>
            <a:r>
              <a:rPr lang="en-US" altLang="en-US" sz="3958">
                <a:solidFill>
                  <a:srgbClr val="000000"/>
                </a:solidFill>
                <a:latin typeface="Arial" charset="0"/>
                <a:cs typeface="Arial" charset="0"/>
              </a:rPr>
              <a:t>DSN 586-0970</a:t>
            </a:r>
            <a:endParaRPr lang="en-US" altLang="en-US" sz="3958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12521592"/>
            <a:ext cx="5325042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79" b="1" dirty="0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98709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6050" y="187530"/>
            <a:ext cx="15050153" cy="2431435"/>
          </a:xfrm>
        </p:spPr>
        <p:txBody>
          <a:bodyPr/>
          <a:lstStyle/>
          <a:p>
            <a:r>
              <a:rPr lang="en-US" dirty="0"/>
              <a:t>Complaints Resolution</a:t>
            </a:r>
            <a:br>
              <a:rPr lang="en-US" dirty="0"/>
            </a:br>
            <a:r>
              <a:rPr lang="en-US" dirty="0"/>
              <a:t>Mission/Purpose</a:t>
            </a:r>
            <a:endParaRPr lang="en-US" sz="5277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86080" y="3270250"/>
            <a:ext cx="18331940" cy="925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4800" dirty="0"/>
              <a:t> O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bjective fact-finders charged with conducting independent, fair, and impartial inquiries into issues negatively impacting Airmen’s ability to focus on their mission/duties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complaints are processed IAW AFI 90-301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 as the Air Force’s “Cultural Conscience”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as the Commander’s “Eyes and Ears” to alert them of issues affecting their organization</a:t>
            </a:r>
          </a:p>
          <a:p>
            <a:pPr eaLnBrk="1" hangingPunct="1"/>
            <a:r>
              <a:rPr lang="en-US" sz="4800" dirty="0"/>
              <a:t> O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verall goal is to enhance morale, promote efficiency and emphasize mission focus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20" y="13404850"/>
            <a:ext cx="5325042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79" b="1" dirty="0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14257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7379" y="984250"/>
            <a:ext cx="12610272" cy="1215717"/>
          </a:xfrm>
        </p:spPr>
        <p:txBody>
          <a:bodyPr/>
          <a:lstStyle/>
          <a:p>
            <a:r>
              <a:rPr lang="en-US" dirty="0"/>
              <a:t>What is a Complaint</a:t>
            </a:r>
            <a:endParaRPr lang="en-US" sz="5277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86080" y="3117850"/>
            <a:ext cx="18331940" cy="1027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4800" dirty="0"/>
              <a:t> A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allegation that asserts a wrong or violation of: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Law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Regulation / Instruction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Procedure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</a:t>
            </a:r>
          </a:p>
          <a:p>
            <a:pPr eaLnBrk="1" hangingPunct="1"/>
            <a:r>
              <a:rPr lang="en-US" sz="4800" dirty="0"/>
              <a:t> C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also report conditions detrimental to safe execution of operations, missions, or the reputation of the Air Force</a:t>
            </a:r>
          </a:p>
          <a:p>
            <a:r>
              <a:rPr lang="en-US" altLang="en-US" sz="4800" dirty="0"/>
              <a:t> W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 filing a complaint be as detailed as possible: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“Who did what, to whom, when, where and in violation of what?”</a:t>
            </a:r>
          </a:p>
          <a:p>
            <a:endParaRPr lang="en-US" sz="329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13388946"/>
            <a:ext cx="5325042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79" b="1" dirty="0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5458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7379" y="908050"/>
            <a:ext cx="15050153" cy="1215717"/>
          </a:xfrm>
        </p:spPr>
        <p:txBody>
          <a:bodyPr/>
          <a:lstStyle/>
          <a:p>
            <a:r>
              <a:rPr lang="en-US" dirty="0"/>
              <a:t>Who Can File a Complaint</a:t>
            </a:r>
            <a:endParaRPr lang="en-US" sz="5277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65592" y="4097762"/>
            <a:ext cx="18331940" cy="945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4800" dirty="0"/>
              <a:t> Anybody…Literally, ANYBODY can file a complaint</a:t>
            </a:r>
          </a:p>
          <a:p>
            <a:pPr lvl="1" eaLnBrk="1" hangingPunct="1"/>
            <a:r>
              <a:rPr lang="en-US" sz="4800" dirty="0"/>
              <a:t> Active Duty Military</a:t>
            </a:r>
          </a:p>
          <a:p>
            <a:pPr lvl="1" eaLnBrk="1" hangingPunct="1"/>
            <a:r>
              <a:rPr lang="en-US" sz="4800" dirty="0"/>
              <a:t> R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eservists and Guard Members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Retired Military</a:t>
            </a:r>
          </a:p>
          <a:p>
            <a:pPr lvl="1" eaLnBrk="1" hangingPunct="1"/>
            <a:r>
              <a:rPr lang="en-US" sz="4800" dirty="0"/>
              <a:t> Federal C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ivilian employees</a:t>
            </a:r>
          </a:p>
          <a:p>
            <a:pPr lvl="1" eaLnBrk="1" hangingPunct="1"/>
            <a:r>
              <a:rPr lang="en-US" sz="4800" dirty="0"/>
              <a:t> C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ontractors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Dependents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Civilians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Services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Anonymous</a:t>
            </a:r>
          </a:p>
          <a:p>
            <a:pPr lvl="1" eaLnBrk="1" hangingPunct="1"/>
            <a:endParaRPr lang="en-US" sz="3298" dirty="0"/>
          </a:p>
          <a:p>
            <a:pPr lvl="1" eaLnBrk="1" hangingPunct="1"/>
            <a:endParaRPr lang="en-US" sz="3958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sz="3298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592088"/>
            <a:ext cx="5325042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79" b="1" dirty="0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49331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7378" y="984250"/>
            <a:ext cx="15050153" cy="1215717"/>
          </a:xfrm>
        </p:spPr>
        <p:txBody>
          <a:bodyPr/>
          <a:lstStyle/>
          <a:p>
            <a:r>
              <a:rPr lang="en-US" dirty="0"/>
              <a:t>How to File a Complaint</a:t>
            </a:r>
            <a:endParaRPr lang="en-US" sz="5277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65592" y="3041650"/>
            <a:ext cx="18559058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4800" dirty="0"/>
              <a:t> Make an appointment</a:t>
            </a:r>
          </a:p>
          <a:p>
            <a:pPr eaLnBrk="1" hangingPunct="1"/>
            <a:r>
              <a:rPr lang="en-US" sz="4800" dirty="0"/>
              <a:t> Just show up at the office</a:t>
            </a:r>
          </a:p>
          <a:p>
            <a:pPr eaLnBrk="1" hangingPunct="1"/>
            <a:r>
              <a:rPr lang="en-US" sz="4800" dirty="0"/>
              <a:t> Fill o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AF Form 102, IG Complaint Form (Preferred)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Email it, Snail Mail it, or Drop it off at the IGQ Office</a:t>
            </a:r>
          </a:p>
          <a:p>
            <a:pPr eaLnBrk="1" hangingPunct="1"/>
            <a:r>
              <a:rPr lang="en-US" sz="4800" dirty="0"/>
              <a:t> File complaint at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level – Base, Center, MAJCOM, SAF, DOD</a:t>
            </a:r>
          </a:p>
          <a:p>
            <a:pPr eaLnBrk="1" hangingPunct="1"/>
            <a:r>
              <a:rPr lang="en-US" sz="4800" dirty="0"/>
              <a:t> C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or Email a “Hotline”</a:t>
            </a:r>
          </a:p>
          <a:p>
            <a:pPr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Slip a note under the IGQ Office door</a:t>
            </a:r>
          </a:p>
          <a:p>
            <a:pPr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Indicate whether you do or do not consent to the release of your name outside the IG system</a:t>
            </a:r>
          </a:p>
          <a:p>
            <a:pPr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always remain anonymous</a:t>
            </a:r>
          </a:p>
          <a:p>
            <a:pPr eaLnBrk="1" hangingPunct="1"/>
            <a:endParaRPr lang="en-US" sz="3298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541346"/>
            <a:ext cx="5325042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79" b="1" dirty="0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07814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7378" y="908050"/>
            <a:ext cx="15050153" cy="1215717"/>
          </a:xfrm>
        </p:spPr>
        <p:txBody>
          <a:bodyPr/>
          <a:lstStyle/>
          <a:p>
            <a:r>
              <a:rPr lang="en-US" dirty="0"/>
              <a:t>What We Don’t Look Into</a:t>
            </a:r>
            <a:endParaRPr lang="en-US" sz="5277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65592" y="3346450"/>
            <a:ext cx="18331940" cy="99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Issues that have another grievance channel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Correction of Military Records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OPR/EPR Appeals / Challenges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Punishment Under Article 15 or Courts Martial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Administrative Separation Actions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Criminal Matters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Medical Treatment Issues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Equal Opportunity Issues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Claims Against the Government</a:t>
            </a:r>
          </a:p>
          <a:p>
            <a:pPr lvl="1" eaLnBrk="1" hangingPunct="1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Civilian Employment, Conditions of Employment, Union Complaints</a:t>
            </a:r>
          </a:p>
          <a:p>
            <a:pPr lvl="1" eaLnBrk="1" hangingPunct="1"/>
            <a:endParaRPr lang="en-US" sz="3298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13693976"/>
            <a:ext cx="5325042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79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/>
            <a:r>
              <a:rPr lang="en-US" sz="1979" dirty="0">
                <a:solidFill>
                  <a:schemeClr val="tx1"/>
                </a:solidFill>
                <a:latin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950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7378" y="908050"/>
            <a:ext cx="15050153" cy="1215717"/>
          </a:xfrm>
        </p:spPr>
        <p:txBody>
          <a:bodyPr/>
          <a:lstStyle/>
          <a:p>
            <a:r>
              <a:rPr lang="en-US" dirty="0"/>
              <a:t>Complainant’s Rights</a:t>
            </a:r>
            <a:endParaRPr lang="en-US" sz="5277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65592" y="3346450"/>
            <a:ext cx="18331940" cy="93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4800" dirty="0"/>
              <a:t> The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chain-of-command is the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channel for processing and resolving complaints; however, all personnel have the right to (Not An All Inclusive List):</a:t>
            </a:r>
          </a:p>
          <a:p>
            <a:pPr lvl="1" eaLnBrk="1" hangingPunct="1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File an IG complaint at any level without notifying your leadership</a:t>
            </a:r>
          </a:p>
          <a:p>
            <a:pPr lvl="1" eaLnBrk="1" hangingPunct="1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Submit complaints anonymously</a:t>
            </a:r>
          </a:p>
          <a:p>
            <a:pPr lvl="1" eaLnBrk="1" hangingPunct="1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Submit third-party complaints</a:t>
            </a:r>
          </a:p>
          <a:p>
            <a:pPr lvl="1" eaLnBrk="1" hangingPunct="1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Request, in writing, to withdraw your complaint</a:t>
            </a:r>
          </a:p>
          <a:p>
            <a:pPr lvl="1" eaLnBrk="1" hangingPunct="1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Can request higher-level IG review of your case</a:t>
            </a:r>
          </a:p>
          <a:p>
            <a:pPr lvl="2" eaLnBrk="1" hangingPunct="1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Must submit additional information not considered at lower level IG</a:t>
            </a:r>
          </a:p>
          <a:p>
            <a:pPr lvl="2" eaLnBrk="1" hangingPunct="1"/>
            <a:endParaRPr lang="en-US" sz="3298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sz="3298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sz="3298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sz="3298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13312976"/>
            <a:ext cx="5325042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79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/>
            <a:r>
              <a:rPr lang="en-US" sz="1979" dirty="0">
                <a:solidFill>
                  <a:schemeClr val="tx1"/>
                </a:solidFill>
                <a:latin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190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7378" y="298450"/>
            <a:ext cx="15050153" cy="2431435"/>
          </a:xfrm>
        </p:spPr>
        <p:txBody>
          <a:bodyPr/>
          <a:lstStyle/>
          <a:p>
            <a:r>
              <a:rPr lang="en-US" dirty="0"/>
              <a:t>Complainant’s </a:t>
            </a:r>
            <a:br>
              <a:rPr lang="en-US" dirty="0"/>
            </a:br>
            <a:r>
              <a:rPr lang="en-US" dirty="0"/>
              <a:t>Responsibilities</a:t>
            </a:r>
            <a:endParaRPr lang="en-US" sz="5277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65592" y="3498850"/>
            <a:ext cx="18331940" cy="842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4800" dirty="0"/>
              <a:t> Timeliness:  Must provide the IG with requested information in a timely manner</a:t>
            </a:r>
          </a:p>
          <a:p>
            <a:pPr eaLnBrk="1" hangingPunct="1"/>
            <a:r>
              <a:rPr lang="en-US" sz="4800" dirty="0"/>
              <a:t> Cooperation:  Answer questions and be responsive to requests</a:t>
            </a:r>
          </a:p>
          <a:p>
            <a:pPr eaLnBrk="1" hangingPunct="1"/>
            <a:r>
              <a:rPr lang="en-US" sz="4800" dirty="0"/>
              <a:t> Truthfulness: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Must provide completely factual information in their complaint.  Understand they are providing official statements and remain subject to punitive action for knowingly making false statements</a:t>
            </a:r>
            <a:endParaRPr lang="en-US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sz="3298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12521592"/>
            <a:ext cx="5325042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79" b="1" dirty="0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09909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1158</Words>
  <Application>Microsoft Office PowerPoint</Application>
  <PresentationFormat>Custom</PresentationFormat>
  <Paragraphs>147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Palatino Linotype</vt:lpstr>
      <vt:lpstr>Wingdings</vt:lpstr>
      <vt:lpstr>Office Theme</vt:lpstr>
      <vt:lpstr>PowerPoint Presentation</vt:lpstr>
      <vt:lpstr>Complaints Resolution Points of Contact</vt:lpstr>
      <vt:lpstr>Complaints Resolution Mission/Purpose</vt:lpstr>
      <vt:lpstr>What is a Complaint</vt:lpstr>
      <vt:lpstr>Who Can File a Complaint</vt:lpstr>
      <vt:lpstr>How to File a Complaint</vt:lpstr>
      <vt:lpstr>What We Don’t Look Into</vt:lpstr>
      <vt:lpstr>Complainant’s Rights</vt:lpstr>
      <vt:lpstr>Complainant’s  Responsibilities</vt:lpstr>
      <vt:lpstr>What is Reprisal? (1 Year to File a Complaint)</vt:lpstr>
      <vt:lpstr>What is Restriction? (No Time Limit to File a Complaint)</vt:lpstr>
      <vt:lpstr>Time Line for Filing</vt:lpstr>
      <vt:lpstr>Fraud, Waste, &amp; Abuse</vt:lpstr>
      <vt:lpstr>CSAF Hand-off Policy</vt:lpstr>
      <vt:lpstr>Summary</vt:lpstr>
      <vt:lpstr>IG Complaint Resolution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PowerPointPresentation</dc:title>
  <dc:creator>Kent.Bingham</dc:creator>
  <cp:lastModifiedBy>VILLAFANA, PETER A NH-03 USAF AFMC 75 ABW/IGQ</cp:lastModifiedBy>
  <cp:revision>2</cp:revision>
  <dcterms:created xsi:type="dcterms:W3CDTF">2023-02-15T15:18:24Z</dcterms:created>
  <dcterms:modified xsi:type="dcterms:W3CDTF">2023-12-13T17:33:30Z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ducer">
    <vt:lpwstr>Document Filters</vt:lpwstr>
  </property>
</Properties>
</file>