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30" r:id="rId4"/>
  </p:sldMasterIdLst>
  <p:notesMasterIdLst>
    <p:notesMasterId r:id="rId35"/>
  </p:notesMasterIdLst>
  <p:handoutMasterIdLst>
    <p:handoutMasterId r:id="rId36"/>
  </p:handoutMasterIdLst>
  <p:sldIdLst>
    <p:sldId id="606" r:id="rId5"/>
    <p:sldId id="620" r:id="rId6"/>
    <p:sldId id="614" r:id="rId7"/>
    <p:sldId id="615" r:id="rId8"/>
    <p:sldId id="609" r:id="rId9"/>
    <p:sldId id="621" r:id="rId10"/>
    <p:sldId id="622" r:id="rId11"/>
    <p:sldId id="623" r:id="rId12"/>
    <p:sldId id="624" r:id="rId13"/>
    <p:sldId id="625" r:id="rId14"/>
    <p:sldId id="616" r:id="rId15"/>
    <p:sldId id="627" r:id="rId16"/>
    <p:sldId id="628" r:id="rId17"/>
    <p:sldId id="629" r:id="rId18"/>
    <p:sldId id="630" r:id="rId19"/>
    <p:sldId id="631" r:id="rId20"/>
    <p:sldId id="632" r:id="rId21"/>
    <p:sldId id="633" r:id="rId22"/>
    <p:sldId id="634" r:id="rId23"/>
    <p:sldId id="626" r:id="rId24"/>
    <p:sldId id="635" r:id="rId25"/>
    <p:sldId id="636" r:id="rId26"/>
    <p:sldId id="637" r:id="rId27"/>
    <p:sldId id="638" r:id="rId28"/>
    <p:sldId id="641" r:id="rId29"/>
    <p:sldId id="640" r:id="rId30"/>
    <p:sldId id="611" r:id="rId31"/>
    <p:sldId id="639" r:id="rId32"/>
    <p:sldId id="642" r:id="rId33"/>
    <p:sldId id="619" r:id="rId34"/>
  </p:sldIdLst>
  <p:sldSz cx="12192000" cy="6858000"/>
  <p:notesSz cx="7023100" cy="93091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894" userDrawn="1">
          <p15:clr>
            <a:srgbClr val="A4A3A4"/>
          </p15:clr>
        </p15:guide>
        <p15:guide id="2" pos="232"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CCFF"/>
    <a:srgbClr val="FF0000"/>
    <a:srgbClr val="009900"/>
    <a:srgbClr val="A50021"/>
    <a:srgbClr val="33CC33"/>
    <a:srgbClr val="FF9900"/>
    <a:srgbClr val="000099"/>
    <a:srgbClr val="33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85" autoAdjust="0"/>
    <p:restoredTop sz="75508" autoAdjust="0"/>
  </p:normalViewPr>
  <p:slideViewPr>
    <p:cSldViewPr snapToGrid="0">
      <p:cViewPr varScale="1">
        <p:scale>
          <a:sx n="84" d="100"/>
          <a:sy n="84" d="100"/>
        </p:scale>
        <p:origin x="2124" y="96"/>
      </p:cViewPr>
      <p:guideLst>
        <p:guide orient="horz" pos="894"/>
        <p:guide pos="2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50" d="100"/>
          <a:sy n="50" d="100"/>
        </p:scale>
        <p:origin x="-1182" y="288"/>
      </p:cViewPr>
      <p:guideLst>
        <p:guide orient="horz" pos="2932"/>
        <p:guide pos="2212"/>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E6AD9F-9973-408F-B402-1F85B362834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5C42CA1-8351-4572-B510-F3AB1930272C}">
      <dgm:prSet phldrT="[Text]"/>
      <dgm:spPr>
        <a:solidFill>
          <a:srgbClr val="002060"/>
        </a:solidFill>
      </dgm:spPr>
      <dgm:t>
        <a:bodyPr/>
        <a:lstStyle/>
        <a:p>
          <a:r>
            <a:rPr lang="en-US"/>
            <a:t>Selfless Service</a:t>
          </a:r>
          <a:endParaRPr lang="en-US" dirty="0"/>
        </a:p>
      </dgm:t>
    </dgm:pt>
    <dgm:pt modelId="{0E3CA08B-C545-4864-B0A5-4ADEB29E788B}" type="parTrans" cxnId="{AEE1390A-C543-4AE6-951C-63C605EF7532}">
      <dgm:prSet/>
      <dgm:spPr/>
      <dgm:t>
        <a:bodyPr/>
        <a:lstStyle/>
        <a:p>
          <a:endParaRPr lang="en-US"/>
        </a:p>
      </dgm:t>
    </dgm:pt>
    <dgm:pt modelId="{1270BA15-4402-4BD5-8E1A-4CA5198D08CD}" type="sibTrans" cxnId="{AEE1390A-C543-4AE6-951C-63C605EF7532}">
      <dgm:prSet/>
      <dgm:spPr/>
      <dgm:t>
        <a:bodyPr/>
        <a:lstStyle/>
        <a:p>
          <a:endParaRPr lang="en-US"/>
        </a:p>
      </dgm:t>
    </dgm:pt>
    <dgm:pt modelId="{2926180E-71CF-4F9A-BF75-FF635CFF67F9}">
      <dgm:prSet phldrT="[Text]"/>
      <dgm:spPr>
        <a:solidFill>
          <a:srgbClr val="002060"/>
        </a:solidFill>
      </dgm:spPr>
      <dgm:t>
        <a:bodyPr/>
        <a:lstStyle/>
        <a:p>
          <a:r>
            <a:rPr lang="en-US" dirty="0"/>
            <a:t>Responsible Stewards</a:t>
          </a:r>
        </a:p>
      </dgm:t>
    </dgm:pt>
    <dgm:pt modelId="{6CAC9601-D227-4D5B-9F0A-D087EE84564E}" type="parTrans" cxnId="{3BED0276-124D-4174-AA09-8DDF6E795025}">
      <dgm:prSet/>
      <dgm:spPr/>
      <dgm:t>
        <a:bodyPr/>
        <a:lstStyle/>
        <a:p>
          <a:endParaRPr lang="en-US"/>
        </a:p>
      </dgm:t>
    </dgm:pt>
    <dgm:pt modelId="{33356703-7423-4FB4-B77C-BC53C7ECECB4}" type="sibTrans" cxnId="{3BED0276-124D-4174-AA09-8DDF6E795025}">
      <dgm:prSet/>
      <dgm:spPr/>
      <dgm:t>
        <a:bodyPr/>
        <a:lstStyle/>
        <a:p>
          <a:endParaRPr lang="en-US"/>
        </a:p>
      </dgm:t>
    </dgm:pt>
    <dgm:pt modelId="{40794489-2B3A-4E60-8C3A-B5880899AB6A}">
      <dgm:prSet phldrT="[Text]" custT="1"/>
      <dgm:spPr>
        <a:solidFill>
          <a:schemeClr val="accent5">
            <a:lumMod val="60000"/>
            <a:lumOff val="40000"/>
            <a:alpha val="90000"/>
          </a:schemeClr>
        </a:solidFill>
        <a:ln>
          <a:solidFill>
            <a:schemeClr val="accent1">
              <a:alpha val="90000"/>
            </a:schemeClr>
          </a:solidFill>
        </a:ln>
      </dgm:spPr>
      <dgm:t>
        <a:bodyPr/>
        <a:lstStyle/>
        <a:p>
          <a:r>
            <a:rPr lang="en-US" sz="2400" dirty="0"/>
            <a:t>Be responsible in the use of government time and resources</a:t>
          </a:r>
        </a:p>
      </dgm:t>
    </dgm:pt>
    <dgm:pt modelId="{29C2D6EB-73AB-4433-99F1-B463A5677E12}" type="parTrans" cxnId="{18970EF1-E61A-41E8-9E9A-E1D1A3ABFA11}">
      <dgm:prSet/>
      <dgm:spPr/>
      <dgm:t>
        <a:bodyPr/>
        <a:lstStyle/>
        <a:p>
          <a:endParaRPr lang="en-US"/>
        </a:p>
      </dgm:t>
    </dgm:pt>
    <dgm:pt modelId="{FA6C750C-9E2B-424F-80B2-EF02D08B0AD4}" type="sibTrans" cxnId="{18970EF1-E61A-41E8-9E9A-E1D1A3ABFA11}">
      <dgm:prSet/>
      <dgm:spPr/>
      <dgm:t>
        <a:bodyPr/>
        <a:lstStyle/>
        <a:p>
          <a:endParaRPr lang="en-US"/>
        </a:p>
      </dgm:t>
    </dgm:pt>
    <dgm:pt modelId="{363DC2CD-8195-436E-A880-BDF56A7E0B98}">
      <dgm:prSet phldrT="[Text]" custT="1"/>
      <dgm:spPr>
        <a:solidFill>
          <a:schemeClr val="accent5">
            <a:lumMod val="60000"/>
            <a:lumOff val="40000"/>
            <a:alpha val="90000"/>
          </a:schemeClr>
        </a:solidFill>
        <a:ln>
          <a:solidFill>
            <a:schemeClr val="accent1">
              <a:alpha val="90000"/>
            </a:schemeClr>
          </a:solidFill>
        </a:ln>
      </dgm:spPr>
      <dgm:t>
        <a:bodyPr/>
        <a:lstStyle/>
        <a:p>
          <a:r>
            <a:rPr lang="en-US" sz="2400" dirty="0"/>
            <a:t>Do not misuse your public position for private gain</a:t>
          </a:r>
        </a:p>
      </dgm:t>
    </dgm:pt>
    <dgm:pt modelId="{88E8432D-63CB-4499-8901-CC437807E32F}" type="sibTrans" cxnId="{865902B1-B9DC-4318-9EE2-60E9F0F2B54D}">
      <dgm:prSet/>
      <dgm:spPr/>
      <dgm:t>
        <a:bodyPr/>
        <a:lstStyle/>
        <a:p>
          <a:endParaRPr lang="en-US"/>
        </a:p>
      </dgm:t>
    </dgm:pt>
    <dgm:pt modelId="{C9052FAE-2721-44E0-9481-D50F8CC58904}" type="parTrans" cxnId="{865902B1-B9DC-4318-9EE2-60E9F0F2B54D}">
      <dgm:prSet/>
      <dgm:spPr/>
      <dgm:t>
        <a:bodyPr/>
        <a:lstStyle/>
        <a:p>
          <a:endParaRPr lang="en-US"/>
        </a:p>
      </dgm:t>
    </dgm:pt>
    <dgm:pt modelId="{5D0A9A1A-2958-405A-90F6-EE06FF19B5BC}" type="pres">
      <dgm:prSet presAssocID="{58E6AD9F-9973-408F-B402-1F85B362834D}" presName="Name0" presStyleCnt="0">
        <dgm:presLayoutVars>
          <dgm:dir/>
          <dgm:animLvl val="lvl"/>
          <dgm:resizeHandles/>
        </dgm:presLayoutVars>
      </dgm:prSet>
      <dgm:spPr/>
    </dgm:pt>
    <dgm:pt modelId="{7C082D0A-9E7A-4FA8-ACCE-B87C8734093E}" type="pres">
      <dgm:prSet presAssocID="{B5C42CA1-8351-4572-B510-F3AB1930272C}" presName="linNode" presStyleCnt="0"/>
      <dgm:spPr/>
    </dgm:pt>
    <dgm:pt modelId="{E1DD2737-83C8-4330-8F13-D9E6D6F60F9B}" type="pres">
      <dgm:prSet presAssocID="{B5C42CA1-8351-4572-B510-F3AB1930272C}" presName="parentShp" presStyleLbl="node1" presStyleIdx="0" presStyleCnt="2" custScaleX="81579" custScaleY="69588" custLinFactNeighborY="613">
        <dgm:presLayoutVars>
          <dgm:bulletEnabled val="1"/>
        </dgm:presLayoutVars>
      </dgm:prSet>
      <dgm:spPr/>
    </dgm:pt>
    <dgm:pt modelId="{A544FC39-694B-4006-B78A-9437A6E21D57}" type="pres">
      <dgm:prSet presAssocID="{B5C42CA1-8351-4572-B510-F3AB1930272C}" presName="childShp" presStyleLbl="bgAccFollowNode1" presStyleIdx="0" presStyleCnt="2" custScaleY="39077">
        <dgm:presLayoutVars>
          <dgm:bulletEnabled val="1"/>
        </dgm:presLayoutVars>
      </dgm:prSet>
      <dgm:spPr>
        <a:prstGeom prst="roundRect">
          <a:avLst/>
        </a:prstGeom>
      </dgm:spPr>
    </dgm:pt>
    <dgm:pt modelId="{661004AF-BE30-4AC2-9DE0-65B06ED40579}" type="pres">
      <dgm:prSet presAssocID="{1270BA15-4402-4BD5-8E1A-4CA5198D08CD}" presName="spacing" presStyleCnt="0"/>
      <dgm:spPr/>
    </dgm:pt>
    <dgm:pt modelId="{D5A4C4EF-FD6E-46E6-A930-7977AB753600}" type="pres">
      <dgm:prSet presAssocID="{2926180E-71CF-4F9A-BF75-FF635CFF67F9}" presName="linNode" presStyleCnt="0"/>
      <dgm:spPr/>
    </dgm:pt>
    <dgm:pt modelId="{9377E52F-2E30-451D-A009-9111DD777F2C}" type="pres">
      <dgm:prSet presAssocID="{2926180E-71CF-4F9A-BF75-FF635CFF67F9}" presName="parentShp" presStyleLbl="node1" presStyleIdx="1" presStyleCnt="2" custScaleX="86842" custScaleY="66166">
        <dgm:presLayoutVars>
          <dgm:bulletEnabled val="1"/>
        </dgm:presLayoutVars>
      </dgm:prSet>
      <dgm:spPr/>
    </dgm:pt>
    <dgm:pt modelId="{7109C405-9966-4FA6-B36C-58CF7785F9CA}" type="pres">
      <dgm:prSet presAssocID="{2926180E-71CF-4F9A-BF75-FF635CFF67F9}" presName="childShp" presStyleLbl="bgAccFollowNode1" presStyleIdx="1" presStyleCnt="2" custScaleX="96491" custScaleY="40882">
        <dgm:presLayoutVars>
          <dgm:bulletEnabled val="1"/>
        </dgm:presLayoutVars>
      </dgm:prSet>
      <dgm:spPr>
        <a:prstGeom prst="roundRect">
          <a:avLst/>
        </a:prstGeom>
      </dgm:spPr>
    </dgm:pt>
  </dgm:ptLst>
  <dgm:cxnLst>
    <dgm:cxn modelId="{AEE1390A-C543-4AE6-951C-63C605EF7532}" srcId="{58E6AD9F-9973-408F-B402-1F85B362834D}" destId="{B5C42CA1-8351-4572-B510-F3AB1930272C}" srcOrd="0" destOrd="0" parTransId="{0E3CA08B-C545-4864-B0A5-4ADEB29E788B}" sibTransId="{1270BA15-4402-4BD5-8E1A-4CA5198D08CD}"/>
    <dgm:cxn modelId="{4521723D-ADF3-438F-A0ED-2C0E3D8EF611}" type="presOf" srcId="{B5C42CA1-8351-4572-B510-F3AB1930272C}" destId="{E1DD2737-83C8-4330-8F13-D9E6D6F60F9B}" srcOrd="0" destOrd="0" presId="urn:microsoft.com/office/officeart/2005/8/layout/vList6"/>
    <dgm:cxn modelId="{3BED0276-124D-4174-AA09-8DDF6E795025}" srcId="{58E6AD9F-9973-408F-B402-1F85B362834D}" destId="{2926180E-71CF-4F9A-BF75-FF635CFF67F9}" srcOrd="1" destOrd="0" parTransId="{6CAC9601-D227-4D5B-9F0A-D087EE84564E}" sibTransId="{33356703-7423-4FB4-B77C-BC53C7ECECB4}"/>
    <dgm:cxn modelId="{691C228D-0E1B-4E78-9E12-0D89333CD858}" type="presOf" srcId="{58E6AD9F-9973-408F-B402-1F85B362834D}" destId="{5D0A9A1A-2958-405A-90F6-EE06FF19B5BC}" srcOrd="0" destOrd="0" presId="urn:microsoft.com/office/officeart/2005/8/layout/vList6"/>
    <dgm:cxn modelId="{FFA4449E-9388-4E1D-8D0E-1249ACDE70F7}" type="presOf" srcId="{363DC2CD-8195-436E-A880-BDF56A7E0B98}" destId="{A544FC39-694B-4006-B78A-9437A6E21D57}" srcOrd="0" destOrd="0" presId="urn:microsoft.com/office/officeart/2005/8/layout/vList6"/>
    <dgm:cxn modelId="{865902B1-B9DC-4318-9EE2-60E9F0F2B54D}" srcId="{B5C42CA1-8351-4572-B510-F3AB1930272C}" destId="{363DC2CD-8195-436E-A880-BDF56A7E0B98}" srcOrd="0" destOrd="0" parTransId="{C9052FAE-2721-44E0-9481-D50F8CC58904}" sibTransId="{88E8432D-63CB-4499-8901-CC437807E32F}"/>
    <dgm:cxn modelId="{BC78D9DF-8B09-47D5-A55D-BE3D205AD757}" type="presOf" srcId="{2926180E-71CF-4F9A-BF75-FF635CFF67F9}" destId="{9377E52F-2E30-451D-A009-9111DD777F2C}" srcOrd="0" destOrd="0" presId="urn:microsoft.com/office/officeart/2005/8/layout/vList6"/>
    <dgm:cxn modelId="{18970EF1-E61A-41E8-9E9A-E1D1A3ABFA11}" srcId="{2926180E-71CF-4F9A-BF75-FF635CFF67F9}" destId="{40794489-2B3A-4E60-8C3A-B5880899AB6A}" srcOrd="0" destOrd="0" parTransId="{29C2D6EB-73AB-4433-99F1-B463A5677E12}" sibTransId="{FA6C750C-9E2B-424F-80B2-EF02D08B0AD4}"/>
    <dgm:cxn modelId="{E47D07FD-B2F3-4F7D-8A6E-A0E51EE059B8}" type="presOf" srcId="{40794489-2B3A-4E60-8C3A-B5880899AB6A}" destId="{7109C405-9966-4FA6-B36C-58CF7785F9CA}" srcOrd="0" destOrd="0" presId="urn:microsoft.com/office/officeart/2005/8/layout/vList6"/>
    <dgm:cxn modelId="{E1117DD2-EF1D-4190-9D2F-1C48DD8AF01F}" type="presParOf" srcId="{5D0A9A1A-2958-405A-90F6-EE06FF19B5BC}" destId="{7C082D0A-9E7A-4FA8-ACCE-B87C8734093E}" srcOrd="0" destOrd="0" presId="urn:microsoft.com/office/officeart/2005/8/layout/vList6"/>
    <dgm:cxn modelId="{AA551864-ABF4-4A25-8E7A-95A8385FCBCC}" type="presParOf" srcId="{7C082D0A-9E7A-4FA8-ACCE-B87C8734093E}" destId="{E1DD2737-83C8-4330-8F13-D9E6D6F60F9B}" srcOrd="0" destOrd="0" presId="urn:microsoft.com/office/officeart/2005/8/layout/vList6"/>
    <dgm:cxn modelId="{BC7255D5-689C-4636-A34D-D79771F89FA2}" type="presParOf" srcId="{7C082D0A-9E7A-4FA8-ACCE-B87C8734093E}" destId="{A544FC39-694B-4006-B78A-9437A6E21D57}" srcOrd="1" destOrd="0" presId="urn:microsoft.com/office/officeart/2005/8/layout/vList6"/>
    <dgm:cxn modelId="{7BBE6D90-CBA6-49EF-829F-8AD2FAFBAB6F}" type="presParOf" srcId="{5D0A9A1A-2958-405A-90F6-EE06FF19B5BC}" destId="{661004AF-BE30-4AC2-9DE0-65B06ED40579}" srcOrd="1" destOrd="0" presId="urn:microsoft.com/office/officeart/2005/8/layout/vList6"/>
    <dgm:cxn modelId="{33D6ECB7-AE29-474B-B3FD-69342D4C0C7D}" type="presParOf" srcId="{5D0A9A1A-2958-405A-90F6-EE06FF19B5BC}" destId="{D5A4C4EF-FD6E-46E6-A930-7977AB753600}" srcOrd="2" destOrd="0" presId="urn:microsoft.com/office/officeart/2005/8/layout/vList6"/>
    <dgm:cxn modelId="{B4E9D554-AB39-47E5-86AA-7EAF829F7C49}" type="presParOf" srcId="{D5A4C4EF-FD6E-46E6-A930-7977AB753600}" destId="{9377E52F-2E30-451D-A009-9111DD777F2C}" srcOrd="0" destOrd="0" presId="urn:microsoft.com/office/officeart/2005/8/layout/vList6"/>
    <dgm:cxn modelId="{088085B8-765A-4118-ABC0-2B76A8737C7C}" type="presParOf" srcId="{D5A4C4EF-FD6E-46E6-A930-7977AB753600}" destId="{7109C405-9966-4FA6-B36C-58CF7785F9C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4FC39-694B-4006-B78A-9437A6E21D57}">
      <dsp:nvSpPr>
        <dsp:cNvPr id="0" name=""/>
        <dsp:cNvSpPr/>
      </dsp:nvSpPr>
      <dsp:spPr>
        <a:xfrm>
          <a:off x="2628900" y="413463"/>
          <a:ext cx="4343400" cy="1055113"/>
        </a:xfrm>
        <a:prstGeom prst="roundRect">
          <a:avLst/>
        </a:prstGeom>
        <a:solidFill>
          <a:schemeClr val="accent5">
            <a:lumMod val="60000"/>
            <a:lumOff val="40000"/>
            <a:alpha val="9000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Do not misuse your public position for private gain</a:t>
          </a:r>
        </a:p>
      </dsp:txBody>
      <dsp:txXfrm>
        <a:off x="2680406" y="464969"/>
        <a:ext cx="4240388" cy="952101"/>
      </dsp:txXfrm>
    </dsp:sp>
    <dsp:sp modelId="{E1DD2737-83C8-4330-8F13-D9E6D6F60F9B}">
      <dsp:nvSpPr>
        <dsp:cNvPr id="0" name=""/>
        <dsp:cNvSpPr/>
      </dsp:nvSpPr>
      <dsp:spPr>
        <a:xfrm>
          <a:off x="266699" y="18103"/>
          <a:ext cx="2362201" cy="1878936"/>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Selfless Service</a:t>
          </a:r>
          <a:endParaRPr lang="en-US" sz="2900" kern="1200" dirty="0"/>
        </a:p>
      </dsp:txBody>
      <dsp:txXfrm>
        <a:off x="358421" y="109825"/>
        <a:ext cx="2178757" cy="1695492"/>
      </dsp:txXfrm>
    </dsp:sp>
    <dsp:sp modelId="{7109C405-9966-4FA6-B36C-58CF7785F9CA}">
      <dsp:nvSpPr>
        <dsp:cNvPr id="0" name=""/>
        <dsp:cNvSpPr/>
      </dsp:nvSpPr>
      <dsp:spPr>
        <a:xfrm>
          <a:off x="2781303" y="2491842"/>
          <a:ext cx="4190990" cy="1103849"/>
        </a:xfrm>
        <a:prstGeom prst="roundRect">
          <a:avLst/>
        </a:prstGeom>
        <a:solidFill>
          <a:schemeClr val="accent5">
            <a:lumMod val="60000"/>
            <a:lumOff val="40000"/>
            <a:alpha val="9000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Be responsible in the use of government time and resources</a:t>
          </a:r>
        </a:p>
      </dsp:txBody>
      <dsp:txXfrm>
        <a:off x="2835188" y="2545727"/>
        <a:ext cx="4083220" cy="996079"/>
      </dsp:txXfrm>
    </dsp:sp>
    <dsp:sp modelId="{9377E52F-2E30-451D-A009-9111DD777F2C}">
      <dsp:nvSpPr>
        <dsp:cNvPr id="0" name=""/>
        <dsp:cNvSpPr/>
      </dsp:nvSpPr>
      <dsp:spPr>
        <a:xfrm>
          <a:off x="266706" y="2150497"/>
          <a:ext cx="2514596" cy="1786539"/>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Responsible Stewards</a:t>
          </a:r>
        </a:p>
      </dsp:txBody>
      <dsp:txXfrm>
        <a:off x="353918" y="2237709"/>
        <a:ext cx="2340172" cy="161211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4" y="0"/>
            <a:ext cx="3043979" cy="461004"/>
          </a:xfrm>
          <a:prstGeom prst="rect">
            <a:avLst/>
          </a:prstGeom>
          <a:noFill/>
          <a:ln w="12700">
            <a:noFill/>
            <a:miter lim="800000"/>
            <a:headEnd/>
            <a:tailEnd/>
          </a:ln>
          <a:effectLst/>
        </p:spPr>
        <p:txBody>
          <a:bodyPr vert="horz" wrap="square" lIns="92777" tIns="46386" rIns="92777" bIns="46386" numCol="1" anchor="t" anchorCtr="0" compatLnSpc="1">
            <a:prstTxWarp prst="textNoShape">
              <a:avLst/>
            </a:prstTxWarp>
          </a:bodyPr>
          <a:lstStyle>
            <a:lvl1pPr eaLnBrk="0" hangingPunct="0">
              <a:defRPr sz="1200"/>
            </a:lvl1pPr>
          </a:lstStyle>
          <a:p>
            <a:endParaRPr lang="en-US"/>
          </a:p>
        </p:txBody>
      </p:sp>
      <p:sp>
        <p:nvSpPr>
          <p:cNvPr id="82947" name="Rectangle 3"/>
          <p:cNvSpPr>
            <a:spLocks noGrp="1" noChangeArrowheads="1"/>
          </p:cNvSpPr>
          <p:nvPr>
            <p:ph type="dt" sz="quarter" idx="1"/>
          </p:nvPr>
        </p:nvSpPr>
        <p:spPr bwMode="auto">
          <a:xfrm>
            <a:off x="3979124" y="0"/>
            <a:ext cx="3043979" cy="461004"/>
          </a:xfrm>
          <a:prstGeom prst="rect">
            <a:avLst/>
          </a:prstGeom>
          <a:noFill/>
          <a:ln w="12700">
            <a:noFill/>
            <a:miter lim="800000"/>
            <a:headEnd/>
            <a:tailEnd/>
          </a:ln>
          <a:effectLst/>
        </p:spPr>
        <p:txBody>
          <a:bodyPr vert="horz" wrap="square" lIns="92777" tIns="46386" rIns="92777" bIns="46386" numCol="1" anchor="t" anchorCtr="0" compatLnSpc="1">
            <a:prstTxWarp prst="textNoShape">
              <a:avLst/>
            </a:prstTxWarp>
          </a:bodyPr>
          <a:lstStyle>
            <a:lvl1pPr algn="r" eaLnBrk="0" hangingPunct="0">
              <a:defRPr sz="1200"/>
            </a:lvl1pPr>
          </a:lstStyle>
          <a:p>
            <a:endParaRPr lang="en-US"/>
          </a:p>
        </p:txBody>
      </p:sp>
      <p:sp>
        <p:nvSpPr>
          <p:cNvPr id="82948" name="Rectangle 4"/>
          <p:cNvSpPr>
            <a:spLocks noGrp="1" noChangeArrowheads="1"/>
          </p:cNvSpPr>
          <p:nvPr>
            <p:ph type="ftr" sz="quarter" idx="2"/>
          </p:nvPr>
        </p:nvSpPr>
        <p:spPr bwMode="auto">
          <a:xfrm>
            <a:off x="4" y="8835379"/>
            <a:ext cx="3043979" cy="461004"/>
          </a:xfrm>
          <a:prstGeom prst="rect">
            <a:avLst/>
          </a:prstGeom>
          <a:noFill/>
          <a:ln w="12700">
            <a:noFill/>
            <a:miter lim="800000"/>
            <a:headEnd/>
            <a:tailEnd/>
          </a:ln>
          <a:effectLst/>
        </p:spPr>
        <p:txBody>
          <a:bodyPr vert="horz" wrap="square" lIns="92777" tIns="46386" rIns="92777" bIns="46386" numCol="1" anchor="b" anchorCtr="0" compatLnSpc="1">
            <a:prstTxWarp prst="textNoShape">
              <a:avLst/>
            </a:prstTxWarp>
          </a:bodyPr>
          <a:lstStyle>
            <a:lvl1pPr eaLnBrk="0" hangingPunct="0">
              <a:defRPr sz="1200"/>
            </a:lvl1pPr>
          </a:lstStyle>
          <a:p>
            <a:endParaRPr lang="en-US"/>
          </a:p>
        </p:txBody>
      </p:sp>
      <p:sp>
        <p:nvSpPr>
          <p:cNvPr id="82949" name="Rectangle 5"/>
          <p:cNvSpPr>
            <a:spLocks noGrp="1" noChangeArrowheads="1"/>
          </p:cNvSpPr>
          <p:nvPr>
            <p:ph type="sldNum" sz="quarter" idx="3"/>
          </p:nvPr>
        </p:nvSpPr>
        <p:spPr bwMode="auto">
          <a:xfrm>
            <a:off x="3979124" y="8835379"/>
            <a:ext cx="3043979" cy="461004"/>
          </a:xfrm>
          <a:prstGeom prst="rect">
            <a:avLst/>
          </a:prstGeom>
          <a:noFill/>
          <a:ln w="12700">
            <a:noFill/>
            <a:miter lim="800000"/>
            <a:headEnd/>
            <a:tailEnd/>
          </a:ln>
          <a:effectLst/>
        </p:spPr>
        <p:txBody>
          <a:bodyPr vert="horz" wrap="square" lIns="92777" tIns="46386" rIns="92777" bIns="46386" numCol="1" anchor="b" anchorCtr="0" compatLnSpc="1">
            <a:prstTxWarp prst="textNoShape">
              <a:avLst/>
            </a:prstTxWarp>
          </a:bodyPr>
          <a:lstStyle>
            <a:lvl1pPr algn="r" eaLnBrk="0" hangingPunct="0">
              <a:defRPr sz="1200"/>
            </a:lvl1pPr>
          </a:lstStyle>
          <a:p>
            <a:fld id="{EA08F208-309A-4D9A-82AF-E03D6ACF71F0}" type="slidenum">
              <a:rPr lang="en-US"/>
              <a:pPr/>
              <a:t>‹#›</a:t>
            </a:fld>
            <a:endParaRPr lang="en-US"/>
          </a:p>
        </p:txBody>
      </p:sp>
    </p:spTree>
    <p:extLst>
      <p:ext uri="{BB962C8B-B14F-4D97-AF65-F5344CB8AC3E}">
        <p14:creationId xmlns:p14="http://schemas.microsoft.com/office/powerpoint/2010/main" val="965887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4" y="0"/>
            <a:ext cx="3043979" cy="465773"/>
          </a:xfrm>
          <a:prstGeom prst="rect">
            <a:avLst/>
          </a:prstGeom>
          <a:noFill/>
          <a:ln w="9525">
            <a:noFill/>
            <a:miter lim="800000"/>
            <a:headEnd/>
            <a:tailEnd/>
          </a:ln>
          <a:effectLst/>
        </p:spPr>
        <p:txBody>
          <a:bodyPr vert="horz" wrap="square" lIns="92777" tIns="46386" rIns="92777" bIns="46386" numCol="1" anchor="t" anchorCtr="0" compatLnSpc="1">
            <a:prstTxWarp prst="textNoShape">
              <a:avLst/>
            </a:prstTxWarp>
          </a:bodyPr>
          <a:lstStyle>
            <a:lvl1pPr eaLnBrk="0" hangingPunct="0">
              <a:defRPr sz="1200"/>
            </a:lvl1pPr>
          </a:lstStyle>
          <a:p>
            <a:endParaRPr lang="en-US"/>
          </a:p>
        </p:txBody>
      </p:sp>
      <p:sp>
        <p:nvSpPr>
          <p:cNvPr id="39939" name="Rectangle 3"/>
          <p:cNvSpPr>
            <a:spLocks noGrp="1" noChangeArrowheads="1"/>
          </p:cNvSpPr>
          <p:nvPr>
            <p:ph type="dt" idx="1"/>
          </p:nvPr>
        </p:nvSpPr>
        <p:spPr bwMode="auto">
          <a:xfrm>
            <a:off x="3979124" y="0"/>
            <a:ext cx="3043979" cy="465773"/>
          </a:xfrm>
          <a:prstGeom prst="rect">
            <a:avLst/>
          </a:prstGeom>
          <a:noFill/>
          <a:ln w="9525">
            <a:noFill/>
            <a:miter lim="800000"/>
            <a:headEnd/>
            <a:tailEnd/>
          </a:ln>
          <a:effectLst/>
        </p:spPr>
        <p:txBody>
          <a:bodyPr vert="horz" wrap="square" lIns="92777" tIns="46386" rIns="92777" bIns="46386" numCol="1" anchor="t" anchorCtr="0" compatLnSpc="1">
            <a:prstTxWarp prst="textNoShape">
              <a:avLst/>
            </a:prstTxWarp>
          </a:bodyPr>
          <a:lstStyle>
            <a:lvl1pPr algn="r" eaLnBrk="0" hangingPunct="0">
              <a:defRPr sz="1200"/>
            </a:lvl1pPr>
          </a:lstStyle>
          <a:p>
            <a:endParaRPr lang="en-US"/>
          </a:p>
        </p:txBody>
      </p:sp>
      <p:sp>
        <p:nvSpPr>
          <p:cNvPr id="24580" name="Rectangle 4"/>
          <p:cNvSpPr>
            <a:spLocks noGrp="1" noRot="1" noChangeAspect="1" noChangeArrowheads="1" noTextEdit="1"/>
          </p:cNvSpPr>
          <p:nvPr>
            <p:ph type="sldImg" idx="2"/>
          </p:nvPr>
        </p:nvSpPr>
        <p:spPr bwMode="auto">
          <a:xfrm>
            <a:off x="407988" y="698500"/>
            <a:ext cx="6207125" cy="3490913"/>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36734" y="4422461"/>
            <a:ext cx="5149637" cy="4188778"/>
          </a:xfrm>
          <a:prstGeom prst="rect">
            <a:avLst/>
          </a:prstGeom>
          <a:noFill/>
          <a:ln w="9525">
            <a:noFill/>
            <a:miter lim="800000"/>
            <a:headEnd/>
            <a:tailEnd/>
          </a:ln>
          <a:effectLst/>
        </p:spPr>
        <p:txBody>
          <a:bodyPr vert="horz" wrap="square" lIns="92777" tIns="46386" rIns="92777" bIns="463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4" y="8843330"/>
            <a:ext cx="3043979" cy="465772"/>
          </a:xfrm>
          <a:prstGeom prst="rect">
            <a:avLst/>
          </a:prstGeom>
          <a:noFill/>
          <a:ln w="9525">
            <a:noFill/>
            <a:miter lim="800000"/>
            <a:headEnd/>
            <a:tailEnd/>
          </a:ln>
          <a:effectLst/>
        </p:spPr>
        <p:txBody>
          <a:bodyPr vert="horz" wrap="square" lIns="92777" tIns="46386" rIns="92777" bIns="46386" numCol="1" anchor="b" anchorCtr="0" compatLnSpc="1">
            <a:prstTxWarp prst="textNoShape">
              <a:avLst/>
            </a:prstTxWarp>
          </a:bodyPr>
          <a:lstStyle>
            <a:lvl1pPr eaLnBrk="0" hangingPunct="0">
              <a:defRPr sz="1200"/>
            </a:lvl1pPr>
          </a:lstStyle>
          <a:p>
            <a:endParaRPr lang="en-US"/>
          </a:p>
        </p:txBody>
      </p:sp>
      <p:sp>
        <p:nvSpPr>
          <p:cNvPr id="39943" name="Rectangle 7"/>
          <p:cNvSpPr>
            <a:spLocks noGrp="1" noChangeArrowheads="1"/>
          </p:cNvSpPr>
          <p:nvPr>
            <p:ph type="sldNum" sz="quarter" idx="5"/>
          </p:nvPr>
        </p:nvSpPr>
        <p:spPr bwMode="auto">
          <a:xfrm>
            <a:off x="3979124" y="8843330"/>
            <a:ext cx="3043979" cy="465772"/>
          </a:xfrm>
          <a:prstGeom prst="rect">
            <a:avLst/>
          </a:prstGeom>
          <a:noFill/>
          <a:ln w="9525">
            <a:noFill/>
            <a:miter lim="800000"/>
            <a:headEnd/>
            <a:tailEnd/>
          </a:ln>
          <a:effectLst/>
        </p:spPr>
        <p:txBody>
          <a:bodyPr vert="horz" wrap="square" lIns="92777" tIns="46386" rIns="92777" bIns="46386" numCol="1" anchor="b" anchorCtr="0" compatLnSpc="1">
            <a:prstTxWarp prst="textNoShape">
              <a:avLst/>
            </a:prstTxWarp>
          </a:bodyPr>
          <a:lstStyle>
            <a:lvl1pPr algn="r" eaLnBrk="0" hangingPunct="0">
              <a:defRPr sz="1200"/>
            </a:lvl1pPr>
          </a:lstStyle>
          <a:p>
            <a:fld id="{5D00C90A-46E3-4F6E-95A0-391D41793F45}" type="slidenum">
              <a:rPr lang="en-US"/>
              <a:pPr/>
              <a:t>‹#›</a:t>
            </a:fld>
            <a:endParaRPr lang="en-US"/>
          </a:p>
        </p:txBody>
      </p:sp>
    </p:spTree>
    <p:extLst>
      <p:ext uri="{BB962C8B-B14F-4D97-AF65-F5344CB8AC3E}">
        <p14:creationId xmlns:p14="http://schemas.microsoft.com/office/powerpoint/2010/main" val="28149083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5/section-2635.203#p-2635.203(d)(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fr.gov/current/title-5/section-2635.203#p-2635.203(d)(4)"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3FB7272-D954-4397-B612-A34B18275158}" type="slidenum">
              <a:rPr lang="en-US" smtClean="0">
                <a:solidFill>
                  <a:srgbClr val="000000"/>
                </a:solidFill>
                <a:latin typeface="Arial" pitchFamily="34" charset="0"/>
              </a:rPr>
              <a:pPr/>
              <a:t>1</a:t>
            </a:fld>
            <a:endParaRPr lang="en-US" dirty="0">
              <a:solidFill>
                <a:srgbClr val="000000"/>
              </a:solidFill>
              <a:latin typeface="Arial" pitchFamily="34" charset="0"/>
            </a:endParaRPr>
          </a:p>
        </p:txBody>
      </p:sp>
      <p:sp>
        <p:nvSpPr>
          <p:cNvPr id="40963" name="Rectangle 2"/>
          <p:cNvSpPr>
            <a:spLocks noGrp="1" noRot="1" noChangeAspect="1" noChangeArrowheads="1" noTextEdit="1"/>
          </p:cNvSpPr>
          <p:nvPr>
            <p:ph type="sldImg"/>
          </p:nvPr>
        </p:nvSpPr>
        <p:spPr>
          <a:xfrm>
            <a:off x="407988" y="698500"/>
            <a:ext cx="6207125" cy="3490913"/>
          </a:xfrm>
          <a:ln/>
        </p:spPr>
      </p:sp>
      <p:sp>
        <p:nvSpPr>
          <p:cNvPr id="40964" name="Rectangle 3"/>
          <p:cNvSpPr>
            <a:spLocks noGrp="1" noChangeArrowheads="1"/>
          </p:cNvSpPr>
          <p:nvPr>
            <p:ph type="body" idx="1"/>
          </p:nvPr>
        </p:nvSpPr>
        <p:spPr>
          <a:noFill/>
          <a:ln/>
        </p:spPr>
        <p:txBody>
          <a:bodyPr/>
          <a:lstStyle/>
          <a:p>
            <a:endParaRPr lang="ru-RU" dirty="0"/>
          </a:p>
        </p:txBody>
      </p:sp>
    </p:spTree>
    <p:extLst>
      <p:ext uri="{BB962C8B-B14F-4D97-AF65-F5344CB8AC3E}">
        <p14:creationId xmlns:p14="http://schemas.microsoft.com/office/powerpoint/2010/main" val="4031926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yes Admiral </a:t>
            </a:r>
            <a:r>
              <a:rPr lang="en-US" dirty="0" err="1"/>
              <a:t>Ackbar</a:t>
            </a:r>
            <a:r>
              <a:rPr lang="en-US" dirty="0"/>
              <a:t>, it is a trap. </a:t>
            </a:r>
          </a:p>
        </p:txBody>
      </p:sp>
      <p:sp>
        <p:nvSpPr>
          <p:cNvPr id="4" name="Slide Number Placeholder 3"/>
          <p:cNvSpPr>
            <a:spLocks noGrp="1"/>
          </p:cNvSpPr>
          <p:nvPr>
            <p:ph type="sldNum" sz="quarter" idx="5"/>
          </p:nvPr>
        </p:nvSpPr>
        <p:spPr/>
        <p:txBody>
          <a:bodyPr/>
          <a:lstStyle/>
          <a:p>
            <a:fld id="{5D00C90A-46E3-4F6E-95A0-391D41793F45}" type="slidenum">
              <a:rPr lang="en-US" smtClean="0"/>
              <a:pPr/>
              <a:t>10</a:t>
            </a:fld>
            <a:endParaRPr lang="en-US"/>
          </a:p>
        </p:txBody>
      </p:sp>
    </p:spTree>
    <p:extLst>
      <p:ext uri="{BB962C8B-B14F-4D97-AF65-F5344CB8AC3E}">
        <p14:creationId xmlns:p14="http://schemas.microsoft.com/office/powerpoint/2010/main" val="1405402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11</a:t>
            </a:fld>
            <a:endParaRPr lang="en-US"/>
          </a:p>
        </p:txBody>
      </p:sp>
    </p:spTree>
    <p:extLst>
      <p:ext uri="{BB962C8B-B14F-4D97-AF65-F5344CB8AC3E}">
        <p14:creationId xmlns:p14="http://schemas.microsoft.com/office/powerpoint/2010/main" val="390266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Impartiality and Conflicts of Interest often are synonymous and go hand in hand. However, Conflicts of Interest primarily look at what YOU gain from personally and substantially participating in  a matter, but Impartiality looks at who ELSE gains from your participation or the participation of someone you have a close relationship with. </a:t>
            </a:r>
          </a:p>
          <a:p>
            <a:endParaRPr lang="en-US" dirty="0"/>
          </a:p>
          <a:p>
            <a:r>
              <a:rPr lang="en-US" dirty="0"/>
              <a:t>The basic rule for impartiality is fairly simple. If any reasonable person with knowledge of the circumstances could question your impartiality on a matter to; then you should definitely consult with an ethics attorney/ advisor. </a:t>
            </a:r>
          </a:p>
          <a:p>
            <a:endParaRPr lang="en-US" dirty="0"/>
          </a:p>
          <a:p>
            <a:r>
              <a:rPr lang="en-US" dirty="0"/>
              <a:t>The Ethics attorney will be looking at whether you have a ‘covered relationship’ with anyone on here. </a:t>
            </a:r>
          </a:p>
          <a:p>
            <a:pPr marL="228600" indent="-228600">
              <a:buAutoNum type="arabicParenR"/>
            </a:pPr>
            <a:r>
              <a:rPr lang="en-US" dirty="0"/>
              <a:t>A member of your household – this is regardless of whether you are related or not. If they live under the same roof as you, they could be considered a member of your household.  Be careful if you are living with roommates, or with a significant other since you could potentially have a covered relationship. </a:t>
            </a:r>
          </a:p>
          <a:p>
            <a:pPr marL="228600" indent="-228600">
              <a:buAutoNum type="arabicParenR"/>
            </a:pPr>
            <a:r>
              <a:rPr lang="en-US" dirty="0"/>
              <a:t>Anyone you have business with or are seeking to do business with. – If you own your own company and are seeking to do business with someone else who may have a contract with the AF, then it may appear you are acting impartial.  Simply hiring someone to work on your roof, or do some home repairs is not ‘doing business’.</a:t>
            </a:r>
          </a:p>
          <a:p>
            <a:pPr marL="228600" indent="-228600">
              <a:buAutoNum type="arabicParenR"/>
            </a:pPr>
            <a:r>
              <a:rPr lang="en-US" dirty="0"/>
              <a:t>Just like the above, except we also look at your family members, spouse, parents, and any children whom you still financially support. This does not mean they have to be under 18, they could be in college or living on their own, but if you are financially supporting them more than 50% of the tax year, they are a dependent child. </a:t>
            </a:r>
          </a:p>
          <a:p>
            <a:pPr marL="228600" indent="-228600">
              <a:buAutoNum type="arabicParenR"/>
            </a:pPr>
            <a:r>
              <a:rPr lang="en-US" dirty="0"/>
              <a:t>Anyone you have worked for in the past 12 months. Think of our previous case study.  The federal worker gave information to his prior employers and as a result was fined and charged. </a:t>
            </a:r>
          </a:p>
          <a:p>
            <a:pPr marL="228600" indent="-228600">
              <a:buAutoNum type="arabicParenR"/>
            </a:pPr>
            <a:r>
              <a:rPr lang="en-US" dirty="0"/>
              <a:t>Any organizations which you are an active member.  I am a member of the American Bar Association so I can attend courses, but I am not an </a:t>
            </a:r>
            <a:r>
              <a:rPr lang="en-US" i="1" dirty="0"/>
              <a:t>active</a:t>
            </a:r>
            <a:r>
              <a:rPr lang="en-US" i="0" dirty="0"/>
              <a:t> member. I do not play a part in their day to day operations. Similarly if you are in a trade organization, social club, or professional organization (Fraternal Order of Police, Aircraft Mechanics Fraternal Order, Rotary Club, Kiwanis, </a:t>
            </a:r>
            <a:r>
              <a:rPr lang="en-US" i="0" dirty="0" err="1"/>
              <a:t>etc</a:t>
            </a:r>
            <a:r>
              <a:rPr lang="en-US" i="0" dirty="0"/>
              <a:t>) simply being a member is not going to make you in a covered relationship.  If you are consistently organizing events, helping run the organization, sitting on their board, then you may have triggered this. </a:t>
            </a:r>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12</a:t>
            </a:fld>
            <a:endParaRPr lang="en-US"/>
          </a:p>
        </p:txBody>
      </p:sp>
    </p:spTree>
    <p:extLst>
      <p:ext uri="{BB962C8B-B14F-4D97-AF65-F5344CB8AC3E}">
        <p14:creationId xmlns:p14="http://schemas.microsoft.com/office/powerpoint/2010/main" val="149323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managers, contracting officers, and anyone involved in government purchases or contracts must file a FDF.  They will receive notification from our ethics office that they will need fill one out and return to us. </a:t>
            </a:r>
          </a:p>
          <a:p>
            <a:endParaRPr lang="en-US" dirty="0"/>
          </a:p>
          <a:p>
            <a:r>
              <a:rPr lang="en-US" dirty="0"/>
              <a:t>Even if you do not fill out a FDF, you should still know what you financial interests are, whether you or anyone is in a covered relationship, and when in doubt, contact the Ethics Office! </a:t>
            </a:r>
          </a:p>
        </p:txBody>
      </p:sp>
      <p:sp>
        <p:nvSpPr>
          <p:cNvPr id="4" name="Slide Number Placeholder 3"/>
          <p:cNvSpPr>
            <a:spLocks noGrp="1"/>
          </p:cNvSpPr>
          <p:nvPr>
            <p:ph type="sldNum" sz="quarter" idx="5"/>
          </p:nvPr>
        </p:nvSpPr>
        <p:spPr/>
        <p:txBody>
          <a:bodyPr/>
          <a:lstStyle/>
          <a:p>
            <a:fld id="{5D00C90A-46E3-4F6E-95A0-391D41793F45}" type="slidenum">
              <a:rPr lang="en-US" smtClean="0"/>
              <a:pPr/>
              <a:t>13</a:t>
            </a:fld>
            <a:endParaRPr lang="en-US"/>
          </a:p>
        </p:txBody>
      </p:sp>
    </p:spTree>
    <p:extLst>
      <p:ext uri="{BB962C8B-B14F-4D97-AF65-F5344CB8AC3E}">
        <p14:creationId xmlns:p14="http://schemas.microsoft.com/office/powerpoint/2010/main" val="198894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14</a:t>
            </a:fld>
            <a:endParaRPr lang="en-US"/>
          </a:p>
        </p:txBody>
      </p:sp>
    </p:spTree>
    <p:extLst>
      <p:ext uri="{BB962C8B-B14F-4D97-AF65-F5344CB8AC3E}">
        <p14:creationId xmlns:p14="http://schemas.microsoft.com/office/powerpoint/2010/main" val="3212175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15</a:t>
            </a:fld>
            <a:endParaRPr lang="en-US"/>
          </a:p>
        </p:txBody>
      </p:sp>
    </p:spTree>
    <p:extLst>
      <p:ext uri="{BB962C8B-B14F-4D97-AF65-F5344CB8AC3E}">
        <p14:creationId xmlns:p14="http://schemas.microsoft.com/office/powerpoint/2010/main" val="352176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16</a:t>
            </a:fld>
            <a:endParaRPr lang="en-US"/>
          </a:p>
        </p:txBody>
      </p:sp>
    </p:spTree>
    <p:extLst>
      <p:ext uri="{BB962C8B-B14F-4D97-AF65-F5344CB8AC3E}">
        <p14:creationId xmlns:p14="http://schemas.microsoft.com/office/powerpoint/2010/main" val="193947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Gift Rule:  may not solicit or accept anything of value (a gift) given</a:t>
            </a:r>
            <a:r>
              <a:rPr lang="en-US" baseline="0" dirty="0"/>
              <a:t> because of your official position or by a prohibited source.</a:t>
            </a:r>
          </a:p>
          <a:p>
            <a:endParaRPr lang="en-US" baseline="0" dirty="0"/>
          </a:p>
          <a:p>
            <a:r>
              <a:rPr lang="en-US" baseline="0" dirty="0"/>
              <a:t>Prohibited Source – anyone who does or seeks to do business with the agency or whose interest can be affected by the performance or non-performance of your job.</a:t>
            </a:r>
          </a:p>
          <a:p>
            <a:endParaRPr lang="en-US" baseline="0" dirty="0"/>
          </a:p>
          <a:p>
            <a:r>
              <a:rPr lang="en-US" baseline="0" dirty="0"/>
              <a:t>A gift includes any gratuity, favor, discount, entertainment, hospitality, or other item having monetary value.  This would include free attendance at an event and meals.</a:t>
            </a:r>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17</a:t>
            </a:fld>
            <a:endParaRPr lang="en-US"/>
          </a:p>
        </p:txBody>
      </p:sp>
    </p:spTree>
    <p:extLst>
      <p:ext uri="{BB962C8B-B14F-4D97-AF65-F5344CB8AC3E}">
        <p14:creationId xmlns:p14="http://schemas.microsoft.com/office/powerpoint/2010/main" val="248893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Items not considered gifts:</a:t>
            </a:r>
          </a:p>
          <a:p>
            <a:pPr marL="171450" indent="-171450">
              <a:buFontTx/>
              <a:buChar char="-"/>
            </a:pPr>
            <a:r>
              <a:rPr lang="en-US" baseline="0" dirty="0"/>
              <a:t>Modest refreshments</a:t>
            </a:r>
          </a:p>
          <a:p>
            <a:pPr marL="171450" indent="-171450">
              <a:buFontTx/>
              <a:buChar char="-"/>
            </a:pPr>
            <a:r>
              <a:rPr lang="en-US" baseline="0" dirty="0"/>
              <a:t>Anything you pay fair market value for</a:t>
            </a:r>
          </a:p>
          <a:p>
            <a:pPr marL="171450" indent="-171450">
              <a:buFontTx/>
              <a:buChar char="-"/>
            </a:pPr>
            <a:r>
              <a:rPr lang="en-US" baseline="0" dirty="0"/>
              <a:t>Items paid for by the government (training materials/tote bag example, event paid for by another government agency)</a:t>
            </a:r>
          </a:p>
          <a:p>
            <a:pPr marL="171450" indent="-171450">
              <a:buFontTx/>
              <a:buChar char="-"/>
            </a:pPr>
            <a:endParaRPr lang="en-US" baseline="0" dirty="0"/>
          </a:p>
          <a:p>
            <a:pPr marL="0" indent="0">
              <a:buFontTx/>
              <a:buNone/>
            </a:pPr>
            <a:r>
              <a:rPr lang="en-US" baseline="0" dirty="0"/>
              <a:t>Exception to the gift rule:</a:t>
            </a:r>
          </a:p>
          <a:p>
            <a:pPr marL="171450" indent="-171450">
              <a:buFontTx/>
              <a:buChar char="-"/>
            </a:pPr>
            <a:r>
              <a:rPr lang="en-US" baseline="0" dirty="0"/>
              <a:t>$20: cannot pay down value of the gift, cannot accept cash even if under $20 (includes visa type gift cards), contractor lunch example of $50/source/year (tie back to appearance and revision in reg that recommends turning down a gift that creates a situation in which someone might question your impartiality)</a:t>
            </a:r>
          </a:p>
          <a:p>
            <a:pPr marL="171450" indent="-171450">
              <a:buFontTx/>
              <a:buChar char="-"/>
            </a:pPr>
            <a:r>
              <a:rPr lang="en-US" baseline="0" dirty="0"/>
              <a:t>Gift based on a close personal relationship (generally does not cover friendship simply due to working together, must have other facts showing a close, personal relationship outside of work), spouse holiday party example</a:t>
            </a:r>
          </a:p>
          <a:p>
            <a:pPr marL="171450" indent="-171450">
              <a:buFontTx/>
              <a:buChar char="-"/>
            </a:pPr>
            <a:r>
              <a:rPr lang="en-US" baseline="0" dirty="0"/>
              <a:t>Awards and honorary degree – requires written determination from an ethics official (bona fide award in that it is an award given on a regular basis with written criteria)</a:t>
            </a:r>
          </a:p>
          <a:p>
            <a:pPr marL="171450" indent="-171450">
              <a:buFontTx/>
              <a:buChar char="-"/>
            </a:pPr>
            <a:r>
              <a:rPr lang="en-US" baseline="0" dirty="0"/>
              <a:t>WAG: (1) meets criteria for widely attended gathering and (your attendance is in the interest of the agency because it with further agency programs and operations (generally a determination to be made by your supervisor)</a:t>
            </a:r>
          </a:p>
          <a:p>
            <a:pPr marL="628650" lvl="1" indent="-171450">
              <a:buFontTx/>
              <a:buChar char="-"/>
            </a:pPr>
            <a:r>
              <a:rPr lang="en-US" baseline="0" dirty="0"/>
              <a:t>Widely attended in that there must be a large number of persons in attendance with a diversity of views or interests (are attendees all from the same company/org or from a mixture of private sector, govt, academia, non-profit, etc.) where there is an opportunity for an exchange of ideas (preclude events such as theatrical/musical performances and sporting events)</a:t>
            </a:r>
          </a:p>
          <a:p>
            <a:pPr marL="628650" lvl="1" indent="-171450">
              <a:buFontTx/>
              <a:buChar char="-"/>
            </a:pPr>
            <a:r>
              <a:rPr lang="en-US" baseline="0" dirty="0"/>
              <a:t>Must receive a determination in writing</a:t>
            </a:r>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18</a:t>
            </a:fld>
            <a:endParaRPr lang="en-US"/>
          </a:p>
        </p:txBody>
      </p:sp>
    </p:spTree>
    <p:extLst>
      <p:ext uri="{BB962C8B-B14F-4D97-AF65-F5344CB8AC3E}">
        <p14:creationId xmlns:p14="http://schemas.microsoft.com/office/powerpoint/2010/main" val="690770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19</a:t>
            </a:fld>
            <a:endParaRPr lang="en-US"/>
          </a:p>
        </p:txBody>
      </p:sp>
    </p:spTree>
    <p:extLst>
      <p:ext uri="{BB962C8B-B14F-4D97-AF65-F5344CB8AC3E}">
        <p14:creationId xmlns:p14="http://schemas.microsoft.com/office/powerpoint/2010/main" val="359595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a:t>
            </a:fld>
            <a:endParaRPr lang="en-US"/>
          </a:p>
        </p:txBody>
      </p:sp>
    </p:spTree>
    <p:extLst>
      <p:ext uri="{BB962C8B-B14F-4D97-AF65-F5344CB8AC3E}">
        <p14:creationId xmlns:p14="http://schemas.microsoft.com/office/powerpoint/2010/main" val="3131281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20</a:t>
            </a:fld>
            <a:endParaRPr lang="en-US"/>
          </a:p>
        </p:txBody>
      </p:sp>
    </p:spTree>
    <p:extLst>
      <p:ext uri="{BB962C8B-B14F-4D97-AF65-F5344CB8AC3E}">
        <p14:creationId xmlns:p14="http://schemas.microsoft.com/office/powerpoint/2010/main" val="3509197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21</a:t>
            </a:fld>
            <a:endParaRPr lang="en-US"/>
          </a:p>
        </p:txBody>
      </p:sp>
    </p:spTree>
    <p:extLst>
      <p:ext uri="{BB962C8B-B14F-4D97-AF65-F5344CB8AC3E}">
        <p14:creationId xmlns:p14="http://schemas.microsoft.com/office/powerpoint/2010/main" val="2085538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22</a:t>
            </a:fld>
            <a:endParaRPr lang="en-US"/>
          </a:p>
        </p:txBody>
      </p:sp>
    </p:spTree>
    <p:extLst>
      <p:ext uri="{BB962C8B-B14F-4D97-AF65-F5344CB8AC3E}">
        <p14:creationId xmlns:p14="http://schemas.microsoft.com/office/powerpoint/2010/main" val="3263662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(d) </a:t>
            </a:r>
            <a:r>
              <a:rPr lang="en-US" b="1" i="1" dirty="0">
                <a:effectLst/>
              </a:rPr>
              <a:t>Prohibited source</a:t>
            </a:r>
            <a:r>
              <a:rPr lang="en-US" dirty="0">
                <a:effectLst/>
              </a:rPr>
              <a:t> means any person who: </a:t>
            </a:r>
          </a:p>
          <a:p>
            <a:r>
              <a:rPr lang="en-US" dirty="0">
                <a:effectLst/>
              </a:rPr>
              <a:t>(1) Is seeking official action by the employee's agency; </a:t>
            </a:r>
          </a:p>
          <a:p>
            <a:r>
              <a:rPr lang="en-US" dirty="0">
                <a:effectLst/>
              </a:rPr>
              <a:t>(2) Does business or seeks to do business with the employee's agency; </a:t>
            </a:r>
          </a:p>
          <a:p>
            <a:r>
              <a:rPr lang="en-US" dirty="0">
                <a:effectLst/>
              </a:rPr>
              <a:t>(3) Conducts activities regulated by the employee's agency; </a:t>
            </a:r>
          </a:p>
          <a:p>
            <a:r>
              <a:rPr lang="en-US" dirty="0">
                <a:effectLst/>
              </a:rPr>
              <a:t>(4) Has interests that may be substantially affected by the performance or nonperformance of the employee's official duties; or </a:t>
            </a:r>
          </a:p>
          <a:p>
            <a:r>
              <a:rPr lang="en-US" dirty="0">
                <a:effectLst/>
              </a:rPr>
              <a:t>(5) Is an organization a majority of whose members are described in </a:t>
            </a:r>
            <a:r>
              <a:rPr lang="en-US" dirty="0">
                <a:effectLst/>
                <a:hlinkClick r:id="rId3"/>
              </a:rPr>
              <a:t>paragraphs (d)(1)</a:t>
            </a:r>
            <a:r>
              <a:rPr lang="en-US" dirty="0">
                <a:effectLst/>
              </a:rPr>
              <a:t> through </a:t>
            </a:r>
            <a:r>
              <a:rPr lang="en-US" dirty="0">
                <a:effectLst/>
                <a:hlinkClick r:id="rId4"/>
              </a:rPr>
              <a:t>(4)</a:t>
            </a:r>
            <a:r>
              <a:rPr lang="en-US" dirty="0">
                <a:effectLst/>
              </a:rPr>
              <a:t> of this section.</a:t>
            </a:r>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23</a:t>
            </a:fld>
            <a:endParaRPr lang="en-US"/>
          </a:p>
        </p:txBody>
      </p:sp>
    </p:spTree>
    <p:extLst>
      <p:ext uri="{BB962C8B-B14F-4D97-AF65-F5344CB8AC3E}">
        <p14:creationId xmlns:p14="http://schemas.microsoft.com/office/powerpoint/2010/main" val="2013850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24</a:t>
            </a:fld>
            <a:endParaRPr lang="en-US"/>
          </a:p>
        </p:txBody>
      </p:sp>
    </p:spTree>
    <p:extLst>
      <p:ext uri="{BB962C8B-B14F-4D97-AF65-F5344CB8AC3E}">
        <p14:creationId xmlns:p14="http://schemas.microsoft.com/office/powerpoint/2010/main" val="1722374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25</a:t>
            </a:fld>
            <a:endParaRPr lang="en-US"/>
          </a:p>
        </p:txBody>
      </p:sp>
    </p:spTree>
    <p:extLst>
      <p:ext uri="{BB962C8B-B14F-4D97-AF65-F5344CB8AC3E}">
        <p14:creationId xmlns:p14="http://schemas.microsoft.com/office/powerpoint/2010/main" val="2172756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26</a:t>
            </a:fld>
            <a:endParaRPr lang="en-US"/>
          </a:p>
        </p:txBody>
      </p:sp>
    </p:spTree>
    <p:extLst>
      <p:ext uri="{BB962C8B-B14F-4D97-AF65-F5344CB8AC3E}">
        <p14:creationId xmlns:p14="http://schemas.microsoft.com/office/powerpoint/2010/main" val="3822710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 bans – </a:t>
            </a:r>
          </a:p>
          <a:p>
            <a:endParaRPr lang="en-US" dirty="0"/>
          </a:p>
          <a:p>
            <a:r>
              <a:rPr lang="en-US" dirty="0"/>
              <a:t>Communications or appearances are done intentionally on behalf of the new employer  before a department, agency, court, or court-martial in which YOU had personally participated and substantially and have a financial interest and involves a party which would have an interest in the outcome </a:t>
            </a:r>
            <a:r>
              <a:rPr lang="en-US"/>
              <a:t>of your </a:t>
            </a:r>
            <a:r>
              <a:rPr lang="en-US" dirty="0"/>
              <a:t>communication </a:t>
            </a:r>
            <a:r>
              <a:rPr lang="en-US"/>
              <a:t>or appearance. </a:t>
            </a:r>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27</a:t>
            </a:fld>
            <a:endParaRPr lang="en-US"/>
          </a:p>
        </p:txBody>
      </p:sp>
    </p:spTree>
    <p:extLst>
      <p:ext uri="{BB962C8B-B14F-4D97-AF65-F5344CB8AC3E}">
        <p14:creationId xmlns:p14="http://schemas.microsoft.com/office/powerpoint/2010/main" val="876376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political</a:t>
            </a:r>
            <a:r>
              <a:rPr lang="en-US" baseline="0" dirty="0"/>
              <a:t> activity</a:t>
            </a:r>
          </a:p>
          <a:p>
            <a:pPr marL="171450" indent="-171450">
              <a:buFontTx/>
              <a:buChar char="-"/>
            </a:pPr>
            <a:r>
              <a:rPr lang="en-US" baseline="0" dirty="0"/>
              <a:t>On duty</a:t>
            </a:r>
          </a:p>
          <a:p>
            <a:pPr marL="171450" indent="-171450">
              <a:buFontTx/>
              <a:buChar char="-"/>
            </a:pPr>
            <a:r>
              <a:rPr lang="en-US" baseline="0" dirty="0"/>
              <a:t>On government property (including while using a govt vehicle)</a:t>
            </a:r>
          </a:p>
          <a:p>
            <a:pPr marL="171450" indent="-171450">
              <a:buFontTx/>
              <a:buChar char="-"/>
            </a:pPr>
            <a:r>
              <a:rPr lang="en-US" dirty="0"/>
              <a:t>Wearing a uniform or official insignia</a:t>
            </a:r>
          </a:p>
          <a:p>
            <a:pPr marL="171450" indent="-171450">
              <a:buFontTx/>
              <a:buChar char="-"/>
            </a:pPr>
            <a:endParaRPr lang="en-US" dirty="0"/>
          </a:p>
          <a:p>
            <a:pPr marL="0" indent="0">
              <a:buFontTx/>
              <a:buNone/>
            </a:pPr>
            <a:r>
              <a:rPr lang="en-US" dirty="0"/>
              <a:t>Even</a:t>
            </a:r>
            <a:r>
              <a:rPr lang="en-US" baseline="0" dirty="0"/>
              <a:t> outside of the workplace (Be wary of using Facebook or social media when posting political content!!)</a:t>
            </a:r>
          </a:p>
          <a:p>
            <a:pPr marL="0" indent="0">
              <a:buFontTx/>
              <a:buNone/>
            </a:pPr>
            <a:endParaRPr lang="en-US" u="sng" baseline="0" dirty="0">
              <a:solidFill>
                <a:srgbClr val="FF0000"/>
              </a:solidFill>
            </a:endParaRPr>
          </a:p>
          <a:p>
            <a:pPr marL="0" indent="0">
              <a:buFontTx/>
              <a:buNone/>
            </a:pPr>
            <a:r>
              <a:rPr lang="en-US" u="sng" dirty="0">
                <a:solidFill>
                  <a:srgbClr val="FF0000"/>
                </a:solidFill>
              </a:rPr>
              <a:t>CAN’T EVER</a:t>
            </a:r>
          </a:p>
          <a:p>
            <a:pPr marL="0" indent="0" fontAlgn="t">
              <a:buFont typeface="Wingdings" pitchFamily="2" charset="2"/>
              <a:buNone/>
              <a:defRPr/>
            </a:pPr>
            <a:endParaRPr lang="en-US" sz="800" dirty="0"/>
          </a:p>
          <a:p>
            <a:pPr fontAlgn="t">
              <a:buClr>
                <a:srgbClr val="FF0000"/>
              </a:buClr>
              <a:defRPr/>
            </a:pPr>
            <a:r>
              <a:rPr lang="en-US" sz="1200" dirty="0"/>
              <a:t>Ask for/handle donations </a:t>
            </a:r>
          </a:p>
          <a:p>
            <a:pPr fontAlgn="t">
              <a:buClr>
                <a:srgbClr val="FF0000"/>
              </a:buClr>
              <a:defRPr/>
            </a:pPr>
            <a:r>
              <a:rPr lang="en-US" sz="1200" dirty="0"/>
              <a:t>Use your job to influence elections</a:t>
            </a:r>
          </a:p>
          <a:p>
            <a:pPr fontAlgn="t">
              <a:buClr>
                <a:srgbClr val="FF0000"/>
              </a:buClr>
              <a:defRPr/>
            </a:pPr>
            <a:r>
              <a:rPr lang="en-US" sz="1200" dirty="0"/>
              <a:t>Influence subordinates </a:t>
            </a:r>
          </a:p>
          <a:p>
            <a:pPr fontAlgn="t">
              <a:buClr>
                <a:srgbClr val="FF0000"/>
              </a:buClr>
              <a:defRPr/>
            </a:pPr>
            <a:r>
              <a:rPr lang="en-US" sz="1200" dirty="0"/>
              <a:t>Be a candidate in</a:t>
            </a:r>
            <a:r>
              <a:rPr lang="en-US" sz="1200" u="sng" dirty="0"/>
              <a:t> partisan political elections</a:t>
            </a:r>
          </a:p>
          <a:p>
            <a:pPr fontAlgn="t">
              <a:buClr>
                <a:srgbClr val="FF0000"/>
              </a:buClr>
              <a:defRPr/>
            </a:pPr>
            <a:endParaRPr lang="en-US" sz="1200" u="sng" dirty="0">
              <a:solidFill>
                <a:srgbClr val="00B050"/>
              </a:solidFill>
            </a:endParaRPr>
          </a:p>
          <a:p>
            <a:pPr fontAlgn="t">
              <a:buClr>
                <a:srgbClr val="FF0000"/>
              </a:buClr>
              <a:defRPr/>
            </a:pPr>
            <a:r>
              <a:rPr lang="en-US" u="sng" dirty="0">
                <a:solidFill>
                  <a:srgbClr val="00B050"/>
                </a:solidFill>
              </a:rPr>
              <a:t>CAN</a:t>
            </a:r>
            <a:endParaRPr lang="en-US" dirty="0"/>
          </a:p>
          <a:p>
            <a:pPr fontAlgn="t">
              <a:buClr>
                <a:srgbClr val="00B050"/>
              </a:buClr>
              <a:defRPr/>
            </a:pPr>
            <a:r>
              <a:rPr lang="en-US" sz="1200" dirty="0"/>
              <a:t>Vote</a:t>
            </a:r>
          </a:p>
          <a:p>
            <a:pPr fontAlgn="t">
              <a:buClr>
                <a:srgbClr val="00B050"/>
              </a:buClr>
              <a:defRPr/>
            </a:pPr>
            <a:r>
              <a:rPr lang="en-US" sz="1200" dirty="0"/>
              <a:t>Petition</a:t>
            </a:r>
          </a:p>
          <a:p>
            <a:pPr fontAlgn="t">
              <a:buClr>
                <a:srgbClr val="00B050"/>
              </a:buClr>
              <a:defRPr/>
            </a:pPr>
            <a:r>
              <a:rPr lang="en-US" sz="1200" dirty="0"/>
              <a:t>Campaign</a:t>
            </a:r>
          </a:p>
          <a:p>
            <a:pPr fontAlgn="t">
              <a:buClr>
                <a:srgbClr val="00B050"/>
              </a:buClr>
              <a:defRPr/>
            </a:pPr>
            <a:r>
              <a:rPr lang="en-US" sz="1200" dirty="0"/>
              <a:t>Stump</a:t>
            </a:r>
          </a:p>
          <a:p>
            <a:pPr fontAlgn="t">
              <a:buClr>
                <a:srgbClr val="00B050"/>
              </a:buClr>
              <a:defRPr/>
            </a:pPr>
            <a:r>
              <a:rPr lang="en-US" sz="1200" dirty="0"/>
              <a:t>Volunteer </a:t>
            </a:r>
          </a:p>
          <a:p>
            <a:pPr fontAlgn="t">
              <a:buClr>
                <a:srgbClr val="00B050"/>
              </a:buClr>
              <a:defRPr/>
            </a:pPr>
            <a:r>
              <a:rPr lang="en-US" sz="1200" dirty="0"/>
              <a:t>Express opinions</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28</a:t>
            </a:fld>
            <a:endParaRPr lang="en-US"/>
          </a:p>
        </p:txBody>
      </p:sp>
    </p:spTree>
    <p:extLst>
      <p:ext uri="{BB962C8B-B14F-4D97-AF65-F5344CB8AC3E}">
        <p14:creationId xmlns:p14="http://schemas.microsoft.com/office/powerpoint/2010/main" val="3328933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avoid unauthorized commitments?  Contact the contracting office! And don’t:</a:t>
            </a:r>
          </a:p>
          <a:p>
            <a:pPr marL="171450" indent="-171450" fontAlgn="base">
              <a:buFontTx/>
              <a:buChar char="-"/>
            </a:pPr>
            <a:r>
              <a:rPr lang="en-US" sz="1200" b="0" i="0" kern="1200" dirty="0">
                <a:solidFill>
                  <a:schemeClr val="tx1"/>
                </a:solidFill>
                <a:effectLst/>
                <a:latin typeface="+mn-lt"/>
                <a:ea typeface="+mn-ea"/>
                <a:cs typeface="+mn-cs"/>
              </a:rPr>
              <a:t>make any verbal or written commitments to contractors if not authorized to do so.</a:t>
            </a:r>
          </a:p>
          <a:p>
            <a:pPr marL="171450" indent="-171450" fontAlgn="base">
              <a:buFontTx/>
              <a:buChar char="-"/>
            </a:pPr>
            <a:r>
              <a:rPr lang="en-US" sz="1200" b="0" i="0" kern="1200" dirty="0">
                <a:solidFill>
                  <a:schemeClr val="tx1"/>
                </a:solidFill>
                <a:effectLst/>
                <a:latin typeface="+mn-lt"/>
                <a:ea typeface="+mn-ea"/>
                <a:cs typeface="+mn-cs"/>
              </a:rPr>
              <a:t>pay for any items out-of-pocket and expect reimbursement. </a:t>
            </a:r>
          </a:p>
          <a:p>
            <a:pPr marL="171450" indent="-171450" fontAlgn="base">
              <a:buFontTx/>
              <a:buChar char="-"/>
            </a:pPr>
            <a:r>
              <a:rPr lang="en-US" sz="1200" b="0" i="0" kern="1200" dirty="0">
                <a:solidFill>
                  <a:schemeClr val="tx1"/>
                </a:solidFill>
                <a:effectLst/>
                <a:latin typeface="+mn-lt"/>
                <a:ea typeface="+mn-ea"/>
                <a:cs typeface="+mn-cs"/>
              </a:rPr>
              <a:t>make any changes outside the scope of the contract</a:t>
            </a:r>
          </a:p>
          <a:p>
            <a:pPr marL="171450" indent="-171450" fontAlgn="base">
              <a:buFontTx/>
              <a:buChar char="-"/>
            </a:pPr>
            <a:r>
              <a:rPr lang="en-US" sz="1200" b="0" i="0" kern="1200" dirty="0">
                <a:solidFill>
                  <a:schemeClr val="tx1"/>
                </a:solidFill>
                <a:effectLst/>
                <a:latin typeface="+mn-lt"/>
                <a:ea typeface="+mn-ea"/>
                <a:cs typeface="+mn-cs"/>
              </a:rPr>
              <a:t>let contractors use government equipment without proper authority and documentation.</a:t>
            </a:r>
          </a:p>
          <a:p>
            <a:pPr marL="171450" indent="-171450" fontAlgn="base">
              <a:buFontTx/>
              <a:buChar char="-"/>
            </a:pPr>
            <a:r>
              <a:rPr lang="en-US" sz="1200" b="0" i="0" kern="1200" dirty="0">
                <a:solidFill>
                  <a:schemeClr val="tx1"/>
                </a:solidFill>
                <a:effectLst/>
                <a:latin typeface="+mn-lt"/>
                <a:ea typeface="+mn-ea"/>
                <a:cs typeface="+mn-cs"/>
              </a:rPr>
              <a:t>give the impression that they have been given authority to make purchase if they do not have that authority.</a:t>
            </a:r>
          </a:p>
          <a:p>
            <a:pPr marL="171450" indent="-171450" fontAlgn="base">
              <a:buFontTx/>
              <a:buChar char="-"/>
            </a:pPr>
            <a:r>
              <a:rPr lang="en-US" sz="1200" b="0" i="0" kern="1200" dirty="0">
                <a:solidFill>
                  <a:schemeClr val="tx1"/>
                </a:solidFill>
                <a:effectLst/>
                <a:latin typeface="+mn-lt"/>
                <a:ea typeface="+mn-ea"/>
                <a:cs typeface="+mn-cs"/>
              </a:rPr>
              <a:t>exceed GPC thresholds (supplies and equipment, $3,000; services, $2,500; construction, $2,000).</a:t>
            </a:r>
          </a:p>
          <a:p>
            <a:endParaRPr lang="en-US" dirty="0"/>
          </a:p>
          <a:p>
            <a:r>
              <a:rPr lang="en-US" dirty="0"/>
              <a:t>Could be</a:t>
            </a:r>
            <a:r>
              <a:rPr lang="en-US" baseline="0" dirty="0"/>
              <a:t> on the hook for the bill if you make an unauthorized commitment.</a:t>
            </a:r>
            <a:endParaRPr lang="en-US" dirty="0"/>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29</a:t>
            </a:fld>
            <a:endParaRPr lang="en-US"/>
          </a:p>
        </p:txBody>
      </p:sp>
    </p:spTree>
    <p:extLst>
      <p:ext uri="{BB962C8B-B14F-4D97-AF65-F5344CB8AC3E}">
        <p14:creationId xmlns:p14="http://schemas.microsoft.com/office/powerpoint/2010/main" val="306471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3</a:t>
            </a:fld>
            <a:endParaRPr lang="en-US"/>
          </a:p>
        </p:txBody>
      </p:sp>
    </p:spTree>
    <p:extLst>
      <p:ext uri="{BB962C8B-B14F-4D97-AF65-F5344CB8AC3E}">
        <p14:creationId xmlns:p14="http://schemas.microsoft.com/office/powerpoint/2010/main" val="4252881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30</a:t>
            </a:fld>
            <a:endParaRPr lang="en-US"/>
          </a:p>
        </p:txBody>
      </p:sp>
    </p:spTree>
    <p:extLst>
      <p:ext uri="{BB962C8B-B14F-4D97-AF65-F5344CB8AC3E}">
        <p14:creationId xmlns:p14="http://schemas.microsoft.com/office/powerpoint/2010/main" val="244452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00C90A-46E3-4F6E-95A0-391D41793F45}" type="slidenum">
              <a:rPr lang="en-US" smtClean="0"/>
              <a:pPr/>
              <a:t>4</a:t>
            </a:fld>
            <a:endParaRPr lang="en-US"/>
          </a:p>
        </p:txBody>
      </p:sp>
    </p:spTree>
    <p:extLst>
      <p:ext uri="{BB962C8B-B14F-4D97-AF65-F5344CB8AC3E}">
        <p14:creationId xmlns:p14="http://schemas.microsoft.com/office/powerpoint/2010/main" val="338365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14</a:t>
            </a:r>
            <a:r>
              <a:rPr lang="en-US" baseline="0" dirty="0"/>
              <a:t> General Principles of Ethical Conduct handout – form the foundation of the standards of conduct and conflict of interest laws we are going to discuss today.</a:t>
            </a:r>
          </a:p>
          <a:p>
            <a:endParaRPr lang="en-US" baseline="0" dirty="0"/>
          </a:p>
          <a:p>
            <a:r>
              <a:rPr lang="en-US" baseline="0" dirty="0"/>
              <a:t>As federal employees, you are now engaged in a public service, as a result, we have to ensure that we continue to keep the public’s trust. We need the public to trust that we are objective, unbiased, and responsible in the execution of our mission.   The public wants to make sure that their taxpayer dollars are at work and that you are using that money in a responsible manner and that we are executing the mission we are tasked to execute.  Without the public’s trust, Congress or your agency’s leadership may reorganize how monies are distributed if they feel that we are not acting in the public’s best interest. </a:t>
            </a:r>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5</a:t>
            </a:fld>
            <a:endParaRPr lang="en-US"/>
          </a:p>
        </p:txBody>
      </p:sp>
    </p:spTree>
    <p:extLst>
      <p:ext uri="{BB962C8B-B14F-4D97-AF65-F5344CB8AC3E}">
        <p14:creationId xmlns:p14="http://schemas.microsoft.com/office/powerpoint/2010/main" val="74851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read through the 14 General Principles, most of the principles fit into two general concepts”</a:t>
            </a:r>
          </a:p>
          <a:p>
            <a:r>
              <a:rPr lang="en-US" dirty="0"/>
              <a:t>Selfless</a:t>
            </a:r>
            <a:r>
              <a:rPr lang="en-US" baseline="0" dirty="0"/>
              <a:t> Service and being Responsible Stewards</a:t>
            </a:r>
          </a:p>
          <a:p>
            <a:endParaRPr lang="en-US" baseline="0" dirty="0"/>
          </a:p>
          <a:p>
            <a:r>
              <a:rPr lang="en-US" baseline="0" dirty="0"/>
              <a:t>Selfless service means not using your position for private gains.  If you’re a mechanic, you might be working on planes, you shouldn’t use the knowledge or information gained by working on those planes to invest in certain stocks, accept gifts from defense contractors, or do anything which may appear as if you are using your position to gain a financial or personal benefit.  The same goes for whether you work as a program manger and have access to contract biddings, or police officers who have access to security information. </a:t>
            </a:r>
          </a:p>
          <a:p>
            <a:endParaRPr lang="en-US" baseline="0" dirty="0"/>
          </a:p>
          <a:p>
            <a:r>
              <a:rPr lang="en-US" baseline="0" dirty="0"/>
              <a:t> Being responsible stewards simply means being respectful and responsible of the government’s time and resources.  You are here to help carry out a mission, not to on Instagram, Tinder, Facebook all day, it also means avoiding taking office supplies, or other resources that would help achieve a mission objective.  So please, don’t steal the toilet paper. </a:t>
            </a:r>
          </a:p>
          <a:p>
            <a:endParaRPr lang="en-US" baseline="0" dirty="0"/>
          </a:p>
          <a:p>
            <a:r>
              <a:rPr lang="en-US" baseline="0" dirty="0"/>
              <a:t>Keep these basic concepts in mind as we continue through today’s training as they can help identify potential ethics concerns</a:t>
            </a:r>
          </a:p>
          <a:p>
            <a:endParaRPr lang="en-US" baseline="0" dirty="0"/>
          </a:p>
          <a:p>
            <a:r>
              <a:rPr lang="en-US" baseline="0" dirty="0"/>
              <a:t>For the rest of the training we are going to look at a few scenarios and see if we can identify the potential ethics rules that apply.</a:t>
            </a:r>
            <a:endParaRPr lang="en-US" dirty="0"/>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6</a:t>
            </a:fld>
            <a:endParaRPr lang="en-US"/>
          </a:p>
        </p:txBody>
      </p:sp>
    </p:spTree>
    <p:extLst>
      <p:ext uri="{BB962C8B-B14F-4D97-AF65-F5344CB8AC3E}">
        <p14:creationId xmlns:p14="http://schemas.microsoft.com/office/powerpoint/2010/main" val="13524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consider: </a:t>
            </a:r>
          </a:p>
          <a:p>
            <a:endParaRPr lang="en-US" dirty="0"/>
          </a:p>
          <a:p>
            <a:r>
              <a:rPr lang="en-US" dirty="0"/>
              <a:t>What does the spouse do as a S.E? </a:t>
            </a:r>
          </a:p>
          <a:p>
            <a:r>
              <a:rPr lang="en-US" dirty="0"/>
              <a:t>What benefits does the spouse earn from their position?</a:t>
            </a:r>
          </a:p>
          <a:p>
            <a:r>
              <a:rPr lang="en-US" dirty="0"/>
              <a:t>What does the company do? Does the company contract with the DoD? What about with HAFB?  Do any of the sub contractors do work here? </a:t>
            </a:r>
          </a:p>
          <a:p>
            <a:endParaRPr lang="en-US" dirty="0"/>
          </a:p>
          <a:p>
            <a:r>
              <a:rPr lang="en-US" dirty="0"/>
              <a:t>This would be considered a conflicts of interest. See the real world impact on the next page</a:t>
            </a:r>
          </a:p>
        </p:txBody>
      </p:sp>
      <p:sp>
        <p:nvSpPr>
          <p:cNvPr id="4" name="Slide Number Placeholder 3"/>
          <p:cNvSpPr>
            <a:spLocks noGrp="1"/>
          </p:cNvSpPr>
          <p:nvPr>
            <p:ph type="sldNum" sz="quarter" idx="5"/>
          </p:nvPr>
        </p:nvSpPr>
        <p:spPr/>
        <p:txBody>
          <a:bodyPr/>
          <a:lstStyle/>
          <a:p>
            <a:fld id="{5D00C90A-46E3-4F6E-95A0-391D41793F45}" type="slidenum">
              <a:rPr lang="en-US" smtClean="0"/>
              <a:pPr/>
              <a:t>7</a:t>
            </a:fld>
            <a:endParaRPr lang="en-US"/>
          </a:p>
        </p:txBody>
      </p:sp>
    </p:spTree>
    <p:extLst>
      <p:ext uri="{BB962C8B-B14F-4D97-AF65-F5344CB8AC3E}">
        <p14:creationId xmlns:p14="http://schemas.microsoft.com/office/powerpoint/2010/main" val="121442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here that it was the wife who committed the ethics violation, but despite that, the husband is also criminally charged. </a:t>
            </a:r>
          </a:p>
          <a:p>
            <a:endParaRPr lang="en-US" dirty="0"/>
          </a:p>
          <a:p>
            <a:r>
              <a:rPr lang="en-US" dirty="0"/>
              <a:t>When someone commits an ethics violation, we do not charge you with “committing an ethics violation.” We charge you with the specific violation that was committed.  In this case, the wife was charged with participating personally and substantially in matters in which she or her spouse had a financial interest, in other words, a conflict of interest. </a:t>
            </a:r>
          </a:p>
        </p:txBody>
      </p:sp>
      <p:sp>
        <p:nvSpPr>
          <p:cNvPr id="4" name="Slide Number Placeholder 3"/>
          <p:cNvSpPr>
            <a:spLocks noGrp="1"/>
          </p:cNvSpPr>
          <p:nvPr>
            <p:ph type="sldNum" sz="quarter" idx="5"/>
          </p:nvPr>
        </p:nvSpPr>
        <p:spPr/>
        <p:txBody>
          <a:bodyPr/>
          <a:lstStyle/>
          <a:p>
            <a:fld id="{5D00C90A-46E3-4F6E-95A0-391D41793F45}" type="slidenum">
              <a:rPr lang="en-US" smtClean="0"/>
              <a:pPr/>
              <a:t>8</a:t>
            </a:fld>
            <a:endParaRPr lang="en-US"/>
          </a:p>
        </p:txBody>
      </p:sp>
    </p:spTree>
    <p:extLst>
      <p:ext uri="{BB962C8B-B14F-4D97-AF65-F5344CB8AC3E}">
        <p14:creationId xmlns:p14="http://schemas.microsoft.com/office/powerpoint/2010/main" val="15027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financial interest, be sure to also discuss the types of financial interest. This isn’t just cash for service/ goods. </a:t>
            </a:r>
          </a:p>
          <a:p>
            <a:r>
              <a:rPr lang="en-US" dirty="0"/>
              <a:t>It also includes:</a:t>
            </a:r>
          </a:p>
          <a:p>
            <a:r>
              <a:rPr lang="en-US" dirty="0"/>
              <a:t>Stocks &amp; Bonds</a:t>
            </a:r>
          </a:p>
          <a:p>
            <a:r>
              <a:rPr lang="en-US" dirty="0"/>
              <a:t>Retirement Plans (non-government)</a:t>
            </a:r>
          </a:p>
          <a:p>
            <a:r>
              <a:rPr lang="en-US" dirty="0"/>
              <a:t>Investment Clubs</a:t>
            </a:r>
          </a:p>
          <a:p>
            <a:r>
              <a:rPr lang="en-US" dirty="0"/>
              <a:t>Collectibles</a:t>
            </a:r>
          </a:p>
          <a:p>
            <a:r>
              <a:rPr lang="en-US" dirty="0"/>
              <a:t>Real Estate</a:t>
            </a:r>
          </a:p>
          <a:p>
            <a:r>
              <a:rPr lang="en-US" dirty="0"/>
              <a:t>Book Deals</a:t>
            </a:r>
          </a:p>
          <a:p>
            <a:r>
              <a:rPr lang="en-US" dirty="0"/>
              <a:t>Patents</a:t>
            </a:r>
          </a:p>
          <a:p>
            <a:r>
              <a:rPr lang="en-US" b="1" i="1" dirty="0"/>
              <a:t>Partnerships/Outside Businesses</a:t>
            </a:r>
          </a:p>
          <a:p>
            <a:r>
              <a:rPr lang="en-US" b="1" i="1" dirty="0"/>
              <a:t>Spouse Employment</a:t>
            </a:r>
          </a:p>
          <a:p>
            <a:r>
              <a:rPr lang="en-US" b="1" i="1" dirty="0"/>
              <a:t>Board Member</a:t>
            </a:r>
          </a:p>
          <a:p>
            <a:r>
              <a:rPr lang="en-US" b="1" i="1" dirty="0"/>
              <a:t>Executor/Trustee</a:t>
            </a:r>
          </a:p>
          <a:p>
            <a:r>
              <a:rPr lang="en-US" b="1" i="1" dirty="0"/>
              <a:t>Potential Employer</a:t>
            </a:r>
          </a:p>
          <a:p>
            <a:endParaRPr lang="en-US" dirty="0"/>
          </a:p>
        </p:txBody>
      </p:sp>
      <p:sp>
        <p:nvSpPr>
          <p:cNvPr id="4" name="Slide Number Placeholder 3"/>
          <p:cNvSpPr>
            <a:spLocks noGrp="1"/>
          </p:cNvSpPr>
          <p:nvPr>
            <p:ph type="sldNum" sz="quarter" idx="5"/>
          </p:nvPr>
        </p:nvSpPr>
        <p:spPr/>
        <p:txBody>
          <a:bodyPr/>
          <a:lstStyle/>
          <a:p>
            <a:fld id="{5D00C90A-46E3-4F6E-95A0-391D41793F45}" type="slidenum">
              <a:rPr lang="en-US" smtClean="0"/>
              <a:pPr/>
              <a:t>9</a:t>
            </a:fld>
            <a:endParaRPr lang="en-US"/>
          </a:p>
        </p:txBody>
      </p:sp>
    </p:spTree>
    <p:extLst>
      <p:ext uri="{BB962C8B-B14F-4D97-AF65-F5344CB8AC3E}">
        <p14:creationId xmlns:p14="http://schemas.microsoft.com/office/powerpoint/2010/main" val="19306296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50191" name="Rectangle 15"/>
          <p:cNvSpPr>
            <a:spLocks noGrp="1" noChangeArrowheads="1"/>
          </p:cNvSpPr>
          <p:nvPr>
            <p:ph type="ctrTitle"/>
          </p:nvPr>
        </p:nvSpPr>
        <p:spPr>
          <a:xfrm>
            <a:off x="3674533" y="1962150"/>
            <a:ext cx="8009468" cy="1600200"/>
          </a:xfrm>
        </p:spPr>
        <p:txBody>
          <a:bodyPr/>
          <a:lstStyle>
            <a:lvl1pPr>
              <a:defRPr sz="4400" i="0"/>
            </a:lvl1pPr>
          </a:lstStyle>
          <a:p>
            <a:r>
              <a:rPr lang="en-US" dirty="0"/>
              <a:t>Click to edit Master title style</a:t>
            </a:r>
          </a:p>
        </p:txBody>
      </p:sp>
      <p:sp>
        <p:nvSpPr>
          <p:cNvPr id="9" name="Rectangle 7"/>
          <p:cNvSpPr>
            <a:spLocks noGrp="1" noChangeArrowheads="1"/>
          </p:cNvSpPr>
          <p:nvPr>
            <p:ph type="sldNum" sz="quarter" idx="11"/>
          </p:nvPr>
        </p:nvSpPr>
        <p:spPr/>
        <p:txBody>
          <a:bodyPr/>
          <a:lstStyle>
            <a:lvl1pPr>
              <a:defRPr/>
            </a:lvl1pPr>
          </a:lstStyle>
          <a:p>
            <a:pPr>
              <a:defRPr/>
            </a:pPr>
            <a:fld id="{0C8B3FFA-99AC-4324-BD10-92BBEB903BFC}" type="slidenum">
              <a:rPr lang="en-US" smtClean="0">
                <a:solidFill>
                  <a:srgbClr val="FFFFFF">
                    <a:lumMod val="50000"/>
                  </a:srgbClr>
                </a:solidFill>
              </a:rPr>
              <a:pPr>
                <a:defRPr/>
              </a:pPr>
              <a:t>‹#›</a:t>
            </a:fld>
            <a:endParaRPr lang="en-US" dirty="0">
              <a:solidFill>
                <a:srgbClr val="808080"/>
              </a:solidFill>
            </a:endParaRPr>
          </a:p>
        </p:txBody>
      </p:sp>
      <p:sp>
        <p:nvSpPr>
          <p:cNvPr id="15" name="Text Placeholder 17"/>
          <p:cNvSpPr>
            <a:spLocks noGrp="1"/>
          </p:cNvSpPr>
          <p:nvPr>
            <p:ph type="body" sz="quarter" idx="12" hasCustomPrompt="1"/>
          </p:nvPr>
        </p:nvSpPr>
        <p:spPr>
          <a:xfrm>
            <a:off x="6839096" y="4489851"/>
            <a:ext cx="4844904" cy="1550601"/>
          </a:xfrm>
        </p:spPr>
        <p:txBody>
          <a:bodyPr/>
          <a:lstStyle>
            <a:lvl1pPr marL="0" indent="0" algn="r">
              <a:buNone/>
              <a:defRPr b="1"/>
            </a:lvl1pPr>
          </a:lstStyle>
          <a:p>
            <a:pPr lvl="0"/>
            <a:r>
              <a:rPr lang="en-US" dirty="0"/>
              <a:t>Click to add subtitle</a:t>
            </a:r>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artisticCrisscrossEtching trans="83000"/>
                    </a14:imgEffect>
                  </a14:imgLayer>
                </a14:imgProps>
              </a:ext>
              <a:ext uri="{28A0092B-C50C-407E-A947-70E740481C1C}">
                <a14:useLocalDpi xmlns:a14="http://schemas.microsoft.com/office/drawing/2010/main" val="0"/>
              </a:ext>
            </a:extLst>
          </a:blip>
          <a:stretch>
            <a:fillRect/>
          </a:stretch>
        </p:blipFill>
        <p:spPr>
          <a:xfrm>
            <a:off x="254000" y="2406135"/>
            <a:ext cx="3606800" cy="3606800"/>
          </a:xfrm>
          <a:prstGeom prst="rect">
            <a:avLst/>
          </a:prstGeom>
          <a:effectLst>
            <a:softEdge rad="0"/>
          </a:effectLst>
        </p:spPr>
      </p:pic>
      <p:sp>
        <p:nvSpPr>
          <p:cNvPr id="13" name="TextBox 12">
            <a:extLst>
              <a:ext uri="{FF2B5EF4-FFF2-40B4-BE49-F238E27FC236}">
                <a16:creationId xmlns:a16="http://schemas.microsoft.com/office/drawing/2014/main" id="{66E57857-F737-51C5-9082-4FC5E8AE83D3}"/>
              </a:ext>
            </a:extLst>
          </p:cNvPr>
          <p:cNvSpPr txBox="1"/>
          <p:nvPr userDrawn="1"/>
        </p:nvSpPr>
        <p:spPr>
          <a:xfrm>
            <a:off x="-1" y="6451600"/>
            <a:ext cx="3229337" cy="276999"/>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p:txBody>
      </p:sp>
    </p:spTree>
    <p:extLst>
      <p:ext uri="{BB962C8B-B14F-4D97-AF65-F5344CB8AC3E}">
        <p14:creationId xmlns:p14="http://schemas.microsoft.com/office/powerpoint/2010/main" val="321764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2" name="Content Placeholder 2"/>
          <p:cNvSpPr>
            <a:spLocks noGrp="1"/>
          </p:cNvSpPr>
          <p:nvPr>
            <p:ph idx="1"/>
          </p:nvPr>
        </p:nvSpPr>
        <p:spPr>
          <a:xfrm>
            <a:off x="437576" y="2438400"/>
            <a:ext cx="11197167" cy="946150"/>
          </a:xfrm>
        </p:spPr>
        <p:txBody>
          <a:bodyPr anchor="ctr"/>
          <a:lstStyle>
            <a:lvl1pPr marL="0" indent="0" algn="ctr">
              <a:buNone/>
              <a:defRPr sz="2800" i="1"/>
            </a:lvl1pPr>
            <a:lvl2pPr algn="ctr">
              <a:defRPr/>
            </a:lvl2pPr>
            <a:lvl3pPr algn="ctr">
              <a:defRPr/>
            </a:lvl3pPr>
            <a:lvl4pPr algn="ctr">
              <a:defRPr/>
            </a:lvl4pPr>
            <a:lvl5pPr algn="ctr">
              <a:defRPr b="1"/>
            </a:lvl5pPr>
          </a:lstStyle>
          <a:p>
            <a:pPr lvl="0"/>
            <a:r>
              <a:rPr lang="en-US" dirty="0"/>
              <a:t>Click to edit Master text styles</a:t>
            </a:r>
          </a:p>
        </p:txBody>
      </p:sp>
      <p:sp>
        <p:nvSpPr>
          <p:cNvPr id="15" name="TextBox 14">
            <a:extLst>
              <a:ext uri="{FF2B5EF4-FFF2-40B4-BE49-F238E27FC236}">
                <a16:creationId xmlns:a16="http://schemas.microsoft.com/office/drawing/2014/main" id="{08F735D0-D4D3-DD8E-EE34-72E0095861D0}"/>
              </a:ext>
            </a:extLst>
          </p:cNvPr>
          <p:cNvSpPr txBox="1"/>
          <p:nvPr userDrawn="1"/>
        </p:nvSpPr>
        <p:spPr>
          <a:xfrm>
            <a:off x="-1" y="6451600"/>
            <a:ext cx="3229337" cy="276999"/>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p:txBody>
      </p:sp>
      <p:sp>
        <p:nvSpPr>
          <p:cNvPr id="17" name="Rectangle 1030">
            <a:extLst>
              <a:ext uri="{FF2B5EF4-FFF2-40B4-BE49-F238E27FC236}">
                <a16:creationId xmlns:a16="http://schemas.microsoft.com/office/drawing/2014/main" id="{B90C44B1-3F30-12DE-0D7D-CB44EB36F914}"/>
              </a:ext>
            </a:extLst>
          </p:cNvPr>
          <p:cNvSpPr>
            <a:spLocks noGrp="1" noChangeArrowheads="1"/>
          </p:cNvSpPr>
          <p:nvPr>
            <p:ph type="title"/>
          </p:nvPr>
        </p:nvSpPr>
        <p:spPr bwMode="auto">
          <a:xfrm>
            <a:off x="1327356" y="69057"/>
            <a:ext cx="97861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4018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pPr>
              <a:defRPr/>
            </a:pPr>
            <a:fld id="{E8C4CF4F-2ECB-4C54-9552-FB58A436033C}" type="slidenum">
              <a:rPr lang="en-US">
                <a:solidFill>
                  <a:srgbClr val="FFFFFF">
                    <a:lumMod val="50000"/>
                  </a:srgbClr>
                </a:solidFill>
              </a:rPr>
              <a:pPr>
                <a:defRPr/>
              </a:pPr>
              <a:t>‹#›</a:t>
            </a:fld>
            <a:endParaRPr lang="en-US" dirty="0">
              <a:solidFill>
                <a:srgbClr val="808080"/>
              </a:solidFill>
            </a:endParaRPr>
          </a:p>
        </p:txBody>
      </p:sp>
      <p:sp>
        <p:nvSpPr>
          <p:cNvPr id="8" name="Line 1035"/>
          <p:cNvSpPr>
            <a:spLocks noChangeShapeType="1"/>
          </p:cNvSpPr>
          <p:nvPr userDrawn="1"/>
        </p:nvSpPr>
        <p:spPr bwMode="auto">
          <a:xfrm>
            <a:off x="508000" y="64516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9" name="Line 1036"/>
          <p:cNvSpPr>
            <a:spLocks noChangeShapeType="1"/>
          </p:cNvSpPr>
          <p:nvPr userDrawn="1"/>
        </p:nvSpPr>
        <p:spPr bwMode="auto">
          <a:xfrm>
            <a:off x="508000" y="1231900"/>
            <a:ext cx="11176000" cy="0"/>
          </a:xfrm>
          <a:prstGeom prst="line">
            <a:avLst/>
          </a:prstGeom>
          <a:noFill/>
          <a:ln w="57150">
            <a:solidFill>
              <a:srgbClr val="0C2D83"/>
            </a:solidFill>
            <a:round/>
            <a:headEnd/>
            <a:tailEnd/>
          </a:ln>
          <a:effectLst/>
        </p:spPr>
        <p:txBody>
          <a:bodyPr wrap="none" anchor="ctr"/>
          <a:lstStyle/>
          <a:p>
            <a:pPr algn="ctr" eaLnBrk="0" hangingPunct="0">
              <a:defRPr/>
            </a:pPr>
            <a:endParaRPr lang="en-US" sz="1400" dirty="0">
              <a:solidFill>
                <a:srgbClr val="000000"/>
              </a:solidFill>
            </a:endParaRPr>
          </a:p>
        </p:txBody>
      </p:sp>
      <p:sp>
        <p:nvSpPr>
          <p:cNvPr id="12" name="TextBox 11">
            <a:extLst>
              <a:ext uri="{FF2B5EF4-FFF2-40B4-BE49-F238E27FC236}">
                <a16:creationId xmlns:a16="http://schemas.microsoft.com/office/drawing/2014/main" id="{CD2167D3-3B64-314F-9326-9279E443FDA2}"/>
              </a:ext>
            </a:extLst>
          </p:cNvPr>
          <p:cNvSpPr txBox="1"/>
          <p:nvPr userDrawn="1"/>
        </p:nvSpPr>
        <p:spPr>
          <a:xfrm>
            <a:off x="-1" y="6451600"/>
            <a:ext cx="3229337" cy="276999"/>
          </a:xfrm>
          <a:prstGeom prst="rect">
            <a:avLst/>
          </a:prstGeom>
          <a:noFill/>
        </p:spPr>
        <p:txBody>
          <a:bodyPr wrap="square" rtlCol="0">
            <a:spAutoFit/>
          </a:bodyPr>
          <a:lstStyle/>
          <a:p>
            <a:pPr algn="l" fontAlgn="auto">
              <a:spcBef>
                <a:spcPts val="0"/>
              </a:spcBef>
              <a:spcAft>
                <a:spcPts val="0"/>
              </a:spcAft>
            </a:pPr>
            <a:r>
              <a:rPr lang="en-US" sz="1200" b="1" dirty="0">
                <a:solidFill>
                  <a:srgbClr val="00B050"/>
                </a:solidFill>
                <a:latin typeface="Arial"/>
              </a:rPr>
              <a:t>UNCLASSIFIED</a:t>
            </a:r>
          </a:p>
        </p:txBody>
      </p:sp>
      <p:sp>
        <p:nvSpPr>
          <p:cNvPr id="14" name="Rectangle 1030">
            <a:extLst>
              <a:ext uri="{FF2B5EF4-FFF2-40B4-BE49-F238E27FC236}">
                <a16:creationId xmlns:a16="http://schemas.microsoft.com/office/drawing/2014/main" id="{23CD0C83-E8C0-C821-5158-D1DDF37681F5}"/>
              </a:ext>
            </a:extLst>
          </p:cNvPr>
          <p:cNvSpPr>
            <a:spLocks noGrp="1" noChangeArrowheads="1"/>
          </p:cNvSpPr>
          <p:nvPr>
            <p:ph type="title"/>
          </p:nvPr>
        </p:nvSpPr>
        <p:spPr bwMode="auto">
          <a:xfrm>
            <a:off x="1327356" y="69057"/>
            <a:ext cx="97861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9410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eaLnBrk="0" hangingPunct="0">
              <a:defRPr/>
            </a:pPr>
            <a:fld id="{B5E6CACA-09AB-49BC-8429-8308382B75D4}" type="slidenum">
              <a:rPr lang="en-US" smtClean="0">
                <a:solidFill>
                  <a:srgbClr val="FFFFFF">
                    <a:lumMod val="50000"/>
                  </a:srgbClr>
                </a:solidFill>
              </a:rPr>
              <a:pPr eaLnBrk="0" hangingPunct="0">
                <a:defRPr/>
              </a:pPr>
              <a:t>‹#›</a:t>
            </a:fld>
            <a:endParaRPr lang="en-US" dirty="0">
              <a:solidFill>
                <a:srgbClr val="FFFFFF">
                  <a:lumMod val="50000"/>
                </a:srgbClr>
              </a:solidFill>
            </a:endParaRPr>
          </a:p>
        </p:txBody>
      </p:sp>
      <p:pic>
        <p:nvPicPr>
          <p:cNvPr id="5" name="Picture 4">
            <a:extLst>
              <a:ext uri="{FF2B5EF4-FFF2-40B4-BE49-F238E27FC236}">
                <a16:creationId xmlns:a16="http://schemas.microsoft.com/office/drawing/2014/main" id="{D46DEB58-C4BD-1EFB-0144-C199AA203136}"/>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CrisscrossEtching trans="83000"/>
                    </a14:imgEffect>
                  </a14:imgLayer>
                </a14:imgProps>
              </a:ext>
              <a:ext uri="{28A0092B-C50C-407E-A947-70E740481C1C}">
                <a14:useLocalDpi xmlns:a14="http://schemas.microsoft.com/office/drawing/2010/main" val="0"/>
              </a:ext>
            </a:extLst>
          </a:blip>
          <a:stretch>
            <a:fillRect/>
          </a:stretch>
        </p:blipFill>
        <p:spPr>
          <a:xfrm>
            <a:off x="3924296" y="1257296"/>
            <a:ext cx="4343408" cy="4343408"/>
          </a:xfrm>
          <a:prstGeom prst="rect">
            <a:avLst/>
          </a:prstGeom>
          <a:effectLst>
            <a:softEdge rad="0"/>
          </a:effectLst>
        </p:spPr>
      </p:pic>
    </p:spTree>
    <p:extLst>
      <p:ext uri="{BB962C8B-B14F-4D97-AF65-F5344CB8AC3E}">
        <p14:creationId xmlns:p14="http://schemas.microsoft.com/office/powerpoint/2010/main" val="2099771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eaLnBrk="0" hangingPunct="0">
              <a:defRPr/>
            </a:pPr>
            <a:fld id="{B5E6CACA-09AB-49BC-8429-8308382B75D4}" type="slidenum">
              <a:rPr lang="en-US">
                <a:solidFill>
                  <a:srgbClr val="FFFFFF">
                    <a:lumMod val="50000"/>
                  </a:srgbClr>
                </a:solidFill>
              </a:rPr>
              <a:pPr eaLnBrk="0" hangingPunct="0">
                <a:defRPr/>
              </a:pPr>
              <a:t>‹#›</a:t>
            </a:fld>
            <a:endParaRPr lang="en-US" dirty="0">
              <a:solidFill>
                <a:srgbClr val="FFFFFF">
                  <a:lumMod val="50000"/>
                </a:srgbClr>
              </a:solidFill>
            </a:endParaRPr>
          </a:p>
        </p:txBody>
      </p:sp>
      <p:sp>
        <p:nvSpPr>
          <p:cNvPr id="1029" name="Rectangle 1030"/>
          <p:cNvSpPr>
            <a:spLocks noGrp="1" noChangeArrowheads="1"/>
          </p:cNvSpPr>
          <p:nvPr>
            <p:ph type="title"/>
          </p:nvPr>
        </p:nvSpPr>
        <p:spPr bwMode="auto">
          <a:xfrm>
            <a:off x="1327356" y="69057"/>
            <a:ext cx="97861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1040"/>
          <p:cNvSpPr>
            <a:spLocks noGrp="1" noChangeArrowheads="1"/>
          </p:cNvSpPr>
          <p:nvPr>
            <p:ph type="body" idx="1"/>
          </p:nvPr>
        </p:nvSpPr>
        <p:spPr bwMode="auto">
          <a:xfrm>
            <a:off x="437576" y="1283270"/>
            <a:ext cx="11197167" cy="474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2nd Bullet</a:t>
            </a:r>
          </a:p>
        </p:txBody>
      </p:sp>
      <p:pic>
        <p:nvPicPr>
          <p:cNvPr id="7" name="Picture 6"/>
          <p:cNvPicPr>
            <a:picLocks noChangeAspect="1"/>
          </p:cNvPicPr>
          <p:nvPr userDrawn="1"/>
        </p:nvPicPr>
        <p:blipFill>
          <a:blip r:embed="rId6" cstate="print">
            <a:extLst>
              <a:ext uri="{BEBA8EAE-BF5A-486C-A8C5-ECC9F3942E4B}">
                <a14:imgProps xmlns:a14="http://schemas.microsoft.com/office/drawing/2010/main">
                  <a14:imgLayer r:embed="rId7">
                    <a14:imgEffect>
                      <a14:artisticCrisscrossEtching trans="83000"/>
                    </a14:imgEffect>
                  </a14:imgLayer>
                </a14:imgProps>
              </a:ext>
              <a:ext uri="{28A0092B-C50C-407E-A947-70E740481C1C}">
                <a14:useLocalDpi xmlns:a14="http://schemas.microsoft.com/office/drawing/2010/main" val="0"/>
              </a:ext>
            </a:extLst>
          </a:blip>
          <a:stretch>
            <a:fillRect/>
          </a:stretch>
        </p:blipFill>
        <p:spPr>
          <a:xfrm>
            <a:off x="175900" y="100970"/>
            <a:ext cx="1093026" cy="1093026"/>
          </a:xfrm>
          <a:prstGeom prst="rect">
            <a:avLst/>
          </a:prstGeom>
          <a:effectLst>
            <a:softEdge rad="0"/>
          </a:effectLst>
        </p:spPr>
      </p:pic>
      <p:sp>
        <p:nvSpPr>
          <p:cNvPr id="8" name="TextBox 7"/>
          <p:cNvSpPr txBox="1"/>
          <p:nvPr userDrawn="1"/>
        </p:nvSpPr>
        <p:spPr>
          <a:xfrm>
            <a:off x="175900" y="6519446"/>
            <a:ext cx="11988800" cy="338554"/>
          </a:xfrm>
          <a:prstGeom prst="rect">
            <a:avLst/>
          </a:prstGeom>
          <a:noFill/>
        </p:spPr>
        <p:txBody>
          <a:bodyPr wrap="square" rtlCol="0">
            <a:spAutoFit/>
          </a:bodyPr>
          <a:lstStyle/>
          <a:p>
            <a:pPr algn="ctr"/>
            <a:r>
              <a:rPr lang="en-US" sz="1600" b="0" i="1" baseline="0" dirty="0">
                <a:solidFill>
                  <a:srgbClr val="002060"/>
                </a:solidFill>
              </a:rPr>
              <a:t>Build – Create – Deliver</a:t>
            </a:r>
            <a:endParaRPr lang="en-US" sz="1600" b="0" i="1" dirty="0">
              <a:solidFill>
                <a:srgbClr val="002060"/>
              </a:solidFill>
            </a:endParaRPr>
          </a:p>
        </p:txBody>
      </p:sp>
    </p:spTree>
    <p:extLst>
      <p:ext uri="{BB962C8B-B14F-4D97-AF65-F5344CB8AC3E}">
        <p14:creationId xmlns:p14="http://schemas.microsoft.com/office/powerpoint/2010/main" val="1488027147"/>
      </p:ext>
    </p:extLst>
  </p:cSld>
  <p:clrMap bg1="lt1" tx1="dk1" bg2="lt2" tx2="dk2" accent1="accent1" accent2="accent2" accent3="accent3" accent4="accent4" accent5="accent5" accent6="accent6" hlink="hlink" folHlink="folHlink"/>
  <p:sldLayoutIdLst>
    <p:sldLayoutId id="2147484631" r:id="rId1"/>
    <p:sldLayoutId id="2147484634" r:id="rId2"/>
    <p:sldLayoutId id="2147484632" r:id="rId3"/>
    <p:sldLayoutId id="2147484633" r:id="rId4"/>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313469" y="2001523"/>
            <a:ext cx="8305800" cy="737614"/>
          </a:xfrm>
          <a:prstGeom prst="rect">
            <a:avLst/>
          </a:prstGeom>
          <a:noFill/>
          <a:ln w="9525">
            <a:noFill/>
            <a:miter lim="800000"/>
            <a:headEnd/>
            <a:tailEnd/>
          </a:ln>
        </p:spPr>
        <p:txBody>
          <a:bodyPr anchor="t"/>
          <a:lstStyle/>
          <a:p>
            <a:pPr algn="r" eaLnBrk="0" hangingPunct="0"/>
            <a:r>
              <a:rPr lang="en-US" sz="4400" b="1" dirty="0">
                <a:solidFill>
                  <a:srgbClr val="151C77"/>
                </a:solidFill>
                <a:latin typeface="Arial" pitchFamily="34" charset="0"/>
                <a:cs typeface="Arial" pitchFamily="34" charset="0"/>
              </a:rPr>
              <a:t>Hill AFB </a:t>
            </a:r>
          </a:p>
          <a:p>
            <a:pPr algn="r" eaLnBrk="0" hangingPunct="0"/>
            <a:r>
              <a:rPr lang="en-US" sz="4400" b="1" dirty="0">
                <a:solidFill>
                  <a:srgbClr val="151C77"/>
                </a:solidFill>
                <a:latin typeface="Arial" pitchFamily="34" charset="0"/>
                <a:cs typeface="Arial" pitchFamily="34" charset="0"/>
              </a:rPr>
              <a:t>NEO Ethics Training</a:t>
            </a:r>
            <a:endParaRPr lang="en-US" sz="4400" b="1" dirty="0">
              <a:solidFill>
                <a:srgbClr val="002060"/>
              </a:solidFill>
              <a:latin typeface="Times New Roman" pitchFamily="18" charset="0"/>
            </a:endParaRPr>
          </a:p>
        </p:txBody>
      </p:sp>
      <p:sp>
        <p:nvSpPr>
          <p:cNvPr id="4" name="Rectangle 4"/>
          <p:cNvSpPr>
            <a:spLocks noChangeArrowheads="1"/>
          </p:cNvSpPr>
          <p:nvPr/>
        </p:nvSpPr>
        <p:spPr bwMode="auto">
          <a:xfrm>
            <a:off x="6664619" y="5357091"/>
            <a:ext cx="4979988" cy="96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r"/>
            <a:r>
              <a:rPr lang="en-US" altLang="en-US" sz="2000" b="1" dirty="0"/>
              <a:t>John </a:t>
            </a:r>
            <a:r>
              <a:rPr lang="en-US" altLang="en-US" sz="2000" b="1" dirty="0" err="1"/>
              <a:t>Bergstresser</a:t>
            </a:r>
            <a:endParaRPr lang="en-US" altLang="en-US" sz="2000" b="1" dirty="0"/>
          </a:p>
          <a:p>
            <a:pPr algn="r"/>
            <a:r>
              <a:rPr lang="en-US" altLang="en-US" sz="2000" b="1" dirty="0"/>
              <a:t>75 ABW/ JA</a:t>
            </a:r>
          </a:p>
          <a:p>
            <a:pPr algn="r"/>
            <a:r>
              <a:rPr lang="en-US" altLang="en-US" sz="2000" b="1"/>
              <a:t>May 2023</a:t>
            </a:r>
            <a:endParaRPr lang="en-US" altLang="en-US" sz="2000" dirty="0"/>
          </a:p>
        </p:txBody>
      </p:sp>
    </p:spTree>
    <p:extLst>
      <p:ext uri="{BB962C8B-B14F-4D97-AF65-F5344CB8AC3E}">
        <p14:creationId xmlns:p14="http://schemas.microsoft.com/office/powerpoint/2010/main" val="8828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marL="0" indent="0">
              <a:buNone/>
            </a:pPr>
            <a:r>
              <a:rPr lang="en-US" dirty="0"/>
              <a:t>You received a great offer from Hill AFB and left your previous company on good terms. Now, as part of your job here, you help review new project proposals. </a:t>
            </a:r>
          </a:p>
          <a:p>
            <a:pPr marL="0" indent="0">
              <a:buNone/>
            </a:pPr>
            <a:r>
              <a:rPr lang="en-US" dirty="0"/>
              <a:t>You come across a project which you think your former company would be interested in participating in. Can you tell your previous boss about this project? </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10</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Scenario 2</a:t>
            </a:r>
          </a:p>
        </p:txBody>
      </p:sp>
      <p:pic>
        <p:nvPicPr>
          <p:cNvPr id="5" name="Picture 4">
            <a:extLst>
              <a:ext uri="{FF2B5EF4-FFF2-40B4-BE49-F238E27FC236}">
                <a16:creationId xmlns:a16="http://schemas.microsoft.com/office/drawing/2014/main" id="{7E0E4C6D-59D2-1075-DBF8-BF49D2734383}"/>
              </a:ext>
            </a:extLst>
          </p:cNvPr>
          <p:cNvPicPr>
            <a:picLocks noChangeAspect="1"/>
          </p:cNvPicPr>
          <p:nvPr/>
        </p:nvPicPr>
        <p:blipFill>
          <a:blip r:embed="rId3"/>
          <a:stretch>
            <a:fillRect/>
          </a:stretch>
        </p:blipFill>
        <p:spPr>
          <a:xfrm>
            <a:off x="5795010" y="3399628"/>
            <a:ext cx="4182686" cy="2351676"/>
          </a:xfrm>
          <a:prstGeom prst="rect">
            <a:avLst/>
          </a:prstGeom>
        </p:spPr>
      </p:pic>
      <p:sp>
        <p:nvSpPr>
          <p:cNvPr id="6" name="TextBox 5">
            <a:extLst>
              <a:ext uri="{FF2B5EF4-FFF2-40B4-BE49-F238E27FC236}">
                <a16:creationId xmlns:a16="http://schemas.microsoft.com/office/drawing/2014/main" id="{934DFF64-C38B-FD3B-BD88-47371804CB45}"/>
              </a:ext>
            </a:extLst>
          </p:cNvPr>
          <p:cNvSpPr txBox="1"/>
          <p:nvPr/>
        </p:nvSpPr>
        <p:spPr>
          <a:xfrm>
            <a:off x="8360351" y="4575466"/>
            <a:ext cx="1617345" cy="830997"/>
          </a:xfrm>
          <a:prstGeom prst="rect">
            <a:avLst/>
          </a:prstGeom>
          <a:noFill/>
        </p:spPr>
        <p:txBody>
          <a:bodyPr wrap="square" rtlCol="0">
            <a:spAutoFit/>
          </a:bodyPr>
          <a:lstStyle/>
          <a:p>
            <a:r>
              <a:rPr lang="en-US" sz="2400" dirty="0">
                <a:solidFill>
                  <a:schemeClr val="bg1"/>
                </a:solidFill>
              </a:rPr>
              <a:t>It’s a trap, </a:t>
            </a:r>
          </a:p>
          <a:p>
            <a:r>
              <a:rPr lang="en-US" sz="2400" dirty="0">
                <a:solidFill>
                  <a:schemeClr val="bg1"/>
                </a:solidFill>
              </a:rPr>
              <a:t>isn’t it?</a:t>
            </a:r>
          </a:p>
        </p:txBody>
      </p:sp>
    </p:spTree>
    <p:extLst>
      <p:ext uri="{BB962C8B-B14F-4D97-AF65-F5344CB8AC3E}">
        <p14:creationId xmlns:p14="http://schemas.microsoft.com/office/powerpoint/2010/main" val="20916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dirty="0"/>
              <a:t>A former Federal Reserve Bank of New York employee was fined $2,000, and sentenced to a year of probation with community service after pleading guilty to stealing Government documents. The former Bank employee provided the stolen documents </a:t>
            </a:r>
            <a:r>
              <a:rPr lang="en-US" u="sng" dirty="0"/>
              <a:t>to his former supervisor</a:t>
            </a:r>
            <a:r>
              <a:rPr lang="en-US" dirty="0"/>
              <a:t> from the Bank, who worked at Goldman Sachs. Some of the stolen documents included examinations of a bank that Goldman was currently advising.</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11</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809330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291128" cy="4703352"/>
          </a:xfrm>
        </p:spPr>
        <p:txBody>
          <a:bodyPr/>
          <a:lstStyle/>
          <a:p>
            <a:r>
              <a:rPr lang="en-US" dirty="0"/>
              <a:t>Basic Rule: </a:t>
            </a:r>
          </a:p>
          <a:p>
            <a:pPr lvl="1"/>
            <a:r>
              <a:rPr lang="en-US" dirty="0"/>
              <a:t>Whether a reasonable person with knowledge of the circumstances could question your impartiality on a matter you are assigned to. </a:t>
            </a:r>
          </a:p>
          <a:p>
            <a:r>
              <a:rPr lang="en-US" dirty="0"/>
              <a:t>Similar to financial interests; ethics officials look at if you have a </a:t>
            </a:r>
            <a:r>
              <a:rPr lang="en-US" u="sng" dirty="0"/>
              <a:t>covered relationship</a:t>
            </a:r>
            <a:r>
              <a:rPr lang="en-US" dirty="0"/>
              <a:t>.</a:t>
            </a:r>
          </a:p>
          <a:p>
            <a:pPr lvl="1"/>
            <a:r>
              <a:rPr lang="en-US" dirty="0"/>
              <a:t>Any member of your household.</a:t>
            </a:r>
          </a:p>
          <a:p>
            <a:pPr lvl="1"/>
            <a:r>
              <a:rPr lang="en-US" dirty="0"/>
              <a:t>Someone who you do or seek business.</a:t>
            </a:r>
          </a:p>
          <a:p>
            <a:pPr lvl="1"/>
            <a:r>
              <a:rPr lang="en-US" dirty="0"/>
              <a:t>Someone your spouse, dependent children, or parents seek to has business with.</a:t>
            </a:r>
          </a:p>
          <a:p>
            <a:pPr lvl="1"/>
            <a:r>
              <a:rPr lang="en-US" dirty="0"/>
              <a:t>Anyone you have worked for in the past 12 months.</a:t>
            </a:r>
          </a:p>
          <a:p>
            <a:pPr lvl="1"/>
            <a:r>
              <a:rPr lang="en-US" dirty="0"/>
              <a:t>Organizations which you are an active member.</a:t>
            </a:r>
          </a:p>
          <a:p>
            <a:pPr lvl="1"/>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12</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Impartiality</a:t>
            </a:r>
          </a:p>
        </p:txBody>
      </p:sp>
      <p:pic>
        <p:nvPicPr>
          <p:cNvPr id="1026" name="Picture 2" descr="Star Wars Visible Confusion GIF - Star Wars Visible Confusion Confused -  Discover &amp; Share GIFs">
            <a:extLst>
              <a:ext uri="{FF2B5EF4-FFF2-40B4-BE49-F238E27FC236}">
                <a16:creationId xmlns:a16="http://schemas.microsoft.com/office/drawing/2014/main" id="{F7F19D2F-D12F-01CC-9025-D28AC9280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974" y="3994282"/>
            <a:ext cx="4265450" cy="218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71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7" y="1283270"/>
            <a:ext cx="5997514" cy="4703352"/>
          </a:xfrm>
        </p:spPr>
        <p:txBody>
          <a:bodyPr/>
          <a:lstStyle/>
          <a:p>
            <a:r>
              <a:rPr lang="en-US" dirty="0"/>
              <a:t>You are responsible for knowing your financial interests and who you have a covered relationship with.</a:t>
            </a:r>
          </a:p>
          <a:p>
            <a:r>
              <a:rPr lang="en-US" dirty="0"/>
              <a:t>Recuse when necessary.</a:t>
            </a:r>
          </a:p>
          <a:p>
            <a:pPr lvl="1"/>
            <a:r>
              <a:rPr lang="en-US" dirty="0"/>
              <a:t>Make your recusal in </a:t>
            </a:r>
            <a:r>
              <a:rPr lang="en-US" u="sng" dirty="0"/>
              <a:t>writing</a:t>
            </a:r>
            <a:r>
              <a:rPr lang="en-US" dirty="0"/>
              <a:t>!</a:t>
            </a:r>
          </a:p>
          <a:p>
            <a:pPr lvl="1"/>
            <a:r>
              <a:rPr lang="en-US" u="sng" dirty="0"/>
              <a:t>Share</a:t>
            </a:r>
            <a:r>
              <a:rPr lang="en-US" dirty="0"/>
              <a:t> your recusals!</a:t>
            </a:r>
          </a:p>
          <a:p>
            <a:pPr lvl="1"/>
            <a:r>
              <a:rPr lang="en-US" u="sng" dirty="0"/>
              <a:t>Follow through</a:t>
            </a:r>
            <a:r>
              <a:rPr lang="en-US" dirty="0"/>
              <a:t> on your recusal! </a:t>
            </a:r>
          </a:p>
          <a:p>
            <a:pPr lvl="1"/>
            <a:endParaRPr lang="en-US" dirty="0"/>
          </a:p>
          <a:p>
            <a:r>
              <a:rPr lang="en-US" dirty="0"/>
              <a:t>Fill out your Financial Disclosure Forms       (if required).</a:t>
            </a:r>
          </a:p>
          <a:p>
            <a:pPr lvl="1"/>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13</a:t>
            </a:fld>
            <a:endParaRPr lang="en-US" dirty="0">
              <a:solidFill>
                <a:srgbClr val="808080"/>
              </a:solidFill>
            </a:endParaRPr>
          </a:p>
        </p:txBody>
      </p:sp>
      <p:sp>
        <p:nvSpPr>
          <p:cNvPr id="7" name="TextBox 6"/>
          <p:cNvSpPr txBox="1">
            <a:spLocks noChangeArrowheads="1"/>
          </p:cNvSpPr>
          <p:nvPr/>
        </p:nvSpPr>
        <p:spPr bwMode="auto">
          <a:xfrm>
            <a:off x="442478" y="6132513"/>
            <a:ext cx="117495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r>
              <a:rPr lang="en-US" altLang="en-US" sz="1000" dirty="0"/>
              <a:t>FDF – Financial Disclosure Form, OGE Form 450.</a:t>
            </a: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Recusals</a:t>
            </a:r>
          </a:p>
        </p:txBody>
      </p:sp>
      <p:pic>
        <p:nvPicPr>
          <p:cNvPr id="2050" name="Picture 2" descr="Ahsoka Tano Anakin Skywalker GIF - Ahsoka Tano Anakin Skywalker The Clone  Wars - Discover &amp; Share GIFs">
            <a:extLst>
              <a:ext uri="{FF2B5EF4-FFF2-40B4-BE49-F238E27FC236}">
                <a16:creationId xmlns:a16="http://schemas.microsoft.com/office/drawing/2014/main" id="{D7FB7D4C-AD66-28C2-7D36-961D975A4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7059" y="1533525"/>
            <a:ext cx="4797364" cy="375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57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7" y="1283270"/>
            <a:ext cx="7437694" cy="4703352"/>
          </a:xfrm>
        </p:spPr>
        <p:txBody>
          <a:bodyPr/>
          <a:lstStyle/>
          <a:p>
            <a:pPr marL="0" indent="0">
              <a:buNone/>
            </a:pPr>
            <a:r>
              <a:rPr lang="en-US" dirty="0"/>
              <a:t>You’ve been invited to go to a mixer that’s being organized by a company that frequently contracts with the Air Force. </a:t>
            </a:r>
          </a:p>
          <a:p>
            <a:pPr marL="0" indent="0">
              <a:buNone/>
            </a:pPr>
            <a:endParaRPr lang="en-US" dirty="0"/>
          </a:p>
          <a:p>
            <a:pPr marL="0" indent="0">
              <a:buNone/>
            </a:pPr>
            <a:r>
              <a:rPr lang="en-US" dirty="0"/>
              <a:t>Do you see any reason why you can’t attend the party? </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14</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Scenario 3</a:t>
            </a:r>
          </a:p>
        </p:txBody>
      </p:sp>
      <p:pic>
        <p:nvPicPr>
          <p:cNvPr id="9" name="Picture 8">
            <a:extLst>
              <a:ext uri="{FF2B5EF4-FFF2-40B4-BE49-F238E27FC236}">
                <a16:creationId xmlns:a16="http://schemas.microsoft.com/office/drawing/2014/main" id="{21E625A1-7CBB-661E-7D99-B09985682056}"/>
              </a:ext>
            </a:extLst>
          </p:cNvPr>
          <p:cNvPicPr>
            <a:picLocks noChangeAspect="1"/>
          </p:cNvPicPr>
          <p:nvPr/>
        </p:nvPicPr>
        <p:blipFill>
          <a:blip r:embed="rId3"/>
          <a:stretch>
            <a:fillRect/>
          </a:stretch>
        </p:blipFill>
        <p:spPr>
          <a:xfrm>
            <a:off x="814055" y="3312016"/>
            <a:ext cx="5969171" cy="2745819"/>
          </a:xfrm>
          <a:prstGeom prst="rect">
            <a:avLst/>
          </a:prstGeom>
        </p:spPr>
      </p:pic>
    </p:spTree>
    <p:extLst>
      <p:ext uri="{BB962C8B-B14F-4D97-AF65-F5344CB8AC3E}">
        <p14:creationId xmlns:p14="http://schemas.microsoft.com/office/powerpoint/2010/main" val="21531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dirty="0"/>
              <a:t>Just prior to a major contract award, a Bureau Director went out to dinner with one of the potential competitors at a swanky Washington restaurant. The wine alone cost over $100 per bottle. Too bad the Director didn't realize that a Washington Post reporter was at the next table</a:t>
            </a:r>
          </a:p>
          <a:p>
            <a:pPr eaLnBrk="1" hangingPunct="1"/>
            <a:r>
              <a:rPr lang="en-US" dirty="0"/>
              <a:t>The story received front-page coverage in the next day’s Post. By that afternoon, the Director announced that he had accepted a job in private industry — a job he couldn't refuse (with his father-in-law). The Standards of Ethical Conduct for Employees of the Executive Branch (5 C.F.R. Part 2635) generally prohibit Federal personnel from accepting gifts (including meals) from persons who do business or seek to do business with the employee’s agency.</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15</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624257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6914199" cy="5019994"/>
          </a:xfrm>
        </p:spPr>
        <p:txBody>
          <a:bodyPr/>
          <a:lstStyle/>
          <a:p>
            <a:r>
              <a:rPr lang="en-US" dirty="0"/>
              <a:t>Basic Rule: </a:t>
            </a:r>
          </a:p>
          <a:p>
            <a:pPr lvl="1"/>
            <a:r>
              <a:rPr lang="en-US" dirty="0"/>
              <a:t>May not solicit </a:t>
            </a:r>
            <a:r>
              <a:rPr lang="en-US" u="sng" dirty="0"/>
              <a:t>or</a:t>
            </a:r>
            <a:r>
              <a:rPr lang="en-US" dirty="0"/>
              <a:t> accept anything of </a:t>
            </a:r>
            <a:r>
              <a:rPr lang="en-US" u="sng" dirty="0"/>
              <a:t>value</a:t>
            </a:r>
            <a:r>
              <a:rPr lang="en-US" dirty="0"/>
              <a:t> because of your official position or by a prohibited source. </a:t>
            </a:r>
          </a:p>
          <a:p>
            <a:pPr lvl="1"/>
            <a:endParaRPr lang="en-US" dirty="0"/>
          </a:p>
          <a:p>
            <a:r>
              <a:rPr lang="en-US" dirty="0"/>
              <a:t>Prohibited source:</a:t>
            </a:r>
          </a:p>
          <a:p>
            <a:pPr lvl="1"/>
            <a:r>
              <a:rPr lang="en-US" dirty="0"/>
              <a:t>Anyone who does </a:t>
            </a:r>
            <a:r>
              <a:rPr lang="en-US" u="sng" dirty="0"/>
              <a:t>or</a:t>
            </a:r>
            <a:r>
              <a:rPr lang="en-US" dirty="0"/>
              <a:t> seeks to do business with the Agency or whose interest can be affected by the performance or non-performance of your job. </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16</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Gifts from Outside Sources</a:t>
            </a:r>
          </a:p>
        </p:txBody>
      </p:sp>
      <p:pic>
        <p:nvPicPr>
          <p:cNvPr id="3" name="Picture 2">
            <a:extLst>
              <a:ext uri="{FF2B5EF4-FFF2-40B4-BE49-F238E27FC236}">
                <a16:creationId xmlns:a16="http://schemas.microsoft.com/office/drawing/2014/main" id="{F2639C90-65F1-E42F-368B-408EE8FF9092}"/>
              </a:ext>
            </a:extLst>
          </p:cNvPr>
          <p:cNvPicPr>
            <a:picLocks noChangeAspect="1"/>
          </p:cNvPicPr>
          <p:nvPr/>
        </p:nvPicPr>
        <p:blipFill>
          <a:blip r:embed="rId3"/>
          <a:stretch>
            <a:fillRect/>
          </a:stretch>
        </p:blipFill>
        <p:spPr>
          <a:xfrm>
            <a:off x="7651815" y="1890522"/>
            <a:ext cx="4102608" cy="3076956"/>
          </a:xfrm>
          <a:prstGeom prst="rect">
            <a:avLst/>
          </a:prstGeom>
        </p:spPr>
      </p:pic>
    </p:spTree>
    <p:extLst>
      <p:ext uri="{BB962C8B-B14F-4D97-AF65-F5344CB8AC3E}">
        <p14:creationId xmlns:p14="http://schemas.microsoft.com/office/powerpoint/2010/main" val="174686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kern="0" dirty="0"/>
              <a:t>What’s considered a gift?</a:t>
            </a:r>
          </a:p>
          <a:p>
            <a:pPr lvl="1" eaLnBrk="1" hangingPunct="1"/>
            <a:r>
              <a:rPr lang="en-US" dirty="0"/>
              <a:t>Gratuity,</a:t>
            </a:r>
          </a:p>
          <a:p>
            <a:pPr lvl="1" eaLnBrk="1" hangingPunct="1"/>
            <a:r>
              <a:rPr lang="en-US" dirty="0"/>
              <a:t>Favors,</a:t>
            </a:r>
          </a:p>
          <a:p>
            <a:pPr lvl="1" eaLnBrk="1" hangingPunct="1"/>
            <a:r>
              <a:rPr lang="en-US" dirty="0"/>
              <a:t>Discounts,</a:t>
            </a:r>
          </a:p>
          <a:p>
            <a:pPr lvl="1" eaLnBrk="1" hangingPunct="1"/>
            <a:r>
              <a:rPr lang="en-US" dirty="0"/>
              <a:t>Entertainment,</a:t>
            </a:r>
          </a:p>
          <a:p>
            <a:pPr lvl="1" eaLnBrk="1" hangingPunct="1"/>
            <a:r>
              <a:rPr lang="en-US" dirty="0"/>
              <a:t>Hospitality, or</a:t>
            </a:r>
          </a:p>
          <a:p>
            <a:pPr lvl="1" eaLnBrk="1" hangingPunct="1"/>
            <a:r>
              <a:rPr lang="en-US" dirty="0"/>
              <a:t>Other items having monetary value.</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17</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Gifts</a:t>
            </a:r>
          </a:p>
        </p:txBody>
      </p:sp>
      <p:pic>
        <p:nvPicPr>
          <p:cNvPr id="5" name="Picture 4">
            <a:extLst>
              <a:ext uri="{FF2B5EF4-FFF2-40B4-BE49-F238E27FC236}">
                <a16:creationId xmlns:a16="http://schemas.microsoft.com/office/drawing/2014/main" id="{92FD3E9F-E005-5FDC-5EB5-88860E983AE5}"/>
              </a:ext>
            </a:extLst>
          </p:cNvPr>
          <p:cNvPicPr>
            <a:picLocks noChangeAspect="1"/>
          </p:cNvPicPr>
          <p:nvPr/>
        </p:nvPicPr>
        <p:blipFill>
          <a:blip r:embed="rId3"/>
          <a:stretch>
            <a:fillRect/>
          </a:stretch>
        </p:blipFill>
        <p:spPr>
          <a:xfrm>
            <a:off x="6220416" y="1931670"/>
            <a:ext cx="5451403" cy="3120390"/>
          </a:xfrm>
          <a:prstGeom prst="rect">
            <a:avLst/>
          </a:prstGeom>
        </p:spPr>
      </p:pic>
    </p:spTree>
    <p:extLst>
      <p:ext uri="{BB962C8B-B14F-4D97-AF65-F5344CB8AC3E}">
        <p14:creationId xmlns:p14="http://schemas.microsoft.com/office/powerpoint/2010/main" val="310264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7" y="1283270"/>
            <a:ext cx="5551744" cy="2145730"/>
          </a:xfrm>
        </p:spPr>
        <p:txBody>
          <a:bodyPr/>
          <a:lstStyle/>
          <a:p>
            <a:pPr eaLnBrk="1" hangingPunct="1"/>
            <a:r>
              <a:rPr lang="en-US" kern="0" dirty="0"/>
              <a:t>Not a gift:</a:t>
            </a:r>
          </a:p>
          <a:p>
            <a:pPr lvl="1" eaLnBrk="1" hangingPunct="1"/>
            <a:r>
              <a:rPr lang="en-US" dirty="0"/>
              <a:t>Modest refreshments</a:t>
            </a:r>
          </a:p>
          <a:p>
            <a:pPr lvl="1" eaLnBrk="1" hangingPunct="1"/>
            <a:r>
              <a:rPr lang="en-US" dirty="0"/>
              <a:t>Anything you pay fair market value for</a:t>
            </a:r>
          </a:p>
          <a:p>
            <a:pPr lvl="1" eaLnBrk="1" hangingPunct="1"/>
            <a:r>
              <a:rPr lang="en-US" dirty="0"/>
              <a:t>Items paid for by the Government</a:t>
            </a:r>
          </a:p>
          <a:p>
            <a:pPr lvl="1" eaLnBrk="1" hangingPunct="1"/>
            <a:r>
              <a:rPr lang="en-US" dirty="0"/>
              <a:t>Discounts available to public or all government employees</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18</a:t>
            </a:fld>
            <a:endParaRPr lang="en-US" dirty="0">
              <a:solidFill>
                <a:srgbClr val="808080"/>
              </a:solidFill>
            </a:endParaRPr>
          </a:p>
        </p:txBody>
      </p:sp>
      <p:sp>
        <p:nvSpPr>
          <p:cNvPr id="7" name="TextBox 6"/>
          <p:cNvSpPr txBox="1">
            <a:spLocks noChangeArrowheads="1"/>
          </p:cNvSpPr>
          <p:nvPr/>
        </p:nvSpPr>
        <p:spPr bwMode="auto">
          <a:xfrm>
            <a:off x="442478" y="6132513"/>
            <a:ext cx="117495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r>
              <a:rPr lang="en-US" altLang="en-US" sz="1000" dirty="0"/>
              <a:t>WAGs – Widely Attended Gatherings (usually 20+ people).</a:t>
            </a: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Gifts – The Exceptions</a:t>
            </a:r>
          </a:p>
        </p:txBody>
      </p:sp>
      <p:pic>
        <p:nvPicPr>
          <p:cNvPr id="3" name="Picture 2">
            <a:extLst>
              <a:ext uri="{FF2B5EF4-FFF2-40B4-BE49-F238E27FC236}">
                <a16:creationId xmlns:a16="http://schemas.microsoft.com/office/drawing/2014/main" id="{02A88813-E29E-51CE-37D2-F8CC4A8A4DD0}"/>
              </a:ext>
            </a:extLst>
          </p:cNvPr>
          <p:cNvPicPr>
            <a:picLocks noChangeAspect="1"/>
          </p:cNvPicPr>
          <p:nvPr/>
        </p:nvPicPr>
        <p:blipFill>
          <a:blip r:embed="rId3"/>
          <a:stretch>
            <a:fillRect/>
          </a:stretch>
        </p:blipFill>
        <p:spPr>
          <a:xfrm>
            <a:off x="6317239" y="1283270"/>
            <a:ext cx="2627575" cy="1779970"/>
          </a:xfrm>
          <a:prstGeom prst="rect">
            <a:avLst/>
          </a:prstGeom>
        </p:spPr>
      </p:pic>
      <p:pic>
        <p:nvPicPr>
          <p:cNvPr id="6" name="Picture 5">
            <a:extLst>
              <a:ext uri="{FF2B5EF4-FFF2-40B4-BE49-F238E27FC236}">
                <a16:creationId xmlns:a16="http://schemas.microsoft.com/office/drawing/2014/main" id="{DE65CD57-CE15-5F44-9220-20CCE9636977}"/>
              </a:ext>
            </a:extLst>
          </p:cNvPr>
          <p:cNvPicPr>
            <a:picLocks noChangeAspect="1"/>
          </p:cNvPicPr>
          <p:nvPr/>
        </p:nvPicPr>
        <p:blipFill>
          <a:blip r:embed="rId4"/>
          <a:stretch>
            <a:fillRect/>
          </a:stretch>
        </p:blipFill>
        <p:spPr>
          <a:xfrm>
            <a:off x="9037751" y="1283270"/>
            <a:ext cx="2504055" cy="1875400"/>
          </a:xfrm>
          <a:prstGeom prst="rect">
            <a:avLst/>
          </a:prstGeom>
        </p:spPr>
      </p:pic>
      <p:sp>
        <p:nvSpPr>
          <p:cNvPr id="9" name="Content Placeholder 11">
            <a:extLst>
              <a:ext uri="{FF2B5EF4-FFF2-40B4-BE49-F238E27FC236}">
                <a16:creationId xmlns:a16="http://schemas.microsoft.com/office/drawing/2014/main" id="{6227FA5B-475C-39FB-41AF-1F5498009B29}"/>
              </a:ext>
            </a:extLst>
          </p:cNvPr>
          <p:cNvSpPr txBox="1">
            <a:spLocks/>
          </p:cNvSpPr>
          <p:nvPr/>
        </p:nvSpPr>
        <p:spPr bwMode="auto">
          <a:xfrm>
            <a:off x="6202679" y="3429000"/>
            <a:ext cx="5551744" cy="21457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b="1">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pPr eaLnBrk="1" hangingPunct="1"/>
            <a:r>
              <a:rPr lang="en-US" kern="0" dirty="0"/>
              <a:t>Exceptions:</a:t>
            </a:r>
          </a:p>
          <a:p>
            <a:pPr lvl="1" eaLnBrk="1" hangingPunct="1"/>
            <a:r>
              <a:rPr lang="en-US" kern="0" dirty="0"/>
              <a:t>$20/ $50 Rule</a:t>
            </a:r>
          </a:p>
          <a:p>
            <a:pPr lvl="1" eaLnBrk="1" hangingPunct="1"/>
            <a:r>
              <a:rPr lang="en-US" kern="0" dirty="0"/>
              <a:t>Personal Relationship</a:t>
            </a:r>
          </a:p>
          <a:p>
            <a:pPr lvl="1" eaLnBrk="1" hangingPunct="1"/>
            <a:r>
              <a:rPr lang="en-US" kern="0" dirty="0"/>
              <a:t>Awards/ Honorary Degree(s)</a:t>
            </a:r>
          </a:p>
          <a:p>
            <a:pPr lvl="1" eaLnBrk="1" hangingPunct="1"/>
            <a:r>
              <a:rPr lang="en-US" kern="0" dirty="0"/>
              <a:t>Speaking in an official capacity</a:t>
            </a:r>
          </a:p>
          <a:p>
            <a:pPr lvl="1" eaLnBrk="1" hangingPunct="1"/>
            <a:r>
              <a:rPr lang="en-US" kern="0" dirty="0"/>
              <a:t>WAGs</a:t>
            </a:r>
          </a:p>
          <a:p>
            <a:endParaRPr lang="en-US" kern="0" dirty="0"/>
          </a:p>
        </p:txBody>
      </p:sp>
      <p:pic>
        <p:nvPicPr>
          <p:cNvPr id="12" name="Picture 11">
            <a:extLst>
              <a:ext uri="{FF2B5EF4-FFF2-40B4-BE49-F238E27FC236}">
                <a16:creationId xmlns:a16="http://schemas.microsoft.com/office/drawing/2014/main" id="{C57D4EE2-A5A5-491C-636F-F8A4FB3E54A9}"/>
              </a:ext>
            </a:extLst>
          </p:cNvPr>
          <p:cNvPicPr>
            <a:picLocks noChangeAspect="1"/>
          </p:cNvPicPr>
          <p:nvPr/>
        </p:nvPicPr>
        <p:blipFill>
          <a:blip r:embed="rId5"/>
          <a:stretch>
            <a:fillRect/>
          </a:stretch>
        </p:blipFill>
        <p:spPr>
          <a:xfrm>
            <a:off x="702659" y="3525361"/>
            <a:ext cx="5021580" cy="2510790"/>
          </a:xfrm>
          <a:prstGeom prst="rect">
            <a:avLst/>
          </a:prstGeom>
        </p:spPr>
      </p:pic>
    </p:spTree>
    <p:extLst>
      <p:ext uri="{BB962C8B-B14F-4D97-AF65-F5344CB8AC3E}">
        <p14:creationId xmlns:p14="http://schemas.microsoft.com/office/powerpoint/2010/main" val="34730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500"/>
                                        <p:tgtEl>
                                          <p:spTgt spid="9">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3" end="3"/>
                                            </p:txEl>
                                          </p:spTgt>
                                        </p:tgtEl>
                                        <p:attrNameLst>
                                          <p:attrName>style.visibility</p:attrName>
                                        </p:attrNameLst>
                                      </p:cBhvr>
                                      <p:to>
                                        <p:strVal val="visible"/>
                                      </p:to>
                                    </p:set>
                                    <p:animEffect transition="in" filter="fade">
                                      <p:cBhvr>
                                        <p:cTn id="50" dur="500"/>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Effect transition="in" filter="fade">
                                      <p:cBhvr>
                                        <p:cTn id="55" dur="500"/>
                                        <p:tgtEl>
                                          <p:spTgt spid="9">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
                                            <p:txEl>
                                              <p:pRg st="5" end="5"/>
                                            </p:txEl>
                                          </p:spTgt>
                                        </p:tgtEl>
                                        <p:attrNameLst>
                                          <p:attrName>style.visibility</p:attrName>
                                        </p:attrNameLst>
                                      </p:cBhvr>
                                      <p:to>
                                        <p:strVal val="visible"/>
                                      </p:to>
                                    </p:set>
                                    <p:animEffect transition="in" filter="fade">
                                      <p:cBhvr>
                                        <p:cTn id="6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dirty="0"/>
              <a:t>Basic Rule #2</a:t>
            </a:r>
          </a:p>
          <a:p>
            <a:pPr lvl="1" eaLnBrk="1" hangingPunct="1"/>
            <a:r>
              <a:rPr lang="en-US" dirty="0"/>
              <a:t>Gifts may be given down but never up. </a:t>
            </a:r>
          </a:p>
          <a:p>
            <a:pPr lvl="1" eaLnBrk="1" hangingPunct="1"/>
            <a:r>
              <a:rPr lang="en-US" dirty="0"/>
              <a:t>Supervisors may give gifts, but they can never receive gifts. </a:t>
            </a:r>
          </a:p>
          <a:p>
            <a:pPr eaLnBrk="1" hangingPunct="1"/>
            <a:r>
              <a:rPr lang="en-US" dirty="0"/>
              <a:t>Exceptions:</a:t>
            </a:r>
          </a:p>
          <a:p>
            <a:pPr lvl="1" eaLnBrk="1" hangingPunct="1"/>
            <a:r>
              <a:rPr lang="en-US" dirty="0"/>
              <a:t>Occasional gift of $10 or less (think holiday gift exchanges)</a:t>
            </a:r>
          </a:p>
          <a:p>
            <a:pPr lvl="1" eaLnBrk="1" hangingPunct="1"/>
            <a:r>
              <a:rPr lang="en-US" dirty="0"/>
              <a:t>Food shared in the office (potlucks, retirement party, pinning ceremony)</a:t>
            </a:r>
          </a:p>
          <a:p>
            <a:pPr lvl="1" eaLnBrk="1" hangingPunct="1"/>
            <a:r>
              <a:rPr lang="en-US" dirty="0"/>
              <a:t>Special and infrequent occasions (baby showers, wedding, retirement, </a:t>
            </a:r>
            <a:r>
              <a:rPr lang="en-US" dirty="0" err="1"/>
              <a:t>etc</a:t>
            </a:r>
            <a:r>
              <a:rPr lang="en-US" dirty="0"/>
              <a:t>)</a:t>
            </a:r>
          </a:p>
          <a:p>
            <a:pPr lvl="2" eaLnBrk="1" hangingPunct="1"/>
            <a:r>
              <a:rPr lang="en-US" dirty="0"/>
              <a:t>NOT holidays.</a:t>
            </a:r>
          </a:p>
          <a:p>
            <a:pPr lvl="2" eaLnBrk="1" hangingPunct="1"/>
            <a:r>
              <a:rPr lang="en-US" dirty="0"/>
              <a:t>Must be appropriate to the occasion.</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19</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Gifts Between Employees</a:t>
            </a:r>
          </a:p>
        </p:txBody>
      </p:sp>
    </p:spTree>
    <p:extLst>
      <p:ext uri="{BB962C8B-B14F-4D97-AF65-F5344CB8AC3E}">
        <p14:creationId xmlns:p14="http://schemas.microsoft.com/office/powerpoint/2010/main" val="230692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a:t>
            </a:fld>
            <a:endParaRPr lang="en-US" dirty="0">
              <a:solidFill>
                <a:srgbClr val="808080"/>
              </a:solidFill>
            </a:endParaRPr>
          </a:p>
        </p:txBody>
      </p:sp>
      <p:sp>
        <p:nvSpPr>
          <p:cNvPr id="5" name="Text Box 4"/>
          <p:cNvSpPr txBox="1">
            <a:spLocks noChangeArrowheads="1"/>
          </p:cNvSpPr>
          <p:nvPr/>
        </p:nvSpPr>
        <p:spPr bwMode="auto">
          <a:xfrm>
            <a:off x="609600" y="2470424"/>
            <a:ext cx="10972800" cy="1231106"/>
          </a:xfrm>
          <a:prstGeom prst="rect">
            <a:avLst/>
          </a:prstGeom>
          <a:noFill/>
          <a:ln w="9525" algn="ctr">
            <a:noFill/>
            <a:miter lim="800000"/>
            <a:headEnd/>
            <a:tailEnd/>
          </a:ln>
        </p:spPr>
        <p:txBody>
          <a:bodyPr wrap="square">
            <a:spAutoFit/>
          </a:bodyPr>
          <a:lstStyle/>
          <a:p>
            <a:pPr algn="ctr"/>
            <a:endParaRPr lang="en-US" sz="1800" dirty="0">
              <a:cs typeface="Times New Roman" pitchFamily="18" charset="0"/>
            </a:endParaRPr>
          </a:p>
          <a:p>
            <a:pPr algn="ctr"/>
            <a:r>
              <a:rPr lang="en-US" sz="2800" b="1" dirty="0"/>
              <a:t>The classification of the brief is UNCLASSIFIED, and the discussion can go up to UNCLASSIFIED.</a:t>
            </a:r>
            <a:endParaRPr lang="en-US" sz="2800" b="1" i="1" dirty="0"/>
          </a:p>
        </p:txBody>
      </p:sp>
      <p:sp>
        <p:nvSpPr>
          <p:cNvPr id="6" name="TextBox 5"/>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11" name="Rectangle 1030">
            <a:extLst>
              <a:ext uri="{FF2B5EF4-FFF2-40B4-BE49-F238E27FC236}">
                <a16:creationId xmlns:a16="http://schemas.microsoft.com/office/drawing/2014/main" id="{863FC26D-6140-9FC2-E592-F652BE4F42DB}"/>
              </a:ext>
            </a:extLst>
          </p:cNvPr>
          <p:cNvSpPr>
            <a:spLocks noGrp="1" noChangeArrowheads="1"/>
          </p:cNvSpPr>
          <p:nvPr>
            <p:ph type="title"/>
          </p:nvPr>
        </p:nvSpPr>
        <p:spPr bwMode="auto">
          <a:xfrm>
            <a:off x="1327150" y="69850"/>
            <a:ext cx="97869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Classification</a:t>
            </a:r>
          </a:p>
        </p:txBody>
      </p:sp>
    </p:spTree>
    <p:extLst>
      <p:ext uri="{BB962C8B-B14F-4D97-AF65-F5344CB8AC3E}">
        <p14:creationId xmlns:p14="http://schemas.microsoft.com/office/powerpoint/2010/main" val="1645868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dirty="0"/>
              <a:t>Fundraising is prohibited.</a:t>
            </a:r>
          </a:p>
          <a:p>
            <a:pPr lvl="1" eaLnBrk="1" hangingPunct="1"/>
            <a:r>
              <a:rPr lang="en-US" dirty="0"/>
              <a:t>This means you CANNOT solicit others to buy Girl Scout Cookies. </a:t>
            </a:r>
          </a:p>
          <a:p>
            <a:pPr eaLnBrk="1" hangingPunct="1"/>
            <a:r>
              <a:rPr lang="en-US" dirty="0"/>
              <a:t>Soliciting contractors is prohibited.</a:t>
            </a:r>
          </a:p>
          <a:p>
            <a:pPr lvl="1" eaLnBrk="1" hangingPunct="1"/>
            <a:r>
              <a:rPr lang="en-US" dirty="0"/>
              <a:t>Contractors, even those who work with your teams, cannot be solicited to donate to a party, etc. </a:t>
            </a:r>
          </a:p>
          <a:p>
            <a:pPr lvl="1" eaLnBrk="1" hangingPunct="1"/>
            <a:endParaRPr lang="en-US" dirty="0"/>
          </a:p>
          <a:p>
            <a:pPr eaLnBrk="1" hangingPunct="1"/>
            <a:r>
              <a:rPr lang="en-US" dirty="0"/>
              <a:t>May go around the office to ask for money to give to employee who is going away (can only be up to $300.00). </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20</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Gifts – The Miscellaneous</a:t>
            </a:r>
          </a:p>
        </p:txBody>
      </p:sp>
    </p:spTree>
    <p:extLst>
      <p:ext uri="{BB962C8B-B14F-4D97-AF65-F5344CB8AC3E}">
        <p14:creationId xmlns:p14="http://schemas.microsoft.com/office/powerpoint/2010/main" val="1830569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r>
              <a:rPr lang="en-US" dirty="0"/>
              <a:t>Wanting some extra money, you decided that you’d like to take a part-time job. May you take a part-time job? </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21</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Scenario 4</a:t>
            </a:r>
          </a:p>
        </p:txBody>
      </p:sp>
      <p:pic>
        <p:nvPicPr>
          <p:cNvPr id="5" name="Picture 4">
            <a:extLst>
              <a:ext uri="{FF2B5EF4-FFF2-40B4-BE49-F238E27FC236}">
                <a16:creationId xmlns:a16="http://schemas.microsoft.com/office/drawing/2014/main" id="{90D880D1-BF73-F984-DA95-65946CFD6D9D}"/>
              </a:ext>
            </a:extLst>
          </p:cNvPr>
          <p:cNvPicPr>
            <a:picLocks noChangeAspect="1"/>
          </p:cNvPicPr>
          <p:nvPr/>
        </p:nvPicPr>
        <p:blipFill>
          <a:blip r:embed="rId3"/>
          <a:stretch>
            <a:fillRect/>
          </a:stretch>
        </p:blipFill>
        <p:spPr>
          <a:xfrm>
            <a:off x="5740108" y="2552209"/>
            <a:ext cx="5373370" cy="3022521"/>
          </a:xfrm>
          <a:prstGeom prst="rect">
            <a:avLst/>
          </a:prstGeom>
        </p:spPr>
      </p:pic>
    </p:spTree>
    <p:extLst>
      <p:ext uri="{BB962C8B-B14F-4D97-AF65-F5344CB8AC3E}">
        <p14:creationId xmlns:p14="http://schemas.microsoft.com/office/powerpoint/2010/main" val="1246876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dirty="0"/>
              <a:t>An O-5 in communications decided that his day job wasn’t enough, so he started a side business photographing local sports events. While on duty, he asked a subordinate to create photo products for his personal business during official time. The officer also requested a press pass on behalf of the Defense Media Activity, which he then used to gain exclusive entry into sporting events to take pictures in his off-duty time. When he was finally caught for misusing the press pass, he received a letter of concern from command.</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22</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2371986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23</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Off- Duty Employment</a:t>
            </a:r>
          </a:p>
        </p:txBody>
      </p:sp>
      <p:sp>
        <p:nvSpPr>
          <p:cNvPr id="9" name="Content Placeholder 11">
            <a:extLst>
              <a:ext uri="{FF2B5EF4-FFF2-40B4-BE49-F238E27FC236}">
                <a16:creationId xmlns:a16="http://schemas.microsoft.com/office/drawing/2014/main" id="{7BF68B3F-7B25-88BA-82DC-A651B2663604}"/>
              </a:ext>
            </a:extLst>
          </p:cNvPr>
          <p:cNvSpPr>
            <a:spLocks noGrp="1"/>
          </p:cNvSpPr>
          <p:nvPr>
            <p:ph idx="1"/>
          </p:nvPr>
        </p:nvSpPr>
        <p:spPr>
          <a:xfrm>
            <a:off x="437576" y="1283270"/>
            <a:ext cx="11197167" cy="4703352"/>
          </a:xfrm>
        </p:spPr>
        <p:txBody>
          <a:bodyPr/>
          <a:lstStyle/>
          <a:p>
            <a:pPr eaLnBrk="1" hangingPunct="1"/>
            <a:r>
              <a:rPr lang="en-US" kern="0" dirty="0"/>
              <a:t>Basic Rule:</a:t>
            </a:r>
          </a:p>
          <a:p>
            <a:pPr lvl="1" eaLnBrk="1" hangingPunct="1"/>
            <a:r>
              <a:rPr lang="en-US" dirty="0"/>
              <a:t>A DoD employee shall obtain approval from the agency before engaging in a business activity or compensated outside employment with a prohibited source. </a:t>
            </a:r>
          </a:p>
          <a:p>
            <a:pPr eaLnBrk="1" hangingPunct="1"/>
            <a:r>
              <a:rPr lang="en-US" dirty="0"/>
              <a:t>Rationale:</a:t>
            </a:r>
          </a:p>
          <a:p>
            <a:pPr lvl="1" eaLnBrk="1" hangingPunct="1"/>
            <a:r>
              <a:rPr lang="en-US" dirty="0"/>
              <a:t>Ensuring that your off-duty employment does not create a conflict of interest (working for a contractor), appearance of impropriety, or could otherwise damage the reputation of the Air Force/ DoD. </a:t>
            </a:r>
          </a:p>
          <a:p>
            <a:pPr lvl="1" eaLnBrk="1" hangingPunct="1"/>
            <a:r>
              <a:rPr lang="en-US" dirty="0"/>
              <a:t>This is also to protect YOU. Certain careers could put your security clearance at risk!</a:t>
            </a:r>
          </a:p>
          <a:p>
            <a:pPr lvl="1" eaLnBrk="1" hangingPunct="1"/>
            <a:endParaRPr lang="en-US" dirty="0"/>
          </a:p>
          <a:p>
            <a:endParaRPr lang="en-US" dirty="0"/>
          </a:p>
        </p:txBody>
      </p:sp>
    </p:spTree>
    <p:extLst>
      <p:ext uri="{BB962C8B-B14F-4D97-AF65-F5344CB8AC3E}">
        <p14:creationId xmlns:p14="http://schemas.microsoft.com/office/powerpoint/2010/main" val="2659992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7" y="1283270"/>
            <a:ext cx="5054084" cy="4703352"/>
          </a:xfrm>
        </p:spPr>
        <p:txBody>
          <a:bodyPr/>
          <a:lstStyle/>
          <a:p>
            <a:pPr marL="0" indent="0">
              <a:buNone/>
            </a:pPr>
            <a:r>
              <a:rPr lang="en-US" dirty="0"/>
              <a:t>Forms are located in the front and on table by the door. </a:t>
            </a:r>
          </a:p>
          <a:p>
            <a:pPr marL="0" indent="0">
              <a:buNone/>
            </a:pPr>
            <a:r>
              <a:rPr lang="en-US" dirty="0"/>
              <a:t>Fill out the form and provide to your supervisor.</a:t>
            </a:r>
          </a:p>
          <a:p>
            <a:pPr marL="0" indent="0">
              <a:buNone/>
            </a:pPr>
            <a:r>
              <a:rPr lang="en-US" dirty="0"/>
              <a:t>Better to fill out than to get caught. Ignorance of AF Regs is not a defense. </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24</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pic>
        <p:nvPicPr>
          <p:cNvPr id="3" name="Content Placeholder 3">
            <a:extLst>
              <a:ext uri="{FF2B5EF4-FFF2-40B4-BE49-F238E27FC236}">
                <a16:creationId xmlns:a16="http://schemas.microsoft.com/office/drawing/2014/main" id="{85A8AEED-A9AF-6791-AC76-746624FCD7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949" y="871378"/>
            <a:ext cx="5912474" cy="7651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66AC56F3-E729-1F38-E4F7-D22F38C7BB82}"/>
              </a:ext>
            </a:extLst>
          </p:cNvPr>
          <p:cNvSpPr>
            <a:spLocks noGrp="1"/>
          </p:cNvSpPr>
          <p:nvPr>
            <p:ph type="title"/>
          </p:nvPr>
        </p:nvSpPr>
        <p:spPr/>
        <p:txBody>
          <a:bodyPr/>
          <a:lstStyle/>
          <a:p>
            <a:r>
              <a:rPr lang="en-US" dirty="0"/>
              <a:t>Off Duty Employment - Form</a:t>
            </a:r>
          </a:p>
        </p:txBody>
      </p:sp>
    </p:spTree>
    <p:extLst>
      <p:ext uri="{BB962C8B-B14F-4D97-AF65-F5344CB8AC3E}">
        <p14:creationId xmlns:p14="http://schemas.microsoft.com/office/powerpoint/2010/main" val="428850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F8C2890-CC4D-E77D-BF9F-E072FFBCBFF2}"/>
              </a:ext>
            </a:extLst>
          </p:cNvPr>
          <p:cNvSpPr>
            <a:spLocks noGrp="1"/>
          </p:cNvSpPr>
          <p:nvPr>
            <p:ph idx="1"/>
          </p:nvPr>
        </p:nvSpPr>
        <p:spPr/>
        <p:txBody>
          <a:bodyPr/>
          <a:lstStyle/>
          <a:p>
            <a:r>
              <a:rPr lang="en-US" altLang="en-US" dirty="0"/>
              <a:t>After having a fulfilling career at Hill AFB, you decide to work for another company. </a:t>
            </a:r>
          </a:p>
          <a:p>
            <a:pPr marL="0" indent="0">
              <a:buNone/>
            </a:pPr>
            <a:r>
              <a:rPr lang="en-US" altLang="en-US" dirty="0"/>
              <a:t>Issues? </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pPr>
                <a:defRPr/>
              </a:pPr>
              <a:t>25</a:t>
            </a:fld>
            <a:endParaRPr lang="en-US" dirty="0">
              <a:solidFill>
                <a:schemeClr val="bg2"/>
              </a:solidFill>
            </a:endParaRPr>
          </a:p>
        </p:txBody>
      </p:sp>
      <p:sp>
        <p:nvSpPr>
          <p:cNvPr id="9" name="TextBox 8">
            <a:extLst>
              <a:ext uri="{FF2B5EF4-FFF2-40B4-BE49-F238E27FC236}">
                <a16:creationId xmlns:a16="http://schemas.microsoft.com/office/drawing/2014/main" id="{3D026052-A580-EA8F-2473-87C256BCB0DF}"/>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26DB8953-B9BC-B7D9-7585-AD1CC09AA55A}"/>
              </a:ext>
            </a:extLst>
          </p:cNvPr>
          <p:cNvSpPr>
            <a:spLocks noGrp="1"/>
          </p:cNvSpPr>
          <p:nvPr>
            <p:ph type="title"/>
          </p:nvPr>
        </p:nvSpPr>
        <p:spPr/>
        <p:txBody>
          <a:bodyPr/>
          <a:lstStyle/>
          <a:p>
            <a:r>
              <a:rPr lang="en-US" dirty="0"/>
              <a:t>Scenario 5</a:t>
            </a:r>
          </a:p>
        </p:txBody>
      </p:sp>
      <p:pic>
        <p:nvPicPr>
          <p:cNvPr id="5" name="Picture 4">
            <a:extLst>
              <a:ext uri="{FF2B5EF4-FFF2-40B4-BE49-F238E27FC236}">
                <a16:creationId xmlns:a16="http://schemas.microsoft.com/office/drawing/2014/main" id="{6A565A7A-0BC0-1E9A-CBD2-17E0F61F0F1C}"/>
              </a:ext>
            </a:extLst>
          </p:cNvPr>
          <p:cNvPicPr>
            <a:picLocks noChangeAspect="1"/>
          </p:cNvPicPr>
          <p:nvPr/>
        </p:nvPicPr>
        <p:blipFill>
          <a:blip r:embed="rId3"/>
          <a:stretch>
            <a:fillRect/>
          </a:stretch>
        </p:blipFill>
        <p:spPr>
          <a:xfrm>
            <a:off x="5043061" y="2326957"/>
            <a:ext cx="6591682" cy="2850833"/>
          </a:xfrm>
          <a:prstGeom prst="rect">
            <a:avLst/>
          </a:prstGeom>
        </p:spPr>
      </p:pic>
    </p:spTree>
    <p:extLst>
      <p:ext uri="{BB962C8B-B14F-4D97-AF65-F5344CB8AC3E}">
        <p14:creationId xmlns:p14="http://schemas.microsoft.com/office/powerpoint/2010/main" val="427808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F8C2890-CC4D-E77D-BF9F-E072FFBCBFF2}"/>
              </a:ext>
            </a:extLst>
          </p:cNvPr>
          <p:cNvSpPr>
            <a:spLocks noGrp="1"/>
          </p:cNvSpPr>
          <p:nvPr>
            <p:ph idx="1"/>
          </p:nvPr>
        </p:nvSpPr>
        <p:spPr/>
        <p:txBody>
          <a:bodyPr/>
          <a:lstStyle/>
          <a:p>
            <a:r>
              <a:rPr lang="en-US" dirty="0"/>
              <a:t>A Government employee that was involved in approving a contract for audio/visual equipment left the Government to work for that contractor. At the completion of work, the Government had paid approximately $6 million for $841,000 worth of equipment. Several individuals were charged with fraud, and the employee that left the Government for the outside position was charged with violating the post-employment restriction in 18 U.S.C. § 207(a)(1). He received one year probation and a $25,000 fine</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pPr>
                <a:defRPr/>
              </a:pPr>
              <a:t>26</a:t>
            </a:fld>
            <a:endParaRPr lang="en-US" dirty="0">
              <a:solidFill>
                <a:schemeClr val="bg2"/>
              </a:solidFill>
            </a:endParaRPr>
          </a:p>
        </p:txBody>
      </p:sp>
      <p:sp>
        <p:nvSpPr>
          <p:cNvPr id="9" name="TextBox 8">
            <a:extLst>
              <a:ext uri="{FF2B5EF4-FFF2-40B4-BE49-F238E27FC236}">
                <a16:creationId xmlns:a16="http://schemas.microsoft.com/office/drawing/2014/main" id="{3D026052-A580-EA8F-2473-87C256BCB0DF}"/>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26DB8953-B9BC-B7D9-7585-AD1CC09AA55A}"/>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3067793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pPr>
                <a:defRPr/>
              </a:pPr>
              <a:t>27</a:t>
            </a:fld>
            <a:endParaRPr lang="en-US" dirty="0">
              <a:solidFill>
                <a:schemeClr val="bg2"/>
              </a:solidFill>
            </a:endParaRPr>
          </a:p>
        </p:txBody>
      </p:sp>
      <p:sp>
        <p:nvSpPr>
          <p:cNvPr id="8" name="TextBox 7">
            <a:extLst>
              <a:ext uri="{FF2B5EF4-FFF2-40B4-BE49-F238E27FC236}">
                <a16:creationId xmlns:a16="http://schemas.microsoft.com/office/drawing/2014/main" id="{706551B1-28F5-7B5C-4C6C-6E6F1A2CB251}"/>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a:t>
            </a:r>
            <a:r>
              <a:rPr lang="en-US" sz="1200" dirty="0">
                <a:latin typeface="Arial"/>
              </a:rPr>
              <a:t>75 ABW/JA</a:t>
            </a:r>
            <a:endParaRPr lang="en-US" sz="1200" b="0" dirty="0">
              <a:solidFill>
                <a:schemeClr val="tx1"/>
              </a:solidFill>
              <a:latin typeface="Arial"/>
            </a:endParaRPr>
          </a:p>
        </p:txBody>
      </p:sp>
      <p:sp>
        <p:nvSpPr>
          <p:cNvPr id="4" name="Title 3">
            <a:extLst>
              <a:ext uri="{FF2B5EF4-FFF2-40B4-BE49-F238E27FC236}">
                <a16:creationId xmlns:a16="http://schemas.microsoft.com/office/drawing/2014/main" id="{37F5A4A6-2746-D264-D500-CDF47C60DBA4}"/>
              </a:ext>
            </a:extLst>
          </p:cNvPr>
          <p:cNvSpPr>
            <a:spLocks noGrp="1"/>
          </p:cNvSpPr>
          <p:nvPr>
            <p:ph type="title"/>
          </p:nvPr>
        </p:nvSpPr>
        <p:spPr/>
        <p:txBody>
          <a:bodyPr/>
          <a:lstStyle/>
          <a:p>
            <a:r>
              <a:rPr lang="en-US" dirty="0"/>
              <a:t>Post- Employment Restrictions</a:t>
            </a:r>
          </a:p>
        </p:txBody>
      </p:sp>
      <p:sp>
        <p:nvSpPr>
          <p:cNvPr id="11" name="Content Placeholder 11">
            <a:extLst>
              <a:ext uri="{FF2B5EF4-FFF2-40B4-BE49-F238E27FC236}">
                <a16:creationId xmlns:a16="http://schemas.microsoft.com/office/drawing/2014/main" id="{F1B4DEF7-A4F1-B30E-9CB5-ACB4A141AA08}"/>
              </a:ext>
            </a:extLst>
          </p:cNvPr>
          <p:cNvSpPr>
            <a:spLocks noGrp="1"/>
          </p:cNvSpPr>
          <p:nvPr>
            <p:ph idx="1"/>
          </p:nvPr>
        </p:nvSpPr>
        <p:spPr>
          <a:xfrm>
            <a:off x="437576" y="1283270"/>
            <a:ext cx="11197167" cy="4703352"/>
          </a:xfrm>
        </p:spPr>
        <p:txBody>
          <a:bodyPr/>
          <a:lstStyle/>
          <a:p>
            <a:r>
              <a:rPr lang="en-US" baseline="0" dirty="0"/>
              <a:t>Basic Rule</a:t>
            </a:r>
          </a:p>
          <a:p>
            <a:pPr lvl="1"/>
            <a:r>
              <a:rPr lang="en-US" baseline="0" dirty="0"/>
              <a:t>Cannot represent (make communications to or appearances before) a third party (such as a future employer) back to the government or its employee on any particular matter in which you were involved personally and substantially while a government employee </a:t>
            </a:r>
          </a:p>
          <a:p>
            <a:pPr lvl="2"/>
            <a:r>
              <a:rPr lang="en-US" dirty="0"/>
              <a:t>L</a:t>
            </a:r>
            <a:r>
              <a:rPr lang="en-US" baseline="0" dirty="0"/>
              <a:t>ifetime ban</a:t>
            </a:r>
          </a:p>
          <a:p>
            <a:pPr lvl="1"/>
            <a:r>
              <a:rPr lang="en-US" baseline="0" dirty="0"/>
              <a:t>Even if not personally and substantially involved, cannot represent back to the government on any particular matter i</a:t>
            </a:r>
            <a:r>
              <a:rPr lang="en-US" sz="2000" i="0" kern="1200" dirty="0">
                <a:solidFill>
                  <a:schemeClr val="tx1"/>
                </a:solidFill>
                <a:effectLst/>
                <a:latin typeface="+mn-lt"/>
                <a:ea typeface="+mn-ea"/>
                <a:cs typeface="+mn-cs"/>
              </a:rPr>
              <a:t>f the matter was pending under the employee's official responsibility during the employee's last year of Government service.</a:t>
            </a:r>
          </a:p>
          <a:p>
            <a:pPr lvl="1"/>
            <a:r>
              <a:rPr lang="en-US" kern="1200" dirty="0">
                <a:ea typeface="+mn-ea"/>
                <a:cs typeface="+mn-cs"/>
              </a:rPr>
              <a:t>T</a:t>
            </a:r>
            <a:r>
              <a:rPr lang="en-US" sz="2000" i="0" kern="1200" dirty="0">
                <a:solidFill>
                  <a:schemeClr val="tx1"/>
                </a:solidFill>
                <a:effectLst/>
                <a:latin typeface="+mn-lt"/>
                <a:ea typeface="+mn-ea"/>
                <a:cs typeface="+mn-cs"/>
              </a:rPr>
              <a:t>wo year ban. </a:t>
            </a:r>
          </a:p>
          <a:p>
            <a:endParaRPr lang="en-US" dirty="0"/>
          </a:p>
        </p:txBody>
      </p:sp>
    </p:spTree>
    <p:extLst>
      <p:ext uri="{BB962C8B-B14F-4D97-AF65-F5344CB8AC3E}">
        <p14:creationId xmlns:p14="http://schemas.microsoft.com/office/powerpoint/2010/main" val="3333134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F8C2890-CC4D-E77D-BF9F-E072FFBCBFF2}"/>
              </a:ext>
            </a:extLst>
          </p:cNvPr>
          <p:cNvSpPr>
            <a:spLocks noGrp="1"/>
          </p:cNvSpPr>
          <p:nvPr>
            <p:ph idx="1"/>
          </p:nvPr>
        </p:nvSpPr>
        <p:spPr/>
        <p:txBody>
          <a:bodyPr/>
          <a:lstStyle/>
          <a:p>
            <a:r>
              <a:rPr lang="en-US" altLang="en-US" dirty="0"/>
              <a:t>No political activities while:</a:t>
            </a:r>
          </a:p>
          <a:p>
            <a:pPr lvl="1"/>
            <a:r>
              <a:rPr lang="en-US" altLang="en-US" dirty="0"/>
              <a:t>On duty,</a:t>
            </a:r>
          </a:p>
          <a:p>
            <a:pPr lvl="1"/>
            <a:r>
              <a:rPr lang="en-US" altLang="en-US" dirty="0"/>
              <a:t>On Government property (including while using a gov’t vehicle),</a:t>
            </a:r>
          </a:p>
          <a:p>
            <a:pPr lvl="1"/>
            <a:r>
              <a:rPr lang="en-US" altLang="en-US" dirty="0"/>
              <a:t>In uniform or official duty wear.</a:t>
            </a:r>
          </a:p>
          <a:p>
            <a:pPr lvl="1"/>
            <a:endParaRPr lang="en-US" altLang="en-US" dirty="0"/>
          </a:p>
          <a:p>
            <a:r>
              <a:rPr lang="en-US" altLang="en-US" dirty="0"/>
              <a:t>You cannot:</a:t>
            </a:r>
          </a:p>
          <a:p>
            <a:pPr lvl="1"/>
            <a:r>
              <a:rPr lang="en-US" altLang="en-US" dirty="0"/>
              <a:t>Ask for or handle donations</a:t>
            </a:r>
          </a:p>
          <a:p>
            <a:pPr lvl="1"/>
            <a:r>
              <a:rPr lang="en-US" altLang="en-US" dirty="0"/>
              <a:t>Use your job to influence election</a:t>
            </a:r>
          </a:p>
          <a:p>
            <a:pPr lvl="1"/>
            <a:r>
              <a:rPr lang="en-US" altLang="en-US" dirty="0"/>
              <a:t>Influence subordinates</a:t>
            </a:r>
          </a:p>
          <a:p>
            <a:pPr lvl="1"/>
            <a:r>
              <a:rPr lang="en-US" altLang="en-US" dirty="0"/>
              <a:t>Run as a candidate in partisan elections</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pPr>
                <a:defRPr/>
              </a:pPr>
              <a:t>28</a:t>
            </a:fld>
            <a:endParaRPr lang="en-US" dirty="0">
              <a:solidFill>
                <a:schemeClr val="bg2"/>
              </a:solidFill>
            </a:endParaRPr>
          </a:p>
        </p:txBody>
      </p:sp>
      <p:sp>
        <p:nvSpPr>
          <p:cNvPr id="9" name="TextBox 8">
            <a:extLst>
              <a:ext uri="{FF2B5EF4-FFF2-40B4-BE49-F238E27FC236}">
                <a16:creationId xmlns:a16="http://schemas.microsoft.com/office/drawing/2014/main" id="{3D026052-A580-EA8F-2473-87C256BCB0DF}"/>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26DB8953-B9BC-B7D9-7585-AD1CC09AA55A}"/>
              </a:ext>
            </a:extLst>
          </p:cNvPr>
          <p:cNvSpPr>
            <a:spLocks noGrp="1"/>
          </p:cNvSpPr>
          <p:nvPr>
            <p:ph type="title"/>
          </p:nvPr>
        </p:nvSpPr>
        <p:spPr/>
        <p:txBody>
          <a:bodyPr/>
          <a:lstStyle/>
          <a:p>
            <a:r>
              <a:rPr lang="en-US" dirty="0"/>
              <a:t>HATCH Act</a:t>
            </a:r>
          </a:p>
        </p:txBody>
      </p:sp>
      <p:pic>
        <p:nvPicPr>
          <p:cNvPr id="10" name="Picture 9">
            <a:extLst>
              <a:ext uri="{FF2B5EF4-FFF2-40B4-BE49-F238E27FC236}">
                <a16:creationId xmlns:a16="http://schemas.microsoft.com/office/drawing/2014/main" id="{0D8F553C-B81D-37D9-4E93-172571888466}"/>
              </a:ext>
            </a:extLst>
          </p:cNvPr>
          <p:cNvPicPr>
            <a:picLocks noChangeAspect="1"/>
          </p:cNvPicPr>
          <p:nvPr/>
        </p:nvPicPr>
        <p:blipFill>
          <a:blip r:embed="rId3"/>
          <a:stretch>
            <a:fillRect/>
          </a:stretch>
        </p:blipFill>
        <p:spPr>
          <a:xfrm>
            <a:off x="6183630" y="2467323"/>
            <a:ext cx="5715836" cy="2429230"/>
          </a:xfrm>
          <a:prstGeom prst="rect">
            <a:avLst/>
          </a:prstGeom>
        </p:spPr>
      </p:pic>
    </p:spTree>
    <p:extLst>
      <p:ext uri="{BB962C8B-B14F-4D97-AF65-F5344CB8AC3E}">
        <p14:creationId xmlns:p14="http://schemas.microsoft.com/office/powerpoint/2010/main" val="62455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F8C2890-CC4D-E77D-BF9F-E072FFBCBFF2}"/>
              </a:ext>
            </a:extLst>
          </p:cNvPr>
          <p:cNvSpPr>
            <a:spLocks noGrp="1"/>
          </p:cNvSpPr>
          <p:nvPr>
            <p:ph idx="1"/>
          </p:nvPr>
        </p:nvSpPr>
        <p:spPr/>
        <p:txBody>
          <a:bodyPr/>
          <a:lstStyle/>
          <a:p>
            <a:r>
              <a:rPr lang="en-US" altLang="en-US" dirty="0"/>
              <a:t>Basic Rule:</a:t>
            </a:r>
          </a:p>
          <a:p>
            <a:pPr lvl="1"/>
            <a:r>
              <a:rPr lang="en-US" altLang="en-US" dirty="0"/>
              <a:t>Unless you are authorized to make purchases on behalf of the Government. Do NOT buy, or imply that we will buy, any goods or services. </a:t>
            </a:r>
          </a:p>
          <a:p>
            <a:pPr lvl="1"/>
            <a:endParaRPr lang="en-US" altLang="en-US" dirty="0"/>
          </a:p>
          <a:p>
            <a:r>
              <a:rPr lang="en-US" altLang="en-US" dirty="0"/>
              <a:t>If you bind the Government in a purchase. You may be responsible for the FULL cost of the item. </a:t>
            </a:r>
          </a:p>
          <a:p>
            <a:endParaRPr lang="en-US" altLang="en-US" dirty="0"/>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pPr>
                <a:defRPr/>
              </a:pPr>
              <a:t>29</a:t>
            </a:fld>
            <a:endParaRPr lang="en-US" dirty="0">
              <a:solidFill>
                <a:schemeClr val="bg2"/>
              </a:solidFill>
            </a:endParaRPr>
          </a:p>
        </p:txBody>
      </p:sp>
      <p:sp>
        <p:nvSpPr>
          <p:cNvPr id="9" name="TextBox 8">
            <a:extLst>
              <a:ext uri="{FF2B5EF4-FFF2-40B4-BE49-F238E27FC236}">
                <a16:creationId xmlns:a16="http://schemas.microsoft.com/office/drawing/2014/main" id="{3D026052-A580-EA8F-2473-87C256BCB0DF}"/>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26DB8953-B9BC-B7D9-7585-AD1CC09AA55A}"/>
              </a:ext>
            </a:extLst>
          </p:cNvPr>
          <p:cNvSpPr>
            <a:spLocks noGrp="1"/>
          </p:cNvSpPr>
          <p:nvPr>
            <p:ph type="title"/>
          </p:nvPr>
        </p:nvSpPr>
        <p:spPr/>
        <p:txBody>
          <a:bodyPr/>
          <a:lstStyle/>
          <a:p>
            <a:r>
              <a:rPr lang="en-US" dirty="0"/>
              <a:t>Government Purchases</a:t>
            </a:r>
          </a:p>
        </p:txBody>
      </p:sp>
    </p:spTree>
    <p:extLst>
      <p:ext uri="{BB962C8B-B14F-4D97-AF65-F5344CB8AC3E}">
        <p14:creationId xmlns:p14="http://schemas.microsoft.com/office/powerpoint/2010/main" val="352752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3</a:t>
            </a:fld>
            <a:endParaRPr lang="en-US" dirty="0">
              <a:solidFill>
                <a:srgbClr val="808080"/>
              </a:solidFill>
            </a:endParaRPr>
          </a:p>
        </p:txBody>
      </p:sp>
      <p:sp>
        <p:nvSpPr>
          <p:cNvPr id="7" name="TextBox 6"/>
          <p:cNvSpPr txBox="1">
            <a:spLocks noChangeArrowheads="1"/>
          </p:cNvSpPr>
          <p:nvPr/>
        </p:nvSpPr>
        <p:spPr bwMode="auto">
          <a:xfrm>
            <a:off x="442478" y="6132513"/>
            <a:ext cx="117495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r>
              <a:rPr lang="en-US" altLang="en-US" sz="1000" dirty="0"/>
              <a:t>CFR – Code of Federal Regulations</a:t>
            </a:r>
          </a:p>
        </p:txBody>
      </p:sp>
      <p:sp>
        <p:nvSpPr>
          <p:cNvPr id="8" name="TextBox 7">
            <a:extLst>
              <a:ext uri="{FF2B5EF4-FFF2-40B4-BE49-F238E27FC236}">
                <a16:creationId xmlns:a16="http://schemas.microsoft.com/office/drawing/2014/main" id="{2C85C88E-F6FA-1787-0A86-8F3C544C6F01}"/>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5" name="Title 4">
            <a:extLst>
              <a:ext uri="{FF2B5EF4-FFF2-40B4-BE49-F238E27FC236}">
                <a16:creationId xmlns:a16="http://schemas.microsoft.com/office/drawing/2014/main" id="{B3A36171-6113-CCDE-11AF-1CCE1CEACC2F}"/>
              </a:ext>
            </a:extLst>
          </p:cNvPr>
          <p:cNvSpPr>
            <a:spLocks noGrp="1"/>
          </p:cNvSpPr>
          <p:nvPr>
            <p:ph type="title"/>
          </p:nvPr>
        </p:nvSpPr>
        <p:spPr/>
        <p:txBody>
          <a:bodyPr/>
          <a:lstStyle/>
          <a:p>
            <a:r>
              <a:rPr lang="en-US" dirty="0"/>
              <a:t>Purpose</a:t>
            </a:r>
          </a:p>
        </p:txBody>
      </p:sp>
      <p:sp>
        <p:nvSpPr>
          <p:cNvPr id="10" name="Text Box 4">
            <a:extLst>
              <a:ext uri="{FF2B5EF4-FFF2-40B4-BE49-F238E27FC236}">
                <a16:creationId xmlns:a16="http://schemas.microsoft.com/office/drawing/2014/main" id="{06DD4713-AF07-59B8-AE41-E230D0B82113}"/>
              </a:ext>
            </a:extLst>
          </p:cNvPr>
          <p:cNvSpPr txBox="1">
            <a:spLocks noChangeArrowheads="1"/>
          </p:cNvSpPr>
          <p:nvPr/>
        </p:nvSpPr>
        <p:spPr bwMode="auto">
          <a:xfrm>
            <a:off x="609600" y="2559200"/>
            <a:ext cx="10972800" cy="954107"/>
          </a:xfrm>
          <a:prstGeom prst="rect">
            <a:avLst/>
          </a:prstGeom>
          <a:noFill/>
          <a:ln w="9525" algn="ctr">
            <a:noFill/>
            <a:miter lim="800000"/>
            <a:headEnd/>
            <a:tailEnd/>
          </a:ln>
        </p:spPr>
        <p:txBody>
          <a:bodyPr wrap="square">
            <a:spAutoFit/>
          </a:bodyPr>
          <a:lstStyle/>
          <a:p>
            <a:pPr algn="ctr">
              <a:buFontTx/>
              <a:buNone/>
            </a:pPr>
            <a:r>
              <a:rPr lang="en-US" sz="2800" b="1" i="1" dirty="0"/>
              <a:t>To provide newly hired federal employees initial ethics training as required by 5 CFR 2638.304.</a:t>
            </a:r>
          </a:p>
        </p:txBody>
      </p:sp>
    </p:spTree>
    <p:extLst>
      <p:ext uri="{BB962C8B-B14F-4D97-AF65-F5344CB8AC3E}">
        <p14:creationId xmlns:p14="http://schemas.microsoft.com/office/powerpoint/2010/main" val="112523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eaLnBrk="0" hangingPunct="0">
              <a:defRPr/>
            </a:pPr>
            <a:fld id="{B5E6CACA-09AB-49BC-8429-8308382B75D4}" type="slidenum">
              <a:rPr lang="en-US" dirty="0" smtClean="0">
                <a:solidFill>
                  <a:srgbClr val="FFFFFF">
                    <a:lumMod val="50000"/>
                  </a:srgbClr>
                </a:solidFill>
              </a:rPr>
              <a:pPr eaLnBrk="0" hangingPunct="0">
                <a:defRPr/>
              </a:pPr>
              <a:t>30</a:t>
            </a:fld>
            <a:endParaRPr lang="en-US" dirty="0">
              <a:solidFill>
                <a:srgbClr val="FFFFFF">
                  <a:lumMod val="50000"/>
                </a:srgbClr>
              </a:solidFill>
            </a:endParaRPr>
          </a:p>
        </p:txBody>
      </p:sp>
      <p:sp>
        <p:nvSpPr>
          <p:cNvPr id="3" name="TextBox 4">
            <a:extLst>
              <a:ext uri="{FF2B5EF4-FFF2-40B4-BE49-F238E27FC236}">
                <a16:creationId xmlns:a16="http://schemas.microsoft.com/office/drawing/2014/main" id="{D4DBCACC-779A-A322-FBAF-30B23AFE163B}"/>
              </a:ext>
            </a:extLst>
          </p:cNvPr>
          <p:cNvSpPr txBox="1">
            <a:spLocks noChangeArrowheads="1"/>
          </p:cNvSpPr>
          <p:nvPr/>
        </p:nvSpPr>
        <p:spPr bwMode="auto">
          <a:xfrm>
            <a:off x="168158" y="6167314"/>
            <a:ext cx="53609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lgn="l"/>
            <a:r>
              <a:rPr lang="en-US" altLang="en-US" sz="1000" dirty="0"/>
              <a:t>Data is current as of May 2023.</a:t>
            </a:r>
          </a:p>
        </p:txBody>
      </p:sp>
    </p:spTree>
    <p:extLst>
      <p:ext uri="{BB962C8B-B14F-4D97-AF65-F5344CB8AC3E}">
        <p14:creationId xmlns:p14="http://schemas.microsoft.com/office/powerpoint/2010/main" val="303902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617F1E7-E24F-6A4D-3ED2-67499E47055D}"/>
              </a:ext>
            </a:extLst>
          </p:cNvPr>
          <p:cNvSpPr>
            <a:spLocks noGrp="1"/>
          </p:cNvSpPr>
          <p:nvPr>
            <p:ph idx="1"/>
          </p:nvPr>
        </p:nvSpPr>
        <p:spPr/>
        <p:txBody>
          <a:bodyPr/>
          <a:lstStyle/>
          <a:p>
            <a:pPr eaLnBrk="1" hangingPunct="1"/>
            <a:r>
              <a:rPr lang="en-US" kern="0" dirty="0"/>
              <a:t>Public trust</a:t>
            </a:r>
          </a:p>
          <a:p>
            <a:pPr eaLnBrk="1" hangingPunct="1"/>
            <a:r>
              <a:rPr lang="en-US" dirty="0"/>
              <a:t>Misuse of position</a:t>
            </a:r>
          </a:p>
          <a:p>
            <a:pPr eaLnBrk="1" hangingPunct="1"/>
            <a:r>
              <a:rPr lang="en-US" dirty="0"/>
              <a:t>Financial conflicts of interest</a:t>
            </a:r>
          </a:p>
          <a:p>
            <a:pPr eaLnBrk="1" hangingPunct="1"/>
            <a:r>
              <a:rPr lang="en-US" kern="0" dirty="0"/>
              <a:t>Impartiality</a:t>
            </a:r>
          </a:p>
          <a:p>
            <a:pPr eaLnBrk="1" hangingPunct="1"/>
            <a:r>
              <a:rPr lang="en-US" dirty="0"/>
              <a:t>Gifts</a:t>
            </a:r>
          </a:p>
          <a:p>
            <a:pPr eaLnBrk="1" hangingPunct="1"/>
            <a:r>
              <a:rPr lang="en-US" dirty="0"/>
              <a:t>Off-duty employment</a:t>
            </a:r>
          </a:p>
          <a:p>
            <a:pPr eaLnBrk="1" hangingPunct="1"/>
            <a:r>
              <a:rPr lang="en-US" kern="0" dirty="0"/>
              <a:t>H</a:t>
            </a:r>
            <a:r>
              <a:rPr lang="en-US" dirty="0"/>
              <a:t>ATCH Act</a:t>
            </a:r>
          </a:p>
          <a:p>
            <a:pPr eaLnBrk="1" hangingPunct="1"/>
            <a:r>
              <a:rPr lang="en-US" kern="0" dirty="0"/>
              <a:t>Government purchases</a:t>
            </a:r>
          </a:p>
          <a:p>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4</a:t>
            </a:fld>
            <a:endParaRPr lang="en-US" dirty="0">
              <a:solidFill>
                <a:srgbClr val="808080"/>
              </a:solidFill>
            </a:endParaRPr>
          </a:p>
        </p:txBody>
      </p:sp>
      <p:sp>
        <p:nvSpPr>
          <p:cNvPr id="9" name="TextBox 8">
            <a:extLst>
              <a:ext uri="{FF2B5EF4-FFF2-40B4-BE49-F238E27FC236}">
                <a16:creationId xmlns:a16="http://schemas.microsoft.com/office/drawing/2014/main" id="{D0164E0F-A489-A542-50F9-C2D4D34D709B}"/>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0A33EF40-B7E9-9F05-8141-586FDBB6FBE5}"/>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92201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pPr>
                <a:defRPr/>
              </a:pPr>
              <a:t>5</a:t>
            </a:fld>
            <a:endParaRPr lang="en-US" dirty="0">
              <a:solidFill>
                <a:schemeClr val="bg2"/>
              </a:solidFill>
            </a:endParaRPr>
          </a:p>
        </p:txBody>
      </p:sp>
      <p:sp>
        <p:nvSpPr>
          <p:cNvPr id="7" name="TextBox 6">
            <a:extLst>
              <a:ext uri="{FF2B5EF4-FFF2-40B4-BE49-F238E27FC236}">
                <a16:creationId xmlns:a16="http://schemas.microsoft.com/office/drawing/2014/main" id="{73B6731E-0460-CF44-C592-B6CF8F239068}"/>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F3D9D78B-A011-8916-7753-076EB125A751}"/>
              </a:ext>
            </a:extLst>
          </p:cNvPr>
          <p:cNvSpPr>
            <a:spLocks noGrp="1"/>
          </p:cNvSpPr>
          <p:nvPr>
            <p:ph type="title"/>
          </p:nvPr>
        </p:nvSpPr>
        <p:spPr/>
        <p:txBody>
          <a:bodyPr/>
          <a:lstStyle/>
          <a:p>
            <a:r>
              <a:rPr lang="en-US" dirty="0"/>
              <a:t>Public Trust</a:t>
            </a:r>
          </a:p>
        </p:txBody>
      </p:sp>
      <p:sp>
        <p:nvSpPr>
          <p:cNvPr id="9" name="AutoShape 6">
            <a:extLst>
              <a:ext uri="{FF2B5EF4-FFF2-40B4-BE49-F238E27FC236}">
                <a16:creationId xmlns:a16="http://schemas.microsoft.com/office/drawing/2014/main" id="{4EF02EBA-8BBA-7235-D990-E5C8530FF430}"/>
              </a:ext>
            </a:extLst>
          </p:cNvPr>
          <p:cNvSpPr>
            <a:spLocks noGrp="1" noChangeAspect="1" noChangeArrowheads="1"/>
          </p:cNvSpPr>
          <p:nvPr>
            <p:ph idx="1"/>
          </p:nvPr>
        </p:nvSpPr>
        <p:spPr bwMode="auto">
          <a:xfrm>
            <a:off x="437577" y="1283270"/>
            <a:ext cx="6268023" cy="474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dirty="0"/>
              <a:t>The  fundamental principle of ethics and standard of conduct is that “public service is a public trust”</a:t>
            </a:r>
          </a:p>
          <a:p>
            <a:pPr marL="0" indent="0">
              <a:buNone/>
            </a:pPr>
            <a:endParaRPr lang="en-US" dirty="0"/>
          </a:p>
          <a:p>
            <a:pPr marL="0" indent="0">
              <a:buNone/>
            </a:pPr>
            <a:r>
              <a:rPr lang="en-US" dirty="0"/>
              <a:t>We work for the public and therefore require the public’s trust. </a:t>
            </a:r>
          </a:p>
          <a:p>
            <a:pPr marL="0" indent="0">
              <a:buNone/>
            </a:pPr>
            <a:endParaRPr lang="en-US" dirty="0"/>
          </a:p>
          <a:p>
            <a:pPr marL="0" indent="0">
              <a:buNone/>
            </a:pPr>
            <a:r>
              <a:rPr lang="en-US" dirty="0"/>
              <a:t>We need to ensure the public that we are being </a:t>
            </a:r>
            <a:r>
              <a:rPr lang="en-US" i="1" dirty="0"/>
              <a:t>objective, unbiased, and responsible </a:t>
            </a:r>
            <a:r>
              <a:rPr lang="en-US" dirty="0"/>
              <a:t>as we do our jobs. </a:t>
            </a:r>
          </a:p>
        </p:txBody>
      </p:sp>
      <p:pic>
        <p:nvPicPr>
          <p:cNvPr id="16" name="Picture 15">
            <a:extLst>
              <a:ext uri="{FF2B5EF4-FFF2-40B4-BE49-F238E27FC236}">
                <a16:creationId xmlns:a16="http://schemas.microsoft.com/office/drawing/2014/main" id="{AC48B609-B689-5B0D-3799-C6DD3A3D18A2}"/>
              </a:ext>
            </a:extLst>
          </p:cNvPr>
          <p:cNvPicPr>
            <a:picLocks noChangeAspect="1"/>
          </p:cNvPicPr>
          <p:nvPr/>
        </p:nvPicPr>
        <p:blipFill>
          <a:blip r:embed="rId3"/>
          <a:stretch>
            <a:fillRect/>
          </a:stretch>
        </p:blipFill>
        <p:spPr>
          <a:xfrm>
            <a:off x="6705600" y="2343149"/>
            <a:ext cx="5048823" cy="2877829"/>
          </a:xfrm>
          <a:prstGeom prst="rect">
            <a:avLst/>
          </a:prstGeom>
        </p:spPr>
      </p:pic>
    </p:spTree>
    <p:extLst>
      <p:ext uri="{BB962C8B-B14F-4D97-AF65-F5344CB8AC3E}">
        <p14:creationId xmlns:p14="http://schemas.microsoft.com/office/powerpoint/2010/main" val="3611490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6</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Public Trust</a:t>
            </a:r>
          </a:p>
        </p:txBody>
      </p:sp>
      <p:graphicFrame>
        <p:nvGraphicFramePr>
          <p:cNvPr id="6" name="Content Placeholder 6">
            <a:extLst>
              <a:ext uri="{FF2B5EF4-FFF2-40B4-BE49-F238E27FC236}">
                <a16:creationId xmlns:a16="http://schemas.microsoft.com/office/drawing/2014/main" id="{81C65A15-7391-86E1-CA33-80287E590AC3}"/>
              </a:ext>
            </a:extLst>
          </p:cNvPr>
          <p:cNvGraphicFramePr>
            <a:graphicFrameLocks noGrp="1"/>
          </p:cNvGraphicFramePr>
          <p:nvPr>
            <p:ph idx="1"/>
            <p:extLst>
              <p:ext uri="{D42A27DB-BD31-4B8C-83A1-F6EECF244321}">
                <p14:modId xmlns:p14="http://schemas.microsoft.com/office/powerpoint/2010/main" val="3274174426"/>
              </p:ext>
            </p:extLst>
          </p:nvPr>
        </p:nvGraphicFramePr>
        <p:xfrm>
          <a:off x="215900" y="1458911"/>
          <a:ext cx="7239000" cy="3938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Why do Siths even acquire apprentices if they know the apprentice will kill  them? - Quora">
            <a:extLst>
              <a:ext uri="{FF2B5EF4-FFF2-40B4-BE49-F238E27FC236}">
                <a16:creationId xmlns:a16="http://schemas.microsoft.com/office/drawing/2014/main" id="{C4D14E61-2AF8-6EFE-0ADB-AAFD521A8C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7481" y="1789745"/>
            <a:ext cx="4335616" cy="327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19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311845" y="1204035"/>
            <a:ext cx="11197167" cy="4703352"/>
          </a:xfrm>
        </p:spPr>
        <p:txBody>
          <a:bodyPr/>
          <a:lstStyle/>
          <a:p>
            <a:pPr marL="0" indent="0">
              <a:buNone/>
            </a:pPr>
            <a:r>
              <a:rPr lang="en-US" dirty="0"/>
              <a:t>Your spouse was recently offered a great position as Senior Executive for a large company.  You are currently working at Hill AFB. </a:t>
            </a:r>
          </a:p>
          <a:p>
            <a:pPr marL="0" indent="0">
              <a:buNone/>
            </a:pPr>
            <a:endParaRPr lang="en-US" dirty="0"/>
          </a:p>
          <a:p>
            <a:pPr marL="0" indent="0">
              <a:buNone/>
            </a:pPr>
            <a:r>
              <a:rPr lang="en-US" dirty="0"/>
              <a:t>Is this something your ethics attorney should be concerned about?</a:t>
            </a:r>
          </a:p>
          <a:p>
            <a:pPr marL="0" indent="0">
              <a:buNone/>
            </a:pPr>
            <a:endParaRPr lang="en-US" dirty="0"/>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7</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Scenario 1</a:t>
            </a:r>
          </a:p>
        </p:txBody>
      </p:sp>
      <p:pic>
        <p:nvPicPr>
          <p:cNvPr id="2050" name="Picture 2" descr="Casper PD Posts Hilarious 'Baby Yoda' Meme About Winter Driving">
            <a:extLst>
              <a:ext uri="{FF2B5EF4-FFF2-40B4-BE49-F238E27FC236}">
                <a16:creationId xmlns:a16="http://schemas.microsoft.com/office/drawing/2014/main" id="{0F139415-9EC9-AC14-FC3F-880F2D8A0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1" y="3153756"/>
            <a:ext cx="4779358" cy="26183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19CA27-62E4-C86C-CF53-18240D7D71B7}"/>
              </a:ext>
            </a:extLst>
          </p:cNvPr>
          <p:cNvSpPr txBox="1"/>
          <p:nvPr/>
        </p:nvSpPr>
        <p:spPr>
          <a:xfrm>
            <a:off x="6860710" y="5150218"/>
            <a:ext cx="4000500" cy="646331"/>
          </a:xfrm>
          <a:prstGeom prst="rect">
            <a:avLst/>
          </a:prstGeom>
          <a:noFill/>
        </p:spPr>
        <p:txBody>
          <a:bodyPr wrap="square" rtlCol="0">
            <a:spAutoFit/>
          </a:bodyPr>
          <a:lstStyle/>
          <a:p>
            <a:pPr algn="ctr"/>
            <a:r>
              <a:rPr lang="en-US" sz="1800" b="1" dirty="0">
                <a:solidFill>
                  <a:schemeClr val="bg1"/>
                </a:solidFill>
                <a:effectLst>
                  <a:outerShdw blurRad="38100" dist="38100" dir="2700000" algn="tl">
                    <a:srgbClr val="000000">
                      <a:alpha val="43137"/>
                    </a:srgbClr>
                  </a:outerShdw>
                </a:effectLst>
              </a:rPr>
              <a:t>Me looking at a question I don’t know the answer to</a:t>
            </a:r>
          </a:p>
        </p:txBody>
      </p:sp>
      <p:sp>
        <p:nvSpPr>
          <p:cNvPr id="5" name="TextBox 4">
            <a:extLst>
              <a:ext uri="{FF2B5EF4-FFF2-40B4-BE49-F238E27FC236}">
                <a16:creationId xmlns:a16="http://schemas.microsoft.com/office/drawing/2014/main" id="{777A1F05-0075-BA96-50DF-7438B3587931}"/>
              </a:ext>
            </a:extLst>
          </p:cNvPr>
          <p:cNvSpPr txBox="1"/>
          <p:nvPr/>
        </p:nvSpPr>
        <p:spPr>
          <a:xfrm>
            <a:off x="960077" y="3826779"/>
            <a:ext cx="4538519" cy="1323439"/>
          </a:xfrm>
          <a:prstGeom prst="rect">
            <a:avLst/>
          </a:prstGeom>
          <a:noFill/>
        </p:spPr>
        <p:txBody>
          <a:bodyPr wrap="square" rtlCol="0">
            <a:spAutoFit/>
          </a:bodyPr>
          <a:lstStyle/>
          <a:p>
            <a:r>
              <a:rPr lang="en-US" sz="4000" dirty="0"/>
              <a:t>Yes. </a:t>
            </a:r>
          </a:p>
          <a:p>
            <a:r>
              <a:rPr lang="en-US" sz="4000" dirty="0"/>
              <a:t>And so should you. </a:t>
            </a:r>
          </a:p>
        </p:txBody>
      </p:sp>
    </p:spTree>
    <p:extLst>
      <p:ext uri="{BB962C8B-B14F-4D97-AF65-F5344CB8AC3E}">
        <p14:creationId xmlns:p14="http://schemas.microsoft.com/office/powerpoint/2010/main" val="231879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37576" y="1283270"/>
            <a:ext cx="11197167" cy="4703352"/>
          </a:xfrm>
        </p:spPr>
        <p:txBody>
          <a:bodyPr/>
          <a:lstStyle/>
          <a:p>
            <a:pPr eaLnBrk="1" hangingPunct="1"/>
            <a:r>
              <a:rPr lang="en-US" dirty="0"/>
              <a:t>A former Department of the Treasury employee and her husband were sentenced to a year in prison for a scheme to funnel contracts to companies they personally controlled. The employee, who served as an Employee Development Specialist, was responsible for determining the training needs of Treasury employees and procuring private training services.</a:t>
            </a:r>
          </a:p>
          <a:p>
            <a:pPr eaLnBrk="1" hangingPunct="1"/>
            <a:r>
              <a:rPr lang="en-US" dirty="0"/>
              <a:t> Investigators discovered that over the course of two years, the employee had awarded 105 training contracts valued at more than $139,600 to companies owned by her husband. The employee pled guilty to several charges, including violations of 18 U.S.C. 208, </a:t>
            </a:r>
            <a:r>
              <a:rPr lang="en-US" u="sng" dirty="0"/>
              <a:t>participating personally and substantially in matters in which she </a:t>
            </a:r>
            <a:r>
              <a:rPr lang="en-US" i="1" u="sng" dirty="0"/>
              <a:t>or</a:t>
            </a:r>
            <a:r>
              <a:rPr lang="en-US" u="sng" dirty="0"/>
              <a:t> her spouse had a financial interest</a:t>
            </a:r>
            <a:r>
              <a:rPr lang="en-US" dirty="0"/>
              <a:t>. </a:t>
            </a:r>
          </a:p>
          <a:p>
            <a:pPr eaLnBrk="1" hangingPunct="1"/>
            <a:r>
              <a:rPr lang="en-US" dirty="0"/>
              <a:t>She was sentenced to </a:t>
            </a:r>
            <a:r>
              <a:rPr lang="en-US" u="sng" dirty="0"/>
              <a:t>a year of prison and three years supervised release</a:t>
            </a:r>
            <a:r>
              <a:rPr lang="en-US" dirty="0"/>
              <a:t>, and was ordered to </a:t>
            </a:r>
            <a:r>
              <a:rPr lang="en-US" u="sng" dirty="0"/>
              <a:t>pay $54,500 in restitution</a:t>
            </a:r>
            <a:r>
              <a:rPr lang="en-US" dirty="0"/>
              <a:t>. Her </a:t>
            </a:r>
            <a:r>
              <a:rPr lang="en-US" u="sng" dirty="0"/>
              <a:t>husband also pled guilty </a:t>
            </a:r>
            <a:r>
              <a:rPr lang="en-US" dirty="0"/>
              <a:t>to several charges, including wire fraud and conspiracy, and received </a:t>
            </a:r>
            <a:r>
              <a:rPr lang="en-US" u="sng" dirty="0"/>
              <a:t>the same sentence as his wife</a:t>
            </a:r>
            <a:r>
              <a:rPr lang="en-US" dirty="0"/>
              <a:t>. </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8</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1040277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DF587B87-DB0B-AAFB-55F6-4C265A66C9D4}"/>
              </a:ext>
            </a:extLst>
          </p:cNvPr>
          <p:cNvSpPr>
            <a:spLocks noGrp="1"/>
          </p:cNvSpPr>
          <p:nvPr>
            <p:ph idx="1"/>
          </p:nvPr>
        </p:nvSpPr>
        <p:spPr>
          <a:xfrm>
            <a:off x="476155" y="1435839"/>
            <a:ext cx="11197167" cy="4703352"/>
          </a:xfrm>
        </p:spPr>
        <p:txBody>
          <a:bodyPr/>
          <a:lstStyle/>
          <a:p>
            <a:r>
              <a:rPr lang="en-US" dirty="0"/>
              <a:t>Basic Rule: </a:t>
            </a:r>
          </a:p>
          <a:p>
            <a:pPr lvl="1"/>
            <a:r>
              <a:rPr lang="en-US" dirty="0"/>
              <a:t>You may not participate personally and substantially in particular matters in which you have a financial interest.</a:t>
            </a:r>
          </a:p>
          <a:p>
            <a:r>
              <a:rPr lang="en-US" dirty="0"/>
              <a:t>Financial Interest includes:</a:t>
            </a:r>
          </a:p>
          <a:p>
            <a:pPr lvl="1"/>
            <a:r>
              <a:rPr lang="en-US" dirty="0"/>
              <a:t>Spouse</a:t>
            </a:r>
          </a:p>
          <a:p>
            <a:pPr lvl="1"/>
            <a:r>
              <a:rPr lang="en-US" dirty="0"/>
              <a:t>Minor children</a:t>
            </a:r>
          </a:p>
          <a:p>
            <a:pPr lvl="1"/>
            <a:r>
              <a:rPr lang="en-US" dirty="0"/>
              <a:t>Business partners</a:t>
            </a:r>
          </a:p>
          <a:p>
            <a:pPr lvl="1"/>
            <a:r>
              <a:rPr lang="en-US" dirty="0"/>
              <a:t>Organizations in which you are an officer, director, trustee, etc. </a:t>
            </a:r>
          </a:p>
          <a:p>
            <a:pPr lvl="1"/>
            <a:r>
              <a:rPr lang="en-US" dirty="0"/>
              <a:t>Any person or organization whom are you negotiating with… or seeking employment.</a:t>
            </a:r>
          </a:p>
        </p:txBody>
      </p:sp>
      <p:sp>
        <p:nvSpPr>
          <p:cNvPr id="2" name="Slide Number Placeholder 1"/>
          <p:cNvSpPr>
            <a:spLocks noGrp="1"/>
          </p:cNvSpPr>
          <p:nvPr>
            <p:ph type="sldNum" sz="quarter" idx="11"/>
          </p:nvPr>
        </p:nvSpPr>
        <p:spPr/>
        <p:txBody>
          <a:bodyPr/>
          <a:lstStyle/>
          <a:p>
            <a:pPr>
              <a:defRPr/>
            </a:pPr>
            <a:fld id="{E8C4CF4F-2ECB-4C54-9552-FB58A436033C}" type="slidenum">
              <a:rPr lang="en-US" smtClean="0">
                <a:solidFill>
                  <a:srgbClr val="FFFFFF">
                    <a:lumMod val="50000"/>
                  </a:srgbClr>
                </a:solidFill>
              </a:rPr>
              <a:pPr>
                <a:defRPr/>
              </a:pPr>
              <a:t>9</a:t>
            </a:fld>
            <a:endParaRPr lang="en-US" dirty="0">
              <a:solidFill>
                <a:srgbClr val="808080"/>
              </a:solidFill>
            </a:endParaRPr>
          </a:p>
        </p:txBody>
      </p:sp>
      <p:sp>
        <p:nvSpPr>
          <p:cNvPr id="8" name="TextBox 7">
            <a:extLst>
              <a:ext uri="{FF2B5EF4-FFF2-40B4-BE49-F238E27FC236}">
                <a16:creationId xmlns:a16="http://schemas.microsoft.com/office/drawing/2014/main" id="{F818BBEB-B8BE-D9B4-3DD1-345ED86E63DD}"/>
              </a:ext>
            </a:extLst>
          </p:cNvPr>
          <p:cNvSpPr txBox="1"/>
          <p:nvPr/>
        </p:nvSpPr>
        <p:spPr>
          <a:xfrm>
            <a:off x="0" y="6602516"/>
            <a:ext cx="3229337" cy="276999"/>
          </a:xfrm>
          <a:prstGeom prst="rect">
            <a:avLst/>
          </a:prstGeom>
          <a:noFill/>
        </p:spPr>
        <p:txBody>
          <a:bodyPr wrap="square" rtlCol="0">
            <a:spAutoFit/>
          </a:bodyPr>
          <a:lstStyle/>
          <a:p>
            <a:pPr algn="l" fontAlgn="auto">
              <a:spcBef>
                <a:spcPts val="0"/>
              </a:spcBef>
              <a:spcAft>
                <a:spcPts val="0"/>
              </a:spcAft>
            </a:pPr>
            <a:r>
              <a:rPr lang="en-US" sz="1200" b="0" dirty="0">
                <a:solidFill>
                  <a:schemeClr val="tx1"/>
                </a:solidFill>
                <a:latin typeface="Arial"/>
              </a:rPr>
              <a:t>Briefer:  John </a:t>
            </a:r>
            <a:r>
              <a:rPr lang="en-US" sz="1200" b="0" dirty="0" err="1">
                <a:solidFill>
                  <a:schemeClr val="tx1"/>
                </a:solidFill>
                <a:latin typeface="Arial"/>
              </a:rPr>
              <a:t>Bergstresser</a:t>
            </a:r>
            <a:r>
              <a:rPr lang="en-US" sz="1200" b="0" dirty="0">
                <a:solidFill>
                  <a:schemeClr val="tx1"/>
                </a:solidFill>
                <a:latin typeface="Arial"/>
              </a:rPr>
              <a:t> (75 ABW/ JA)</a:t>
            </a:r>
          </a:p>
        </p:txBody>
      </p:sp>
      <p:sp>
        <p:nvSpPr>
          <p:cNvPr id="4" name="Title 3">
            <a:extLst>
              <a:ext uri="{FF2B5EF4-FFF2-40B4-BE49-F238E27FC236}">
                <a16:creationId xmlns:a16="http://schemas.microsoft.com/office/drawing/2014/main" id="{481DDF32-1A10-DC9C-E89F-8CE8B4A2E978}"/>
              </a:ext>
            </a:extLst>
          </p:cNvPr>
          <p:cNvSpPr>
            <a:spLocks noGrp="1"/>
          </p:cNvSpPr>
          <p:nvPr>
            <p:ph type="title"/>
          </p:nvPr>
        </p:nvSpPr>
        <p:spPr/>
        <p:txBody>
          <a:bodyPr/>
          <a:lstStyle/>
          <a:p>
            <a:r>
              <a:rPr lang="en-US" dirty="0"/>
              <a:t>Conflicts of Interest(s)</a:t>
            </a:r>
          </a:p>
        </p:txBody>
      </p:sp>
      <p:pic>
        <p:nvPicPr>
          <p:cNvPr id="3074" name="Picture 2" descr="plot explanation - Why did Anakin &amp; Padme risk having their forbidden  marriage witnessed? - Movies &amp; TV Stack Exchange">
            <a:extLst>
              <a:ext uri="{FF2B5EF4-FFF2-40B4-BE49-F238E27FC236}">
                <a16:creationId xmlns:a16="http://schemas.microsoft.com/office/drawing/2014/main" id="{763569C6-E51E-4405-E7EF-5A32B8725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172" y="2448094"/>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 Young Leia Displaying Force Powers in OBI-WAN KENOBI? - Nerdist">
            <a:extLst>
              <a:ext uri="{FF2B5EF4-FFF2-40B4-BE49-F238E27FC236}">
                <a16:creationId xmlns:a16="http://schemas.microsoft.com/office/drawing/2014/main" id="{7FFEC210-00B7-209F-E971-02D59E7C5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172" y="2543344"/>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r Wars: The Galaxy's Favorite Pirate – A Hondo Ohnaka Breakdown - Bell  of Lost Souls">
            <a:extLst>
              <a:ext uri="{FF2B5EF4-FFF2-40B4-BE49-F238E27FC236}">
                <a16:creationId xmlns:a16="http://schemas.microsoft.com/office/drawing/2014/main" id="{4E413FD5-782E-1443-F179-FC74FB5E0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950" y="2161187"/>
            <a:ext cx="4121506" cy="197170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STAR WARS: The Jedi Council Lie That Caused Its Downfall - That Hashtag Show">
            <a:extLst>
              <a:ext uri="{FF2B5EF4-FFF2-40B4-BE49-F238E27FC236}">
                <a16:creationId xmlns:a16="http://schemas.microsoft.com/office/drawing/2014/main" id="{0E8BF06D-519C-C579-E371-348F17AD80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A076D2F-913F-7B9D-643E-73E397867914}"/>
              </a:ext>
            </a:extLst>
          </p:cNvPr>
          <p:cNvPicPr>
            <a:picLocks noChangeAspect="1"/>
          </p:cNvPicPr>
          <p:nvPr/>
        </p:nvPicPr>
        <p:blipFill>
          <a:blip r:embed="rId6"/>
          <a:stretch>
            <a:fillRect/>
          </a:stretch>
        </p:blipFill>
        <p:spPr>
          <a:xfrm>
            <a:off x="4933950" y="1989274"/>
            <a:ext cx="4501361" cy="2131992"/>
          </a:xfrm>
          <a:prstGeom prst="rect">
            <a:avLst/>
          </a:prstGeom>
        </p:spPr>
      </p:pic>
      <p:pic>
        <p:nvPicPr>
          <p:cNvPr id="10" name="Picture 9">
            <a:extLst>
              <a:ext uri="{FF2B5EF4-FFF2-40B4-BE49-F238E27FC236}">
                <a16:creationId xmlns:a16="http://schemas.microsoft.com/office/drawing/2014/main" id="{001B4B1E-E210-97DB-988A-D1B4D658054C}"/>
              </a:ext>
            </a:extLst>
          </p:cNvPr>
          <p:cNvPicPr>
            <a:picLocks noChangeAspect="1"/>
          </p:cNvPicPr>
          <p:nvPr/>
        </p:nvPicPr>
        <p:blipFill>
          <a:blip r:embed="rId7"/>
          <a:stretch>
            <a:fillRect/>
          </a:stretch>
        </p:blipFill>
        <p:spPr>
          <a:xfrm>
            <a:off x="5169088" y="1931417"/>
            <a:ext cx="4076295" cy="2284517"/>
          </a:xfrm>
          <a:prstGeom prst="rect">
            <a:avLst/>
          </a:prstGeom>
        </p:spPr>
      </p:pic>
    </p:spTree>
    <p:extLst>
      <p:ext uri="{BB962C8B-B14F-4D97-AF65-F5344CB8AC3E}">
        <p14:creationId xmlns:p14="http://schemas.microsoft.com/office/powerpoint/2010/main" val="1842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animEffect transition="in" filter="fade">
                                      <p:cBhvr>
                                        <p:cTn id="14" dur="500"/>
                                        <p:tgtEl>
                                          <p:spTgt spid="11">
                                            <p:txEl>
                                              <p:pRg st="4" end="4"/>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500"/>
                                        <p:tgtEl>
                                          <p:spTgt spid="11">
                                            <p:txEl>
                                              <p:pRg st="5" end="5"/>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Effect transition="in" filter="fade">
                                      <p:cBhvr>
                                        <p:cTn id="35" dur="500"/>
                                        <p:tgtEl>
                                          <p:spTgt spid="11">
                                            <p:txEl>
                                              <p:pRg st="7" end="7"/>
                                            </p:tx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SAF(Uncla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E41FCE05567C42B572D1EE73AFA6A5" ma:contentTypeVersion="7" ma:contentTypeDescription="Create a new document." ma:contentTypeScope="" ma:versionID="783fe8eb129baa1d41ce7a6ee6f9b8f2">
  <xsd:schema xmlns:xsd="http://www.w3.org/2001/XMLSchema" xmlns:xs="http://www.w3.org/2001/XMLSchema" xmlns:p="http://schemas.microsoft.com/office/2006/metadata/properties" xmlns:ns2="16519876-f90d-46cb-950d-5bf87659f778" xmlns:ns3="187bd602-14e5-45db-bc6f-895a76830988" targetNamespace="http://schemas.microsoft.com/office/2006/metadata/properties" ma:root="true" ma:fieldsID="b7bddaec8c0a7914f5d91aedd20e1627" ns2:_="" ns3:_="">
    <xsd:import namespace="16519876-f90d-46cb-950d-5bf87659f778"/>
    <xsd:import namespace="187bd602-14e5-45db-bc6f-895a76830988"/>
    <xsd:element name="properties">
      <xsd:complexType>
        <xsd:sequence>
          <xsd:element name="documentManagement">
            <xsd:complexType>
              <xsd:all>
                <xsd:element ref="ns2:MediaServiceMetadata" minOccurs="0"/>
                <xsd:element ref="ns2:MediaServiceFastMetadata" minOccurs="0"/>
                <xsd:element ref="ns2:Not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519876-f90d-46cb-950d-5bf87659f7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s" ma:index="10" nillable="true" ma:displayName="Notes"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7bd602-14e5-45db-bc6f-895a7683098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 xmlns="16519876-f90d-46cb-950d-5bf87659f778">Template effective 19 Sep 22.</Note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1A113B-8127-4D24-96FA-3E9962791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519876-f90d-46cb-950d-5bf87659f778"/>
    <ds:schemaRef ds:uri="187bd602-14e5-45db-bc6f-895a768309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2F88BF-33C9-405B-868A-DBB3834A85F4}">
  <ds:schemaRefs>
    <ds:schemaRef ds:uri="http://schemas.microsoft.com/office/2006/metadata/properties"/>
    <ds:schemaRef ds:uri="187bd602-14e5-45db-bc6f-895a76830988"/>
    <ds:schemaRef ds:uri="http://schemas.microsoft.com/office/2006/documentManagement/types"/>
    <ds:schemaRef ds:uri="http://purl.org/dc/elements/1.1/"/>
    <ds:schemaRef ds:uri="16519876-f90d-46cb-950d-5bf87659f778"/>
    <ds:schemaRef ds:uri="http://schemas.microsoft.com/office/infopath/2007/PartnerControls"/>
    <ds:schemaRef ds:uri="http://purl.org/dc/dcmitype/"/>
    <ds:schemaRef ds:uri="http://purl.org/dc/term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15EF72EA-D7D1-486B-8835-F2359BDEE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65197</TotalTime>
  <Words>3993</Words>
  <Application>Microsoft Office PowerPoint</Application>
  <PresentationFormat>Widescreen</PresentationFormat>
  <Paragraphs>363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Wingdings</vt:lpstr>
      <vt:lpstr>USAF(Unclas)</vt:lpstr>
      <vt:lpstr>PowerPoint Presentation</vt:lpstr>
      <vt:lpstr>Classification</vt:lpstr>
      <vt:lpstr>Purpose</vt:lpstr>
      <vt:lpstr>Overview</vt:lpstr>
      <vt:lpstr>Public Trust</vt:lpstr>
      <vt:lpstr>Public Trust</vt:lpstr>
      <vt:lpstr>Scenario 1</vt:lpstr>
      <vt:lpstr>Case Study</vt:lpstr>
      <vt:lpstr>Conflicts of Interest(s)</vt:lpstr>
      <vt:lpstr>Scenario 2</vt:lpstr>
      <vt:lpstr>Case Study</vt:lpstr>
      <vt:lpstr>Impartiality</vt:lpstr>
      <vt:lpstr>Recusals</vt:lpstr>
      <vt:lpstr>Scenario 3</vt:lpstr>
      <vt:lpstr>Case Study</vt:lpstr>
      <vt:lpstr>Gifts from Outside Sources</vt:lpstr>
      <vt:lpstr>Gifts</vt:lpstr>
      <vt:lpstr>Gifts – The Exceptions</vt:lpstr>
      <vt:lpstr>Gifts Between Employees</vt:lpstr>
      <vt:lpstr>Gifts – The Miscellaneous</vt:lpstr>
      <vt:lpstr>Scenario 4</vt:lpstr>
      <vt:lpstr>Case Study</vt:lpstr>
      <vt:lpstr>Off- Duty Employment</vt:lpstr>
      <vt:lpstr>Off Duty Employment - Form</vt:lpstr>
      <vt:lpstr>Scenario 5</vt:lpstr>
      <vt:lpstr>Case Study</vt:lpstr>
      <vt:lpstr>Post- Employment Restrictions</vt:lpstr>
      <vt:lpstr>HATCH Act</vt:lpstr>
      <vt:lpstr>Government Purchases</vt:lpstr>
      <vt:lpstr>PowerPoint Presentation</vt:lpstr>
    </vt:vector>
  </TitlesOfParts>
  <Company>HQ USAF/______, Pentagon, DC 20330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samantha.bailey.4@us.af.mil</dc:creator>
  <cp:lastModifiedBy>BERGSTRESSER, JOHN A CIV USAF AFMC 75 ABW/JA</cp:lastModifiedBy>
  <cp:revision>4191</cp:revision>
  <cp:lastPrinted>2023-05-11T20:30:02Z</cp:lastPrinted>
  <dcterms:created xsi:type="dcterms:W3CDTF">2000-04-26T18:38:01Z</dcterms:created>
  <dcterms:modified xsi:type="dcterms:W3CDTF">2023-06-02T15:21:02Z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0x0101005FE41FCE05567C42B572D1EE73AFA6A5</vt:lpwstr>
  </property>
</Properties>
</file>