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30" r:id="rId4"/>
  </p:sldMasterIdLst>
  <p:notesMasterIdLst>
    <p:notesMasterId r:id="rId21"/>
  </p:notesMasterIdLst>
  <p:handoutMasterIdLst>
    <p:handoutMasterId r:id="rId22"/>
  </p:handoutMasterIdLst>
  <p:sldIdLst>
    <p:sldId id="606" r:id="rId5"/>
    <p:sldId id="620"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4" r:id="rId19"/>
    <p:sldId id="633" r:id="rId20"/>
  </p:sldIdLst>
  <p:sldSz cx="12192000" cy="6858000"/>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FA14B-EA53-4BE8-11E5-6CB8F5826B16}" name="BURTON, AMANDA C CIV USAF AFMC 75 CEG/CEIEA" initials="BACCUA7C" userId="S::amanda.burton.7@us.af.mil::8817e945-59c6-4df0-95ac-30814932ba78" providerId="AD"/>
  <p188:author id="{F9479778-0B86-7214-21EE-28AD01453C27}" name="LINDQUIST, EMILY D CTR USAF AFMC 75 CEG/CEIEA" initials="LEDCUA7C" userId="S::emily.lindquist.ctr@us.af.mil::e6821214-8aa4-4213-89d9-9541acd29f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FF0000"/>
    <a:srgbClr val="009900"/>
    <a:srgbClr val="FFFFFF"/>
    <a:srgbClr val="99CCFF"/>
    <a:srgbClr val="A50021"/>
    <a:srgbClr val="33CC33"/>
    <a:srgbClr val="FF9900"/>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5" autoAdjust="0"/>
    <p:restoredTop sz="95823" autoAdjust="0"/>
  </p:normalViewPr>
  <p:slideViewPr>
    <p:cSldViewPr snapToGrid="0">
      <p:cViewPr varScale="1">
        <p:scale>
          <a:sx n="81" d="100"/>
          <a:sy n="81" d="100"/>
        </p:scale>
        <p:origin x="126" y="804"/>
      </p:cViewPr>
      <p:guideLst>
        <p:guide orient="horz" pos="894"/>
        <p:guide pos="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1182" y="288"/>
      </p:cViewPr>
      <p:guideLst>
        <p:guide orient="horz" pos="2928"/>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82947" name="Rectangle 3"/>
          <p:cNvSpPr>
            <a:spLocks noGrp="1" noChangeArrowheads="1"/>
          </p:cNvSpPr>
          <p:nvPr>
            <p:ph type="dt" sz="quarter" idx="1"/>
          </p:nvPr>
        </p:nvSpPr>
        <p:spPr bwMode="auto">
          <a:xfrm>
            <a:off x="3971928" y="0"/>
            <a:ext cx="3038475" cy="460375"/>
          </a:xfrm>
          <a:prstGeom prst="rect">
            <a:avLst/>
          </a:prstGeom>
          <a:noFill/>
          <a:ln w="12700">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82948" name="Rectangle 4"/>
          <p:cNvSpPr>
            <a:spLocks noGrp="1" noChangeArrowheads="1"/>
          </p:cNvSpPr>
          <p:nvPr>
            <p:ph type="ftr" sz="quarter" idx="2"/>
          </p:nvPr>
        </p:nvSpPr>
        <p:spPr bwMode="auto">
          <a:xfrm>
            <a:off x="3"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82949" name="Rectangle 5"/>
          <p:cNvSpPr>
            <a:spLocks noGrp="1" noChangeArrowheads="1"/>
          </p:cNvSpPr>
          <p:nvPr>
            <p:ph type="sldNum" sz="quarter" idx="3"/>
          </p:nvPr>
        </p:nvSpPr>
        <p:spPr bwMode="auto">
          <a:xfrm>
            <a:off x="3971928" y="8823325"/>
            <a:ext cx="3038475" cy="460375"/>
          </a:xfrm>
          <a:prstGeom prst="rect">
            <a:avLst/>
          </a:prstGeom>
          <a:noFill/>
          <a:ln w="12700">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EA08F208-309A-4D9A-82AF-E03D6ACF71F0}" type="slidenum">
              <a:rPr lang="en-US"/>
              <a:pPr/>
              <a:t>‹#›</a:t>
            </a:fld>
            <a:endParaRPr lang="en-US"/>
          </a:p>
        </p:txBody>
      </p:sp>
    </p:spTree>
    <p:extLst>
      <p:ext uri="{BB962C8B-B14F-4D97-AF65-F5344CB8AC3E}">
        <p14:creationId xmlns:p14="http://schemas.microsoft.com/office/powerpoint/2010/main" val="965887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eaLnBrk="0" hangingPunct="0">
              <a:defRPr sz="1200"/>
            </a:lvl1pPr>
          </a:lstStyle>
          <a:p>
            <a:endParaRPr lang="en-US"/>
          </a:p>
        </p:txBody>
      </p:sp>
      <p:sp>
        <p:nvSpPr>
          <p:cNvPr id="39939" name="Rectangle 3"/>
          <p:cNvSpPr>
            <a:spLocks noGrp="1" noChangeArrowheads="1"/>
          </p:cNvSpPr>
          <p:nvPr>
            <p:ph type="dt" idx="1"/>
          </p:nvPr>
        </p:nvSpPr>
        <p:spPr bwMode="auto">
          <a:xfrm>
            <a:off x="3971928" y="0"/>
            <a:ext cx="3038475" cy="465138"/>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lvl1pPr algn="r" eaLnBrk="0" hangingPunct="0">
              <a:defRPr sz="1200"/>
            </a:lvl1pPr>
          </a:lstStyle>
          <a:p>
            <a:endParaRPr lang="en-US"/>
          </a:p>
        </p:txBody>
      </p:sp>
      <p:sp>
        <p:nvSpPr>
          <p:cNvPr id="2458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5039" y="4416427"/>
            <a:ext cx="5140325" cy="4183063"/>
          </a:xfrm>
          <a:prstGeom prst="rect">
            <a:avLst/>
          </a:prstGeom>
          <a:noFill/>
          <a:ln w="9525">
            <a:noFill/>
            <a:miter lim="800000"/>
            <a:headEnd/>
            <a:tailEnd/>
          </a:ln>
          <a:effectLst/>
        </p:spPr>
        <p:txBody>
          <a:bodyPr vert="horz" wrap="square" lIns="92638" tIns="46317" rIns="92638" bIns="463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3"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eaLnBrk="0" hangingPunct="0">
              <a:defRPr sz="1200"/>
            </a:lvl1pPr>
          </a:lstStyle>
          <a:p>
            <a:endParaRPr lang="en-US"/>
          </a:p>
        </p:txBody>
      </p:sp>
      <p:sp>
        <p:nvSpPr>
          <p:cNvPr id="39943" name="Rectangle 7"/>
          <p:cNvSpPr>
            <a:spLocks noGrp="1" noChangeArrowheads="1"/>
          </p:cNvSpPr>
          <p:nvPr>
            <p:ph type="sldNum" sz="quarter" idx="5"/>
          </p:nvPr>
        </p:nvSpPr>
        <p:spPr bwMode="auto">
          <a:xfrm>
            <a:off x="3971928" y="8831265"/>
            <a:ext cx="3038475" cy="465137"/>
          </a:xfrm>
          <a:prstGeom prst="rect">
            <a:avLst/>
          </a:prstGeom>
          <a:noFill/>
          <a:ln w="9525">
            <a:noFill/>
            <a:miter lim="800000"/>
            <a:headEnd/>
            <a:tailEnd/>
          </a:ln>
          <a:effectLst/>
        </p:spPr>
        <p:txBody>
          <a:bodyPr vert="horz" wrap="square" lIns="92638" tIns="46317" rIns="92638" bIns="46317" numCol="1" anchor="b" anchorCtr="0" compatLnSpc="1">
            <a:prstTxWarp prst="textNoShape">
              <a:avLst/>
            </a:prstTxWarp>
          </a:bodyPr>
          <a:lstStyle>
            <a:lvl1pPr algn="r" eaLnBrk="0" hangingPunct="0">
              <a:defRPr sz="1200"/>
            </a:lvl1pPr>
          </a:lstStyle>
          <a:p>
            <a:fld id="{5D00C90A-46E3-4F6E-95A0-391D41793F45}" type="slidenum">
              <a:rPr lang="en-US"/>
              <a:pPr/>
              <a:t>‹#›</a:t>
            </a:fld>
            <a:endParaRPr lang="en-US"/>
          </a:p>
        </p:txBody>
      </p:sp>
    </p:spTree>
    <p:extLst>
      <p:ext uri="{BB962C8B-B14F-4D97-AF65-F5344CB8AC3E}">
        <p14:creationId xmlns:p14="http://schemas.microsoft.com/office/powerpoint/2010/main" val="28149083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6400" y="696913"/>
            <a:ext cx="6197600" cy="3486150"/>
          </a:xfrm>
          <a:ln/>
        </p:spPr>
      </p:sp>
      <p:sp>
        <p:nvSpPr>
          <p:cNvPr id="40964" name="Rectangle 3"/>
          <p:cNvSpPr>
            <a:spLocks noGrp="1" noChangeArrowheads="1"/>
          </p:cNvSpPr>
          <p:nvPr>
            <p:ph type="body" idx="1"/>
          </p:nvPr>
        </p:nvSpPr>
        <p:spPr>
          <a:noFill/>
          <a:ln/>
        </p:spPr>
        <p:txBody>
          <a:bodyPr/>
          <a:lstStyle/>
          <a:p>
            <a:endParaRPr lang="ru-RU" dirty="0"/>
          </a:p>
        </p:txBody>
      </p:sp>
    </p:spTree>
    <p:extLst>
      <p:ext uri="{BB962C8B-B14F-4D97-AF65-F5344CB8AC3E}">
        <p14:creationId xmlns:p14="http://schemas.microsoft.com/office/powerpoint/2010/main" val="40319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AFPD 90-8, “</a:t>
            </a:r>
            <a:r>
              <a:rPr lang="en-US" sz="1800" dirty="0">
                <a:effectLst/>
                <a:latin typeface="Segoe UI" panose="020B0502040204020203" pitchFamily="34" charset="0"/>
              </a:rPr>
              <a:t>Environmental, Safety &amp; Occupational Health Management and Risk Management”</a:t>
            </a:r>
            <a:endParaRPr lang="en-US" dirty="0"/>
          </a:p>
          <a:p>
            <a:r>
              <a:rPr lang="en-US" dirty="0"/>
              <a:t>ER = Environmental Representative</a:t>
            </a:r>
          </a:p>
          <a:p>
            <a:r>
              <a:rPr lang="en-US" dirty="0"/>
              <a:t>UEC = Unit Environmental Coordinator</a:t>
            </a:r>
          </a:p>
          <a:p>
            <a:r>
              <a:rPr lang="en-US" dirty="0"/>
              <a:t>Please disseminate the information on the slides to your organizations and shops.</a:t>
            </a:r>
          </a:p>
          <a:p>
            <a:r>
              <a:rPr lang="en-US" dirty="0"/>
              <a:t>The Environmental Policies / Commitment Statements are available on AF e-Pubs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6</a:t>
            </a:fld>
            <a:endParaRPr lang="en-US"/>
          </a:p>
        </p:txBody>
      </p:sp>
    </p:spTree>
    <p:extLst>
      <p:ext uri="{BB962C8B-B14F-4D97-AF65-F5344CB8AC3E}">
        <p14:creationId xmlns:p14="http://schemas.microsoft.com/office/powerpoint/2010/main" val="23943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Environmental Representative</a:t>
            </a:r>
          </a:p>
          <a:p>
            <a:r>
              <a:rPr lang="en-US" dirty="0"/>
              <a:t>UEC = Unit Environmental Coordinator</a:t>
            </a:r>
          </a:p>
          <a:p>
            <a:r>
              <a:rPr lang="en-US" dirty="0"/>
              <a:t>Please disseminate the information on the slides to your organizations and shops.</a:t>
            </a:r>
          </a:p>
          <a:p>
            <a:r>
              <a:rPr lang="en-US" dirty="0"/>
              <a:t>The Environmental Policies / Commitment Statements are available on AF e-Pubs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7</a:t>
            </a:fld>
            <a:endParaRPr lang="en-US"/>
          </a:p>
        </p:txBody>
      </p:sp>
    </p:spTree>
    <p:extLst>
      <p:ext uri="{BB962C8B-B14F-4D97-AF65-F5344CB8AC3E}">
        <p14:creationId xmlns:p14="http://schemas.microsoft.com/office/powerpoint/2010/main" val="396514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Environmental Representative</a:t>
            </a:r>
          </a:p>
          <a:p>
            <a:r>
              <a:rPr lang="en-US" dirty="0"/>
              <a:t>UEC = Unit Environmental Coordinator</a:t>
            </a:r>
          </a:p>
          <a:p>
            <a:r>
              <a:rPr lang="en-US" dirty="0"/>
              <a:t>Please disseminate the information on the slides to your organizations and shops.</a:t>
            </a:r>
          </a:p>
          <a:p>
            <a:r>
              <a:rPr lang="en-US" dirty="0"/>
              <a:t>The Environmental Policies / Commitment Statements are available on AF e-Pubs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8</a:t>
            </a:fld>
            <a:endParaRPr lang="en-US"/>
          </a:p>
        </p:txBody>
      </p:sp>
    </p:spTree>
    <p:extLst>
      <p:ext uri="{BB962C8B-B14F-4D97-AF65-F5344CB8AC3E}">
        <p14:creationId xmlns:p14="http://schemas.microsoft.com/office/powerpoint/2010/main" val="181360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Environmental Representative</a:t>
            </a:r>
          </a:p>
          <a:p>
            <a:r>
              <a:rPr lang="en-US" dirty="0"/>
              <a:t>UEC = Unit Environmental Coordinator</a:t>
            </a:r>
          </a:p>
          <a:p>
            <a:r>
              <a:rPr lang="en-US" dirty="0"/>
              <a:t>Please disseminate the information on the slides to your organizations and shops.</a:t>
            </a:r>
          </a:p>
          <a:p>
            <a:r>
              <a:rPr lang="en-US" dirty="0"/>
              <a:t>The Environmental Policies / Commitment Statements are available on AF e-Pubs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9</a:t>
            </a:fld>
            <a:endParaRPr lang="en-US"/>
          </a:p>
        </p:txBody>
      </p:sp>
    </p:spTree>
    <p:extLst>
      <p:ext uri="{BB962C8B-B14F-4D97-AF65-F5344CB8AC3E}">
        <p14:creationId xmlns:p14="http://schemas.microsoft.com/office/powerpoint/2010/main" val="53072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Environmental Representative</a:t>
            </a:r>
          </a:p>
          <a:p>
            <a:r>
              <a:rPr lang="en-US" dirty="0"/>
              <a:t>UEC = Unit Environmental Coordinator</a:t>
            </a:r>
          </a:p>
          <a:p>
            <a:r>
              <a:rPr lang="en-US" dirty="0"/>
              <a:t>Please disseminate the information on the slides to your organizations and shops.</a:t>
            </a:r>
          </a:p>
          <a:p>
            <a:r>
              <a:rPr lang="en-US" dirty="0"/>
              <a:t>The Environmental Policies / Commitment Statements are available on AF e-Pubs</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10</a:t>
            </a:fld>
            <a:endParaRPr lang="en-US"/>
          </a:p>
        </p:txBody>
      </p:sp>
    </p:spTree>
    <p:extLst>
      <p:ext uri="{BB962C8B-B14F-4D97-AF65-F5344CB8AC3E}">
        <p14:creationId xmlns:p14="http://schemas.microsoft.com/office/powerpoint/2010/main" val="219569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Dumping simple green down an industrial waste drain will hinder our metals removal process - we call it a chelator. It forms a barrier around the metals and it would not be attracted to our polymer which will turn into sludge.</a:t>
            </a:r>
          </a:p>
          <a:p>
            <a:pPr marL="285750" marR="0" indent="-2857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$1.5M just for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Bldgs</a:t>
            </a:r>
            <a:r>
              <a:rPr lang="en-US" sz="1200" dirty="0">
                <a:effectLst/>
                <a:latin typeface="Calibri" panose="020F0502020204030204" pitchFamily="34" charset="0"/>
                <a:ea typeface="Calibri" panose="020F0502020204030204" pitchFamily="34" charset="0"/>
                <a:cs typeface="Times New Roman" panose="02020603050405020304" pitchFamily="18" charset="0"/>
              </a:rPr>
              <a:t> 505 and 507 in 309 CMXG, and 225 in 309 AMXG</a:t>
            </a: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12</a:t>
            </a:fld>
            <a:endParaRPr lang="en-US"/>
          </a:p>
        </p:txBody>
      </p:sp>
    </p:spTree>
    <p:extLst>
      <p:ext uri="{BB962C8B-B14F-4D97-AF65-F5344CB8AC3E}">
        <p14:creationId xmlns:p14="http://schemas.microsoft.com/office/powerpoint/2010/main" val="159244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444444"/>
                </a:solidFill>
                <a:latin typeface="segoe ui" panose="020B0502040204020203" pitchFamily="34" charset="0"/>
              </a:rPr>
              <a:t>Air – NOx:   Need new boilers before 2024 to reduce NOx, thereby ensuring we are not in violation of Utah State's PM2.5 Serious Nonattainment SIP.  Replacement project is underway but risks include failure and violation of the Title V Operating Permit, State Implementation Plan and significant fines and potential loss of steam unless completed on time.  </a:t>
            </a:r>
          </a:p>
          <a:p>
            <a:pPr marL="171450" indent="-171450">
              <a:buFontTx/>
              <a:buChar char="•"/>
            </a:pPr>
            <a:r>
              <a:rPr lang="en-US" altLang="en-US" dirty="0">
                <a:solidFill>
                  <a:srgbClr val="444444"/>
                </a:solidFill>
                <a:latin typeface="segoe ui" panose="020B0502040204020203" pitchFamily="34" charset="0"/>
              </a:rPr>
              <a:t>Air – Other top-rated AQ risks:  The nature of the CAA and the Title V permit are such that failure to comply can result in a revocation of our permit. Without a permit we could no longer legally emit. As nearly all production results in air emissions, we may be obligated to curtail production and thus impact to the mission. </a:t>
            </a:r>
          </a:p>
          <a:p>
            <a:pPr marL="171450" indent="-171450">
              <a:buFontTx/>
              <a:buChar char="•"/>
            </a:pPr>
            <a:r>
              <a:rPr lang="en-US" altLang="en-US" dirty="0">
                <a:solidFill>
                  <a:srgbClr val="444444"/>
                </a:solidFill>
                <a:latin typeface="segoe ui" panose="020B0502040204020203" pitchFamily="34" charset="0"/>
              </a:rPr>
              <a:t>Example of AQ ICOM impact (actual recent real world example): One of the Landfill Gas Generators (Internal Combustion Engines) failed its annual emission testing. This failure has led to a loss of the use of the unit until it can be repaired and thus a loss of production. This example translates to all other emission units determined critical or even catastrophic with respect to the potential loss of facility wide steam production.</a:t>
            </a:r>
          </a:p>
          <a:p>
            <a:pPr marL="171450" indent="-171450">
              <a:buFontTx/>
              <a:buChar char="•"/>
            </a:pPr>
            <a:r>
              <a:rPr lang="en-US" altLang="en-US" dirty="0">
                <a:solidFill>
                  <a:srgbClr val="444444"/>
                </a:solidFill>
                <a:latin typeface="segoe ui" panose="020B0502040204020203" pitchFamily="34" charset="0"/>
              </a:rPr>
              <a:t>Wastewater:  This aspect takes wastewater treatment into consideration.  A sludge dryer was installed and details are being worked out with the associated conveyer to make is useable.  Got rid of SO2, so there is a decrease in safety concerns.  There are risks associated to the IWTP, which are based on what customers may dump.  Although there are controls in place, if something were to happen, it will critically affect the mission and likely have an overall significant impact on the environment.  For example, the inability to continue supporting the mission is possible (likely due to releases) and could result in a work stoppage, triggering significant manpower issues and costs for the AF.</a:t>
            </a:r>
          </a:p>
          <a:p>
            <a:pPr marL="171450" indent="-171450">
              <a:buFontTx/>
              <a:buChar char="•"/>
            </a:pPr>
            <a:r>
              <a:rPr lang="en-US" altLang="en-US" dirty="0">
                <a:solidFill>
                  <a:srgbClr val="444444"/>
                </a:solidFill>
                <a:latin typeface="segoe ui" panose="020B0502040204020203" pitchFamily="34" charset="0"/>
              </a:rPr>
              <a:t>Storm Water:  Env Risk Severity is Critical because if a release from Pond 3 were to occur and Kays Creek was impacted, we would have to do remediation and it would be more than 200K. </a:t>
            </a:r>
          </a:p>
          <a:p>
            <a:pPr marL="171450" indent="-171450">
              <a:buFontTx/>
              <a:buChar char="•"/>
            </a:pPr>
            <a:r>
              <a:rPr lang="en-US" altLang="en-US" dirty="0">
                <a:solidFill>
                  <a:srgbClr val="444444"/>
                </a:solidFill>
                <a:latin typeface="segoe ui" panose="020B0502040204020203" pitchFamily="34" charset="0"/>
              </a:rPr>
              <a:t>Invasive Species:  Because of the work to mitigate invasive species on the UTTR over the last several years, we are able to slightly downgrade the risk.  While technically the risk is still high, enough work in critical areas has started to "move the needle" in the right direction.  This includes aerial spraying and rangeland restoration activities.  This aspect is also directly tied to Wildland Fire and much has been done in management to reduce fire risks as well but we must stay vigilant as we are still at a critical point in turning this around.  Climate change is also a consideration that plays into this aspect. </a:t>
            </a:r>
          </a:p>
          <a:p>
            <a:pPr marL="171450" indent="-171450">
              <a:buFontTx/>
              <a:buChar char="•"/>
            </a:pPr>
            <a:r>
              <a:rPr lang="en-US" altLang="en-US" dirty="0">
                <a:solidFill>
                  <a:srgbClr val="444444"/>
                </a:solidFill>
                <a:latin typeface="segoe ui" panose="020B0502040204020203" pitchFamily="34" charset="0"/>
              </a:rPr>
              <a:t>Community Considerations:  Indoor air issues have been identified in 6-10% of the locations sampled and only 6 private, off-base drinking wells have been identified within four miles radius of the base.  If contaminants are found in the indoor air or drinking water, it will have a critical impact to community relationship and, therefore, the Mission.</a:t>
            </a:r>
          </a:p>
          <a:p>
            <a:pPr marL="171450" indent="-171450">
              <a:buFontTx/>
              <a:buChar char="•"/>
            </a:pPr>
            <a:endParaRPr lang="en-US" altLang="en-US" dirty="0">
              <a:solidFill>
                <a:srgbClr val="444444"/>
              </a:solidFill>
              <a:latin typeface="segoe ui" panose="020B0502040204020203" pitchFamily="34" charset="0"/>
            </a:endParaRPr>
          </a:p>
          <a:p>
            <a:pPr marL="171450" indent="-171450">
              <a:buFontTx/>
              <a:buChar cha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00C90A-46E3-4F6E-95A0-391D41793F45}" type="slidenum">
              <a:rPr lang="en-US" smtClean="0"/>
              <a:pPr/>
              <a:t>13</a:t>
            </a:fld>
            <a:endParaRPr lang="en-US"/>
          </a:p>
        </p:txBody>
      </p:sp>
    </p:spTree>
    <p:extLst>
      <p:ext uri="{BB962C8B-B14F-4D97-AF65-F5344CB8AC3E}">
        <p14:creationId xmlns:p14="http://schemas.microsoft.com/office/powerpoint/2010/main" val="30688634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pic>
        <p:nvPicPr>
          <p:cNvPr id="11" name="Picture 10"/>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trans="83000"/>
                    </a14:imgEffect>
                  </a14:imgLayer>
                </a14:imgProps>
              </a:ext>
              <a:ext uri="{28A0092B-C50C-407E-A947-70E740481C1C}">
                <a14:useLocalDpi xmlns:a14="http://schemas.microsoft.com/office/drawing/2010/main" val="0"/>
              </a:ext>
            </a:extLst>
          </a:blip>
          <a:stretch>
            <a:fillRect/>
          </a:stretch>
        </p:blipFill>
        <p:spPr>
          <a:xfrm>
            <a:off x="254000" y="2406135"/>
            <a:ext cx="3606800" cy="3606800"/>
          </a:xfrm>
          <a:prstGeom prst="rect">
            <a:avLst/>
          </a:prstGeom>
          <a:effectLst>
            <a:softEdge rad="0"/>
          </a:effectLst>
        </p:spPr>
      </p:pic>
      <p:sp>
        <p:nvSpPr>
          <p:cNvPr id="13" name="TextBox 12">
            <a:extLst>
              <a:ext uri="{FF2B5EF4-FFF2-40B4-BE49-F238E27FC236}">
                <a16:creationId xmlns:a16="http://schemas.microsoft.com/office/drawing/2014/main" id="{66E57857-F737-51C5-9082-4FC5E8AE83D3}"/>
              </a:ext>
            </a:extLst>
          </p:cNvPr>
          <p:cNvSpPr txBox="1"/>
          <p:nvPr userDrawn="1"/>
        </p:nvSpPr>
        <p:spPr>
          <a:xfrm>
            <a:off x="-1" y="6451600"/>
            <a:ext cx="3229337"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Tree>
    <p:extLst>
      <p:ext uri="{BB962C8B-B14F-4D97-AF65-F5344CB8AC3E}">
        <p14:creationId xmlns:p14="http://schemas.microsoft.com/office/powerpoint/2010/main" val="32176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sp>
        <p:nvSpPr>
          <p:cNvPr id="15" name="TextBox 14">
            <a:extLst>
              <a:ext uri="{FF2B5EF4-FFF2-40B4-BE49-F238E27FC236}">
                <a16:creationId xmlns:a16="http://schemas.microsoft.com/office/drawing/2014/main" id="{08F735D0-D4D3-DD8E-EE34-72E0095861D0}"/>
              </a:ext>
            </a:extLst>
          </p:cNvPr>
          <p:cNvSpPr txBox="1"/>
          <p:nvPr userDrawn="1"/>
        </p:nvSpPr>
        <p:spPr>
          <a:xfrm>
            <a:off x="-1" y="6451600"/>
            <a:ext cx="3229337"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
        <p:nvSpPr>
          <p:cNvPr id="17" name="Rectangle 1030">
            <a:extLst>
              <a:ext uri="{FF2B5EF4-FFF2-40B4-BE49-F238E27FC236}">
                <a16:creationId xmlns:a16="http://schemas.microsoft.com/office/drawing/2014/main" id="{B90C44B1-3F30-12DE-0D7D-CB44EB36F914}"/>
              </a:ext>
            </a:extLst>
          </p:cNvPr>
          <p:cNvSpPr>
            <a:spLocks noGrp="1" noChangeArrowheads="1"/>
          </p:cNvSpPr>
          <p:nvPr>
            <p:ph type="title"/>
          </p:nvPr>
        </p:nvSpPr>
        <p:spPr bwMode="auto">
          <a:xfrm>
            <a:off x="1327356" y="69057"/>
            <a:ext cx="978612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401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2" name="TextBox 11">
            <a:extLst>
              <a:ext uri="{FF2B5EF4-FFF2-40B4-BE49-F238E27FC236}">
                <a16:creationId xmlns:a16="http://schemas.microsoft.com/office/drawing/2014/main" id="{CD2167D3-3B64-314F-9326-9279E443FDA2}"/>
              </a:ext>
            </a:extLst>
          </p:cNvPr>
          <p:cNvSpPr txBox="1"/>
          <p:nvPr userDrawn="1"/>
        </p:nvSpPr>
        <p:spPr>
          <a:xfrm>
            <a:off x="-1" y="6451600"/>
            <a:ext cx="3229337" cy="276999"/>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p:txBody>
      </p:sp>
      <p:sp>
        <p:nvSpPr>
          <p:cNvPr id="14" name="Rectangle 1030">
            <a:extLst>
              <a:ext uri="{FF2B5EF4-FFF2-40B4-BE49-F238E27FC236}">
                <a16:creationId xmlns:a16="http://schemas.microsoft.com/office/drawing/2014/main" id="{23CD0C83-E8C0-C821-5158-D1DDF37681F5}"/>
              </a:ext>
            </a:extLst>
          </p:cNvPr>
          <p:cNvSpPr>
            <a:spLocks noGrp="1" noChangeArrowheads="1"/>
          </p:cNvSpPr>
          <p:nvPr>
            <p:ph type="title"/>
          </p:nvPr>
        </p:nvSpPr>
        <p:spPr bwMode="auto">
          <a:xfrm>
            <a:off x="1327356" y="69057"/>
            <a:ext cx="978612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3941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pic>
        <p:nvPicPr>
          <p:cNvPr id="5" name="Picture 4">
            <a:extLst>
              <a:ext uri="{FF2B5EF4-FFF2-40B4-BE49-F238E27FC236}">
                <a16:creationId xmlns:a16="http://schemas.microsoft.com/office/drawing/2014/main" id="{D46DEB58-C4BD-1EFB-0144-C199AA203136}"/>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CrisscrossEtching trans="83000"/>
                    </a14:imgEffect>
                  </a14:imgLayer>
                </a14:imgProps>
              </a:ext>
              <a:ext uri="{28A0092B-C50C-407E-A947-70E740481C1C}">
                <a14:useLocalDpi xmlns:a14="http://schemas.microsoft.com/office/drawing/2010/main" val="0"/>
              </a:ext>
            </a:extLst>
          </a:blip>
          <a:stretch>
            <a:fillRect/>
          </a:stretch>
        </p:blipFill>
        <p:spPr>
          <a:xfrm>
            <a:off x="3924296" y="1257296"/>
            <a:ext cx="4343408" cy="4343408"/>
          </a:xfrm>
          <a:prstGeom prst="rect">
            <a:avLst/>
          </a:prstGeom>
          <a:effectLst>
            <a:softEdge rad="0"/>
          </a:effectLst>
        </p:spPr>
      </p:pic>
    </p:spTree>
    <p:extLst>
      <p:ext uri="{BB962C8B-B14F-4D97-AF65-F5344CB8AC3E}">
        <p14:creationId xmlns:p14="http://schemas.microsoft.com/office/powerpoint/2010/main" val="2099771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1327356" y="69057"/>
            <a:ext cx="978612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7" name="Picture 6"/>
          <p:cNvPicPr>
            <a:picLocks noChangeAspect="1"/>
          </p:cNvPicPr>
          <p:nvPr userDrawn="1"/>
        </p:nvPicPr>
        <p:blipFill>
          <a:blip r:embed="rId6" cstate="print">
            <a:extLst>
              <a:ext uri="{BEBA8EAE-BF5A-486C-A8C5-ECC9F3942E4B}">
                <a14:imgProps xmlns:a14="http://schemas.microsoft.com/office/drawing/2010/main">
                  <a14:imgLayer r:embed="rId7">
                    <a14:imgEffect>
                      <a14:artisticCrisscrossEtching trans="83000"/>
                    </a14:imgEffect>
                  </a14:imgLayer>
                </a14:imgProps>
              </a:ext>
              <a:ext uri="{28A0092B-C50C-407E-A947-70E740481C1C}">
                <a14:useLocalDpi xmlns:a14="http://schemas.microsoft.com/office/drawing/2010/main" val="0"/>
              </a:ext>
            </a:extLst>
          </a:blip>
          <a:stretch>
            <a:fillRect/>
          </a:stretch>
        </p:blipFill>
        <p:spPr>
          <a:xfrm>
            <a:off x="175900" y="100970"/>
            <a:ext cx="1093026" cy="1093026"/>
          </a:xfrm>
          <a:prstGeom prst="rect">
            <a:avLst/>
          </a:prstGeom>
          <a:effectLst>
            <a:softEdge rad="0"/>
          </a:effectLst>
        </p:spPr>
      </p:pic>
      <p:sp>
        <p:nvSpPr>
          <p:cNvPr id="8" name="TextBox 7"/>
          <p:cNvSpPr txBox="1"/>
          <p:nvPr userDrawn="1"/>
        </p:nvSpPr>
        <p:spPr>
          <a:xfrm>
            <a:off x="175900" y="6519446"/>
            <a:ext cx="11988800" cy="338554"/>
          </a:xfrm>
          <a:prstGeom prst="rect">
            <a:avLst/>
          </a:prstGeom>
          <a:noFill/>
        </p:spPr>
        <p:txBody>
          <a:bodyPr wrap="square" rtlCol="0">
            <a:spAutoFit/>
          </a:bodyPr>
          <a:lstStyle/>
          <a:p>
            <a:pPr algn="ctr"/>
            <a:r>
              <a:rPr lang="en-US" sz="1600" b="0" i="1" baseline="0" dirty="0">
                <a:solidFill>
                  <a:srgbClr val="002060"/>
                </a:solidFill>
              </a:rPr>
              <a:t>Build – Create – Deliver</a:t>
            </a:r>
            <a:endParaRPr lang="en-US" sz="1600" b="0" i="1" dirty="0">
              <a:solidFill>
                <a:srgbClr val="002060"/>
              </a:solidFill>
            </a:endParaRPr>
          </a:p>
        </p:txBody>
      </p:sp>
    </p:spTree>
    <p:extLst>
      <p:ext uri="{BB962C8B-B14F-4D97-AF65-F5344CB8AC3E}">
        <p14:creationId xmlns:p14="http://schemas.microsoft.com/office/powerpoint/2010/main" val="1488027147"/>
      </p:ext>
    </p:extLst>
  </p:cSld>
  <p:clrMap bg1="lt1" tx1="dk1" bg2="lt2" tx2="dk2" accent1="accent1" accent2="accent2" accent3="accent3" accent4="accent4" accent5="accent5" accent6="accent6" hlink="hlink" folHlink="folHlink"/>
  <p:sldLayoutIdLst>
    <p:sldLayoutId id="2147484631" r:id="rId1"/>
    <p:sldLayoutId id="2147484634" r:id="rId2"/>
    <p:sldLayoutId id="2147484632" r:id="rId3"/>
    <p:sldLayoutId id="2147484633" r:id="rId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saf.dps.mil/teams/10624/hill/SitePages/Home.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usaf.dps.mil/teams/10624/Hill/SitePages/Home.asp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usaf.dps.mil/teams/10624/Hill/Lists/UECRoster/AllItems.aspx%20Environmental%20Policy%20/%20Commitment%20Statemen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Amanda.Burton.7@us.af.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313469" y="2001523"/>
            <a:ext cx="8305800" cy="737614"/>
          </a:xfrm>
          <a:prstGeom prst="rect">
            <a:avLst/>
          </a:prstGeom>
          <a:noFill/>
          <a:ln w="9525">
            <a:noFill/>
            <a:miter lim="800000"/>
            <a:headEnd/>
            <a:tailEnd/>
          </a:ln>
        </p:spPr>
        <p:txBody>
          <a:bodyPr anchor="t"/>
          <a:lstStyle/>
          <a:p>
            <a:pPr algn="r" eaLnBrk="0" hangingPunct="0"/>
            <a:r>
              <a:rPr lang="en-US" sz="4400" b="1" dirty="0">
                <a:solidFill>
                  <a:srgbClr val="151C77"/>
                </a:solidFill>
                <a:latin typeface="Arial" pitchFamily="34" charset="0"/>
                <a:cs typeface="Arial" pitchFamily="34" charset="0"/>
              </a:rPr>
              <a:t>Environmental Awareness</a:t>
            </a:r>
          </a:p>
        </p:txBody>
      </p:sp>
      <p:sp>
        <p:nvSpPr>
          <p:cNvPr id="4" name="Rectangle 4"/>
          <p:cNvSpPr>
            <a:spLocks noChangeArrowheads="1"/>
          </p:cNvSpPr>
          <p:nvPr/>
        </p:nvSpPr>
        <p:spPr bwMode="auto">
          <a:xfrm>
            <a:off x="6664619" y="4948239"/>
            <a:ext cx="49799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lgn="r"/>
            <a:r>
              <a:rPr lang="it-IT" altLang="en-US" sz="2000" b="1" dirty="0"/>
              <a:t>Environmental Branch</a:t>
            </a:r>
          </a:p>
          <a:p>
            <a:pPr algn="r"/>
            <a:r>
              <a:rPr lang="it-IT" altLang="en-US" sz="2000" b="1" dirty="0"/>
              <a:t>75 CEG/CEIE</a:t>
            </a:r>
          </a:p>
          <a:p>
            <a:pPr algn="r"/>
            <a:r>
              <a:rPr lang="it-IT" altLang="en-US" sz="2000" b="1" dirty="0"/>
              <a:t>2023</a:t>
            </a:r>
          </a:p>
          <a:p>
            <a:pPr algn="r"/>
            <a:r>
              <a:rPr lang="it-IT" altLang="en-US" sz="2000" b="1" dirty="0"/>
              <a:t>Version 5</a:t>
            </a:r>
            <a:endParaRPr lang="en-US" altLang="en-US" sz="2000" dirty="0"/>
          </a:p>
        </p:txBody>
      </p:sp>
    </p:spTree>
    <p:extLst>
      <p:ext uri="{BB962C8B-B14F-4D97-AF65-F5344CB8AC3E}">
        <p14:creationId xmlns:p14="http://schemas.microsoft.com/office/powerpoint/2010/main" val="882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Risk analysis</a:t>
            </a:r>
          </a:p>
          <a:p>
            <a:pPr lvl="1" eaLnBrk="1" hangingPunct="1"/>
            <a:r>
              <a:rPr lang="en-US" kern="0" dirty="0"/>
              <a:t>Performed annually </a:t>
            </a:r>
          </a:p>
          <a:p>
            <a:pPr lvl="1" eaLnBrk="1" hangingPunct="1"/>
            <a:r>
              <a:rPr lang="en-US" kern="0" dirty="0"/>
              <a:t>Focuses on actual and probable impacts to the environment and mission</a:t>
            </a:r>
          </a:p>
          <a:p>
            <a:pPr eaLnBrk="1" hangingPunct="1"/>
            <a:r>
              <a:rPr lang="en-US" kern="0" dirty="0"/>
              <a:t>What types of things can affect the environment?</a:t>
            </a:r>
          </a:p>
          <a:p>
            <a:pPr lvl="2" eaLnBrk="1" hangingPunct="1"/>
            <a:r>
              <a:rPr lang="en-US" kern="0" dirty="0"/>
              <a:t>Processes (welding, soldering, painting, etc.)</a:t>
            </a:r>
          </a:p>
          <a:p>
            <a:pPr lvl="2" eaLnBrk="1" hangingPunct="1"/>
            <a:r>
              <a:rPr lang="en-US" kern="0" dirty="0"/>
              <a:t>Products (missiles, aircraft, hazardous materials, etc.)</a:t>
            </a:r>
          </a:p>
          <a:p>
            <a:pPr lvl="2" eaLnBrk="1" hangingPunct="1"/>
            <a:r>
              <a:rPr lang="en-US" kern="0" dirty="0"/>
              <a:t>Activities (operating machinery and equipment, etc.)</a:t>
            </a:r>
          </a:p>
          <a:p>
            <a:pPr lvl="2" eaLnBrk="1" hangingPunct="1"/>
            <a:r>
              <a:rPr lang="en-US" kern="0" dirty="0"/>
              <a:t>Services (AAFES, Auto Hobby Shop, etc.)</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10</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Risks and Impacts</a:t>
            </a:r>
          </a:p>
        </p:txBody>
      </p:sp>
    </p:spTree>
    <p:extLst>
      <p:ext uri="{BB962C8B-B14F-4D97-AF65-F5344CB8AC3E}">
        <p14:creationId xmlns:p14="http://schemas.microsoft.com/office/powerpoint/2010/main" val="142312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11</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Example</a:t>
            </a:r>
          </a:p>
        </p:txBody>
      </p:sp>
      <p:grpSp>
        <p:nvGrpSpPr>
          <p:cNvPr id="11" name="Group 10">
            <a:extLst>
              <a:ext uri="{FF2B5EF4-FFF2-40B4-BE49-F238E27FC236}">
                <a16:creationId xmlns:a16="http://schemas.microsoft.com/office/drawing/2014/main" id="{BF511478-9DA3-30B8-8F27-01C07707B86F}"/>
              </a:ext>
            </a:extLst>
          </p:cNvPr>
          <p:cNvGrpSpPr/>
          <p:nvPr/>
        </p:nvGrpSpPr>
        <p:grpSpPr>
          <a:xfrm>
            <a:off x="595283" y="1798300"/>
            <a:ext cx="2484939" cy="3291882"/>
            <a:chOff x="1846" y="863194"/>
            <a:chExt cx="2484939" cy="3291882"/>
          </a:xfrm>
          <a:scene3d>
            <a:camera prst="orthographicFront"/>
            <a:lightRig rig="flat" dir="t"/>
          </a:scene3d>
        </p:grpSpPr>
        <p:sp>
          <p:nvSpPr>
            <p:cNvPr id="24" name="Rectangle: Rounded Corners 23">
              <a:extLst>
                <a:ext uri="{FF2B5EF4-FFF2-40B4-BE49-F238E27FC236}">
                  <a16:creationId xmlns:a16="http://schemas.microsoft.com/office/drawing/2014/main" id="{FDE13DC6-18F3-3B72-09F9-F80313D71686}"/>
                </a:ext>
              </a:extLst>
            </p:cNvPr>
            <p:cNvSpPr/>
            <p:nvPr/>
          </p:nvSpPr>
          <p:spPr>
            <a:xfrm>
              <a:off x="1846" y="863194"/>
              <a:ext cx="2484939" cy="329188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5" name="Rectangle: Rounded Corners 4">
              <a:extLst>
                <a:ext uri="{FF2B5EF4-FFF2-40B4-BE49-F238E27FC236}">
                  <a16:creationId xmlns:a16="http://schemas.microsoft.com/office/drawing/2014/main" id="{DD6E27BF-8F21-5D2F-84BD-75CBC396D98B}"/>
                </a:ext>
              </a:extLst>
            </p:cNvPr>
            <p:cNvSpPr txBox="1"/>
            <p:nvPr/>
          </p:nvSpPr>
          <p:spPr>
            <a:xfrm>
              <a:off x="74627" y="935975"/>
              <a:ext cx="2339377" cy="314632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none" kern="1200" dirty="0"/>
                <a:t>Activity / Process</a:t>
              </a:r>
            </a:p>
            <a:p>
              <a:pPr marL="0" lvl="0" indent="0" algn="ctr" defTabSz="800100">
                <a:lnSpc>
                  <a:spcPct val="90000"/>
                </a:lnSpc>
                <a:spcBef>
                  <a:spcPct val="0"/>
                </a:spcBef>
                <a:spcAft>
                  <a:spcPct val="35000"/>
                </a:spcAft>
                <a:buNone/>
              </a:pPr>
              <a:r>
                <a:rPr lang="en-US" sz="1800" u="sng" kern="1200" dirty="0"/>
                <a:t>  </a:t>
              </a:r>
            </a:p>
            <a:p>
              <a:pPr marL="0" lvl="0" indent="0" algn="l" defTabSz="800100">
                <a:lnSpc>
                  <a:spcPct val="90000"/>
                </a:lnSpc>
                <a:spcBef>
                  <a:spcPct val="0"/>
                </a:spcBef>
                <a:spcAft>
                  <a:spcPct val="35000"/>
                </a:spcAft>
                <a:buNone/>
              </a:pPr>
              <a:r>
                <a:rPr lang="en-US" sz="1800" kern="1200" dirty="0"/>
                <a:t>Painting (using a HAZMAT)</a:t>
              </a:r>
              <a:endParaRPr lang="en-US" sz="1800" u="sng" kern="1200" dirty="0"/>
            </a:p>
          </p:txBody>
        </p:sp>
      </p:grpSp>
      <p:grpSp>
        <p:nvGrpSpPr>
          <p:cNvPr id="12" name="Group 11">
            <a:extLst>
              <a:ext uri="{FF2B5EF4-FFF2-40B4-BE49-F238E27FC236}">
                <a16:creationId xmlns:a16="http://schemas.microsoft.com/office/drawing/2014/main" id="{D59E7AD5-D80B-3534-6FD3-E329DA14A34E}"/>
              </a:ext>
            </a:extLst>
          </p:cNvPr>
          <p:cNvGrpSpPr/>
          <p:nvPr/>
        </p:nvGrpSpPr>
        <p:grpSpPr>
          <a:xfrm>
            <a:off x="3379226" y="3052855"/>
            <a:ext cx="633926" cy="754154"/>
            <a:chOff x="2785789" y="2117749"/>
            <a:chExt cx="633926" cy="754154"/>
          </a:xfrm>
        </p:grpSpPr>
        <p:sp>
          <p:nvSpPr>
            <p:cNvPr id="22" name="Arrow: Right 21">
              <a:extLst>
                <a:ext uri="{FF2B5EF4-FFF2-40B4-BE49-F238E27FC236}">
                  <a16:creationId xmlns:a16="http://schemas.microsoft.com/office/drawing/2014/main" id="{760F2FA5-4E68-8F60-4D7C-6F8031548147}"/>
                </a:ext>
              </a:extLst>
            </p:cNvPr>
            <p:cNvSpPr/>
            <p:nvPr/>
          </p:nvSpPr>
          <p:spPr>
            <a:xfrm rot="21573531">
              <a:off x="2785789" y="2117749"/>
              <a:ext cx="633926" cy="754154"/>
            </a:xfrm>
            <a:prstGeom prst="righ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3" name="Arrow: Right 6">
              <a:extLst>
                <a:ext uri="{FF2B5EF4-FFF2-40B4-BE49-F238E27FC236}">
                  <a16:creationId xmlns:a16="http://schemas.microsoft.com/office/drawing/2014/main" id="{30FAF334-7151-169C-0C9E-F87ADB6AD36F}"/>
                </a:ext>
              </a:extLst>
            </p:cNvPr>
            <p:cNvSpPr txBox="1"/>
            <p:nvPr/>
          </p:nvSpPr>
          <p:spPr>
            <a:xfrm rot="21573531">
              <a:off x="2785792" y="2269312"/>
              <a:ext cx="443748" cy="45249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p:txBody>
        </p:sp>
      </p:grpSp>
      <p:grpSp>
        <p:nvGrpSpPr>
          <p:cNvPr id="13" name="Group 12">
            <a:extLst>
              <a:ext uri="{FF2B5EF4-FFF2-40B4-BE49-F238E27FC236}">
                <a16:creationId xmlns:a16="http://schemas.microsoft.com/office/drawing/2014/main" id="{603F1DC5-97DE-1A98-2E83-862693780F52}"/>
              </a:ext>
            </a:extLst>
          </p:cNvPr>
          <p:cNvGrpSpPr/>
          <p:nvPr/>
        </p:nvGrpSpPr>
        <p:grpSpPr>
          <a:xfrm>
            <a:off x="4276275" y="1767817"/>
            <a:ext cx="3040945" cy="3291882"/>
            <a:chOff x="3682838" y="832711"/>
            <a:chExt cx="3040945" cy="3291882"/>
          </a:xfrm>
          <a:scene3d>
            <a:camera prst="orthographicFront"/>
            <a:lightRig rig="flat" dir="t"/>
          </a:scene3d>
        </p:grpSpPr>
        <p:sp>
          <p:nvSpPr>
            <p:cNvPr id="20" name="Rectangle: Rounded Corners 19">
              <a:extLst>
                <a:ext uri="{FF2B5EF4-FFF2-40B4-BE49-F238E27FC236}">
                  <a16:creationId xmlns:a16="http://schemas.microsoft.com/office/drawing/2014/main" id="{4609E9A2-8F7C-30A1-E319-6B9F8CDEA452}"/>
                </a:ext>
              </a:extLst>
            </p:cNvPr>
            <p:cNvSpPr/>
            <p:nvPr/>
          </p:nvSpPr>
          <p:spPr>
            <a:xfrm>
              <a:off x="3682838" y="832711"/>
              <a:ext cx="3040945" cy="329188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ectangle: Rounded Corners 8">
              <a:extLst>
                <a:ext uri="{FF2B5EF4-FFF2-40B4-BE49-F238E27FC236}">
                  <a16:creationId xmlns:a16="http://schemas.microsoft.com/office/drawing/2014/main" id="{2A799556-7925-8EA5-31C5-512ABE71439B}"/>
                </a:ext>
              </a:extLst>
            </p:cNvPr>
            <p:cNvSpPr txBox="1"/>
            <p:nvPr/>
          </p:nvSpPr>
          <p:spPr>
            <a:xfrm>
              <a:off x="3771904" y="921777"/>
              <a:ext cx="2862813" cy="3113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none" kern="1200" dirty="0"/>
                <a:t>Impacts</a:t>
              </a:r>
            </a:p>
            <a:p>
              <a:pPr marL="0" lvl="0" indent="0" algn="ctr" defTabSz="800100">
                <a:lnSpc>
                  <a:spcPct val="90000"/>
                </a:lnSpc>
                <a:spcBef>
                  <a:spcPct val="0"/>
                </a:spcBef>
                <a:spcAft>
                  <a:spcPct val="35000"/>
                </a:spcAft>
                <a:buNone/>
              </a:pPr>
              <a:endParaRPr lang="en-US" sz="1800" u="sng" kern="1200" dirty="0"/>
            </a:p>
            <a:p>
              <a:pPr marL="171450" lvl="1" indent="-171450" algn="l" defTabSz="800100">
                <a:lnSpc>
                  <a:spcPct val="90000"/>
                </a:lnSpc>
                <a:spcBef>
                  <a:spcPct val="0"/>
                </a:spcBef>
                <a:spcAft>
                  <a:spcPct val="15000"/>
                </a:spcAft>
                <a:buChar char="•"/>
              </a:pPr>
              <a:r>
                <a:rPr lang="en-US" sz="1800" kern="1200" dirty="0"/>
                <a:t>Generates air emissions, such as from open containers or use of unauthorized HAZMAT</a:t>
              </a:r>
            </a:p>
            <a:p>
              <a:pPr marL="171450" lvl="1" indent="-171450" algn="l" defTabSz="800100">
                <a:lnSpc>
                  <a:spcPct val="90000"/>
                </a:lnSpc>
                <a:spcBef>
                  <a:spcPct val="0"/>
                </a:spcBef>
                <a:spcAft>
                  <a:spcPct val="15000"/>
                </a:spcAft>
                <a:buChar char="•"/>
              </a:pPr>
              <a:r>
                <a:rPr lang="en-US" sz="1800" kern="1200" dirty="0"/>
                <a:t>Generates hazardous waste</a:t>
              </a:r>
            </a:p>
          </p:txBody>
        </p:sp>
      </p:grpSp>
      <p:grpSp>
        <p:nvGrpSpPr>
          <p:cNvPr id="14" name="Group 13">
            <a:extLst>
              <a:ext uri="{FF2B5EF4-FFF2-40B4-BE49-F238E27FC236}">
                <a16:creationId xmlns:a16="http://schemas.microsoft.com/office/drawing/2014/main" id="{AF21B3D3-D6D4-796E-BF6C-3B5FEE4EF7B8}"/>
              </a:ext>
            </a:extLst>
          </p:cNvPr>
          <p:cNvGrpSpPr/>
          <p:nvPr/>
        </p:nvGrpSpPr>
        <p:grpSpPr>
          <a:xfrm>
            <a:off x="7626850" y="3052055"/>
            <a:ext cx="656448" cy="754154"/>
            <a:chOff x="7033413" y="2116949"/>
            <a:chExt cx="656448" cy="754154"/>
          </a:xfrm>
        </p:grpSpPr>
        <p:sp>
          <p:nvSpPr>
            <p:cNvPr id="18" name="Arrow: Right 17">
              <a:extLst>
                <a:ext uri="{FF2B5EF4-FFF2-40B4-BE49-F238E27FC236}">
                  <a16:creationId xmlns:a16="http://schemas.microsoft.com/office/drawing/2014/main" id="{D57681B8-65A0-D5E9-0079-5685C6A43E79}"/>
                </a:ext>
              </a:extLst>
            </p:cNvPr>
            <p:cNvSpPr/>
            <p:nvPr/>
          </p:nvSpPr>
          <p:spPr>
            <a:xfrm rot="24487">
              <a:off x="7033413" y="2116949"/>
              <a:ext cx="656448" cy="754154"/>
            </a:xfrm>
            <a:prstGeom prst="righ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9" name="Arrow: Right 10">
              <a:extLst>
                <a:ext uri="{FF2B5EF4-FFF2-40B4-BE49-F238E27FC236}">
                  <a16:creationId xmlns:a16="http://schemas.microsoft.com/office/drawing/2014/main" id="{D97D9A85-5691-A677-F835-4F2ADBC428F7}"/>
                </a:ext>
              </a:extLst>
            </p:cNvPr>
            <p:cNvSpPr txBox="1"/>
            <p:nvPr/>
          </p:nvSpPr>
          <p:spPr>
            <a:xfrm rot="24487">
              <a:off x="7033415" y="2267079"/>
              <a:ext cx="459514" cy="45249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US" sz="3400" kern="1200"/>
            </a:p>
          </p:txBody>
        </p:sp>
      </p:grpSp>
      <p:grpSp>
        <p:nvGrpSpPr>
          <p:cNvPr id="15" name="Group 14">
            <a:extLst>
              <a:ext uri="{FF2B5EF4-FFF2-40B4-BE49-F238E27FC236}">
                <a16:creationId xmlns:a16="http://schemas.microsoft.com/office/drawing/2014/main" id="{376E0823-6CE1-CA65-EA10-BE07E83820D3}"/>
              </a:ext>
            </a:extLst>
          </p:cNvPr>
          <p:cNvGrpSpPr/>
          <p:nvPr/>
        </p:nvGrpSpPr>
        <p:grpSpPr>
          <a:xfrm>
            <a:off x="8555771" y="1798300"/>
            <a:ext cx="3040945" cy="3291882"/>
            <a:chOff x="7962334" y="863194"/>
            <a:chExt cx="3040945" cy="3291882"/>
          </a:xfrm>
          <a:scene3d>
            <a:camera prst="orthographicFront"/>
            <a:lightRig rig="flat" dir="t"/>
          </a:scene3d>
        </p:grpSpPr>
        <p:sp>
          <p:nvSpPr>
            <p:cNvPr id="16" name="Rectangle: Rounded Corners 15">
              <a:extLst>
                <a:ext uri="{FF2B5EF4-FFF2-40B4-BE49-F238E27FC236}">
                  <a16:creationId xmlns:a16="http://schemas.microsoft.com/office/drawing/2014/main" id="{40BB859A-153D-4F87-9950-BA91FA3CAD85}"/>
                </a:ext>
              </a:extLst>
            </p:cNvPr>
            <p:cNvSpPr/>
            <p:nvPr/>
          </p:nvSpPr>
          <p:spPr>
            <a:xfrm>
              <a:off x="7962334" y="863194"/>
              <a:ext cx="3040945" cy="329188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ectangle: Rounded Corners 12">
              <a:extLst>
                <a:ext uri="{FF2B5EF4-FFF2-40B4-BE49-F238E27FC236}">
                  <a16:creationId xmlns:a16="http://schemas.microsoft.com/office/drawing/2014/main" id="{B958D489-C295-7C83-1671-6F13DD9C62A0}"/>
                </a:ext>
              </a:extLst>
            </p:cNvPr>
            <p:cNvSpPr txBox="1"/>
            <p:nvPr/>
          </p:nvSpPr>
          <p:spPr>
            <a:xfrm>
              <a:off x="8051400" y="952260"/>
              <a:ext cx="2862813" cy="311375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n-US" sz="1800" b="1" u="none" kern="1200" dirty="0"/>
                <a:t>Risks</a:t>
              </a:r>
            </a:p>
            <a:p>
              <a:pPr marL="0" lvl="0" indent="0" algn="ctr" defTabSz="800100" rtl="0">
                <a:lnSpc>
                  <a:spcPct val="90000"/>
                </a:lnSpc>
                <a:spcBef>
                  <a:spcPct val="0"/>
                </a:spcBef>
                <a:spcAft>
                  <a:spcPct val="35000"/>
                </a:spcAft>
                <a:buNone/>
              </a:pPr>
              <a:endParaRPr lang="en-US" sz="1800" u="sng" kern="1200" dirty="0"/>
            </a:p>
            <a:p>
              <a:pPr marL="171450" lvl="1" indent="-171450" algn="l" defTabSz="800100">
                <a:lnSpc>
                  <a:spcPct val="90000"/>
                </a:lnSpc>
                <a:spcBef>
                  <a:spcPct val="0"/>
                </a:spcBef>
                <a:spcAft>
                  <a:spcPct val="15000"/>
                </a:spcAft>
                <a:buChar char="•"/>
              </a:pPr>
              <a:r>
                <a:rPr lang="en-US" sz="1800" kern="1200" dirty="0"/>
                <a:t>Degradation of air quality</a:t>
              </a:r>
            </a:p>
            <a:p>
              <a:pPr marL="171450" lvl="1" indent="-171450" algn="l" defTabSz="800100">
                <a:lnSpc>
                  <a:spcPct val="90000"/>
                </a:lnSpc>
                <a:spcBef>
                  <a:spcPct val="0"/>
                </a:spcBef>
                <a:spcAft>
                  <a:spcPct val="15000"/>
                </a:spcAft>
                <a:buChar char="•"/>
              </a:pPr>
              <a:r>
                <a:rPr lang="en-US" sz="1800" kern="1200" dirty="0"/>
                <a:t>Air quality permit violation, resulting in fines and work stoppages</a:t>
              </a:r>
            </a:p>
            <a:p>
              <a:pPr marL="171450" lvl="1" indent="-171450" algn="l" defTabSz="800100">
                <a:lnSpc>
                  <a:spcPct val="90000"/>
                </a:lnSpc>
                <a:spcBef>
                  <a:spcPct val="0"/>
                </a:spcBef>
                <a:spcAft>
                  <a:spcPct val="15000"/>
                </a:spcAft>
                <a:buChar char="•"/>
              </a:pPr>
              <a:r>
                <a:rPr lang="en-US" sz="1800" kern="1200" dirty="0"/>
                <a:t>Spills (soil and water contamination)</a:t>
              </a:r>
            </a:p>
            <a:p>
              <a:pPr marL="171450" lvl="1" indent="-171450" algn="l" defTabSz="800100">
                <a:lnSpc>
                  <a:spcPct val="90000"/>
                </a:lnSpc>
                <a:spcBef>
                  <a:spcPct val="0"/>
                </a:spcBef>
                <a:spcAft>
                  <a:spcPct val="15000"/>
                </a:spcAft>
                <a:buChar char="•"/>
              </a:pPr>
              <a:r>
                <a:rPr lang="en-US" sz="1800" kern="1200" dirty="0"/>
                <a:t>Exposures</a:t>
              </a:r>
            </a:p>
            <a:p>
              <a:pPr marL="171450" lvl="1" indent="-171450" algn="l" defTabSz="800100">
                <a:lnSpc>
                  <a:spcPct val="90000"/>
                </a:lnSpc>
                <a:spcBef>
                  <a:spcPct val="0"/>
                </a:spcBef>
                <a:spcAft>
                  <a:spcPct val="15000"/>
                </a:spcAft>
                <a:buChar char="•"/>
              </a:pPr>
              <a:r>
                <a:rPr lang="en-US" sz="1800" kern="1200" dirty="0"/>
                <a:t>Disposal costs</a:t>
              </a:r>
            </a:p>
          </p:txBody>
        </p:sp>
      </p:grpSp>
    </p:spTree>
    <p:extLst>
      <p:ext uri="{BB962C8B-B14F-4D97-AF65-F5344CB8AC3E}">
        <p14:creationId xmlns:p14="http://schemas.microsoft.com/office/powerpoint/2010/main" val="345708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12</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Example</a:t>
            </a:r>
          </a:p>
        </p:txBody>
      </p:sp>
      <p:grpSp>
        <p:nvGrpSpPr>
          <p:cNvPr id="11" name="Group 10">
            <a:extLst>
              <a:ext uri="{FF2B5EF4-FFF2-40B4-BE49-F238E27FC236}">
                <a16:creationId xmlns:a16="http://schemas.microsoft.com/office/drawing/2014/main" id="{7AE311EC-93AC-BE49-EAD6-79F894AC48CC}"/>
              </a:ext>
            </a:extLst>
          </p:cNvPr>
          <p:cNvGrpSpPr/>
          <p:nvPr/>
        </p:nvGrpSpPr>
        <p:grpSpPr>
          <a:xfrm>
            <a:off x="603420" y="1713019"/>
            <a:ext cx="2304934" cy="4289423"/>
            <a:chOff x="9917" y="364424"/>
            <a:chExt cx="2304934" cy="4289423"/>
          </a:xfrm>
          <a:scene3d>
            <a:camera prst="orthographicFront"/>
            <a:lightRig rig="flat" dir="t"/>
          </a:scene3d>
        </p:grpSpPr>
        <p:sp>
          <p:nvSpPr>
            <p:cNvPr id="24" name="Rectangle: Rounded Corners 23">
              <a:extLst>
                <a:ext uri="{FF2B5EF4-FFF2-40B4-BE49-F238E27FC236}">
                  <a16:creationId xmlns:a16="http://schemas.microsoft.com/office/drawing/2014/main" id="{E4F66D98-D425-1E43-9410-7F666A3F8894}"/>
                </a:ext>
              </a:extLst>
            </p:cNvPr>
            <p:cNvSpPr/>
            <p:nvPr/>
          </p:nvSpPr>
          <p:spPr>
            <a:xfrm>
              <a:off x="9917" y="364424"/>
              <a:ext cx="2304934" cy="428942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5" name="Rectangle: Rounded Corners 4">
              <a:extLst>
                <a:ext uri="{FF2B5EF4-FFF2-40B4-BE49-F238E27FC236}">
                  <a16:creationId xmlns:a16="http://schemas.microsoft.com/office/drawing/2014/main" id="{E328FA24-706E-512A-2DD8-49E14E086E39}"/>
                </a:ext>
              </a:extLst>
            </p:cNvPr>
            <p:cNvSpPr txBox="1"/>
            <p:nvPr/>
          </p:nvSpPr>
          <p:spPr>
            <a:xfrm>
              <a:off x="77426" y="431933"/>
              <a:ext cx="2169916" cy="415440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none" kern="1200" dirty="0"/>
                <a:t>Activity / Process</a:t>
              </a:r>
            </a:p>
            <a:p>
              <a:pPr marL="0" lvl="0" indent="0" algn="ctr" defTabSz="800100">
                <a:lnSpc>
                  <a:spcPct val="90000"/>
                </a:lnSpc>
                <a:spcBef>
                  <a:spcPct val="0"/>
                </a:spcBef>
                <a:spcAft>
                  <a:spcPct val="35000"/>
                </a:spcAft>
                <a:buNone/>
              </a:pPr>
              <a:r>
                <a:rPr lang="en-US" sz="1800" u="sng" kern="1200" dirty="0"/>
                <a:t>  </a:t>
              </a:r>
            </a:p>
            <a:p>
              <a:pPr marL="0" lvl="0" indent="0" algn="l" defTabSz="800100">
                <a:lnSpc>
                  <a:spcPct val="90000"/>
                </a:lnSpc>
                <a:spcBef>
                  <a:spcPct val="0"/>
                </a:spcBef>
                <a:spcAft>
                  <a:spcPct val="35000"/>
                </a:spcAft>
                <a:buNone/>
              </a:pPr>
              <a:r>
                <a:rPr lang="en-US" sz="1800" kern="1200" dirty="0"/>
                <a:t>Dumping Simple Green down the industrial waste drain (for example, washing floors, then rinsing residual material down the drain)</a:t>
              </a:r>
              <a:endParaRPr lang="en-US" sz="1800" u="sng" kern="1200" dirty="0"/>
            </a:p>
          </p:txBody>
        </p:sp>
      </p:grpSp>
      <p:grpSp>
        <p:nvGrpSpPr>
          <p:cNvPr id="12" name="Group 11">
            <a:extLst>
              <a:ext uri="{FF2B5EF4-FFF2-40B4-BE49-F238E27FC236}">
                <a16:creationId xmlns:a16="http://schemas.microsoft.com/office/drawing/2014/main" id="{8840A4F7-5883-FA43-43A8-7A1058295156}"/>
              </a:ext>
            </a:extLst>
          </p:cNvPr>
          <p:cNvGrpSpPr/>
          <p:nvPr/>
        </p:nvGrpSpPr>
        <p:grpSpPr>
          <a:xfrm>
            <a:off x="3185697" y="3492680"/>
            <a:ext cx="588011" cy="699524"/>
            <a:chOff x="2592194" y="2144085"/>
            <a:chExt cx="588011" cy="699524"/>
          </a:xfrm>
        </p:grpSpPr>
        <p:sp>
          <p:nvSpPr>
            <p:cNvPr id="22" name="Arrow: Right 21">
              <a:extLst>
                <a:ext uri="{FF2B5EF4-FFF2-40B4-BE49-F238E27FC236}">
                  <a16:creationId xmlns:a16="http://schemas.microsoft.com/office/drawing/2014/main" id="{634E0759-31EE-1176-2038-760162337B36}"/>
                </a:ext>
              </a:extLst>
            </p:cNvPr>
            <p:cNvSpPr/>
            <p:nvPr/>
          </p:nvSpPr>
          <p:spPr>
            <a:xfrm rot="21569513">
              <a:off x="2592194" y="2144085"/>
              <a:ext cx="588011" cy="699524"/>
            </a:xfrm>
            <a:prstGeom prst="righ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23" name="Arrow: Right 6">
              <a:extLst>
                <a:ext uri="{FF2B5EF4-FFF2-40B4-BE49-F238E27FC236}">
                  <a16:creationId xmlns:a16="http://schemas.microsoft.com/office/drawing/2014/main" id="{E59CB5D4-A70E-1095-57DD-B8CB751D32C0}"/>
                </a:ext>
              </a:extLst>
            </p:cNvPr>
            <p:cNvSpPr txBox="1"/>
            <p:nvPr/>
          </p:nvSpPr>
          <p:spPr>
            <a:xfrm rot="21569513">
              <a:off x="2592197" y="2284772"/>
              <a:ext cx="411608" cy="41971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p:txBody>
        </p:sp>
      </p:grpSp>
      <p:grpSp>
        <p:nvGrpSpPr>
          <p:cNvPr id="13" name="Group 12">
            <a:extLst>
              <a:ext uri="{FF2B5EF4-FFF2-40B4-BE49-F238E27FC236}">
                <a16:creationId xmlns:a16="http://schemas.microsoft.com/office/drawing/2014/main" id="{F55F0212-C034-C3DB-5989-B8F30B75FEDD}"/>
              </a:ext>
            </a:extLst>
          </p:cNvPr>
          <p:cNvGrpSpPr/>
          <p:nvPr/>
        </p:nvGrpSpPr>
        <p:grpSpPr>
          <a:xfrm>
            <a:off x="4017768" y="1599683"/>
            <a:ext cx="2820665" cy="4450960"/>
            <a:chOff x="3424265" y="251088"/>
            <a:chExt cx="2820665" cy="4450960"/>
          </a:xfrm>
          <a:scene3d>
            <a:camera prst="orthographicFront"/>
            <a:lightRig rig="flat" dir="t"/>
          </a:scene3d>
        </p:grpSpPr>
        <p:sp>
          <p:nvSpPr>
            <p:cNvPr id="20" name="Rectangle: Rounded Corners 19">
              <a:extLst>
                <a:ext uri="{FF2B5EF4-FFF2-40B4-BE49-F238E27FC236}">
                  <a16:creationId xmlns:a16="http://schemas.microsoft.com/office/drawing/2014/main" id="{CCACDAC5-BA0D-A7CA-6824-9BE38B643ED7}"/>
                </a:ext>
              </a:extLst>
            </p:cNvPr>
            <p:cNvSpPr/>
            <p:nvPr/>
          </p:nvSpPr>
          <p:spPr>
            <a:xfrm>
              <a:off x="3424265" y="251088"/>
              <a:ext cx="2820665" cy="445096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1" name="Rectangle: Rounded Corners 8">
              <a:extLst>
                <a:ext uri="{FF2B5EF4-FFF2-40B4-BE49-F238E27FC236}">
                  <a16:creationId xmlns:a16="http://schemas.microsoft.com/office/drawing/2014/main" id="{75599781-71DF-0829-351B-FEE4AA801D68}"/>
                </a:ext>
              </a:extLst>
            </p:cNvPr>
            <p:cNvSpPr txBox="1"/>
            <p:nvPr/>
          </p:nvSpPr>
          <p:spPr>
            <a:xfrm>
              <a:off x="3506879" y="333702"/>
              <a:ext cx="2655437" cy="428573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u="none" kern="1200" dirty="0"/>
                <a:t>Impacts</a:t>
              </a:r>
            </a:p>
            <a:p>
              <a:pPr marL="0" lvl="0" indent="0" algn="ctr" defTabSz="800100">
                <a:lnSpc>
                  <a:spcPct val="90000"/>
                </a:lnSpc>
                <a:spcBef>
                  <a:spcPct val="0"/>
                </a:spcBef>
                <a:spcAft>
                  <a:spcPct val="35000"/>
                </a:spcAft>
                <a:buNone/>
              </a:pPr>
              <a:endParaRPr lang="en-US" sz="1800" u="sng" kern="1200" dirty="0"/>
            </a:p>
            <a:p>
              <a:pPr marL="171450" lvl="1" indent="-171450" algn="l" defTabSz="800100">
                <a:lnSpc>
                  <a:spcPct val="90000"/>
                </a:lnSpc>
                <a:spcBef>
                  <a:spcPct val="0"/>
                </a:spcBef>
                <a:spcAft>
                  <a:spcPct val="15000"/>
                </a:spcAft>
                <a:buChar char="•"/>
              </a:pPr>
              <a:r>
                <a:rPr lang="en-US" sz="1800" kern="1200" dirty="0"/>
                <a:t>Generates waste</a:t>
              </a:r>
            </a:p>
            <a:p>
              <a:pPr marL="171450" lvl="1" indent="-171450" algn="l" defTabSz="800100">
                <a:lnSpc>
                  <a:spcPct val="90000"/>
                </a:lnSpc>
                <a:spcBef>
                  <a:spcPct val="0"/>
                </a:spcBef>
                <a:spcAft>
                  <a:spcPct val="15000"/>
                </a:spcAft>
                <a:buChar char="•"/>
              </a:pPr>
              <a:r>
                <a:rPr lang="en-US" sz="1800" kern="1200" dirty="0"/>
                <a:t>Potential IWTP shut-down (Simple Green hinders the process of removing metals from wastewater)</a:t>
              </a:r>
            </a:p>
          </p:txBody>
        </p:sp>
      </p:grpSp>
      <p:grpSp>
        <p:nvGrpSpPr>
          <p:cNvPr id="14" name="Group 13">
            <a:extLst>
              <a:ext uri="{FF2B5EF4-FFF2-40B4-BE49-F238E27FC236}">
                <a16:creationId xmlns:a16="http://schemas.microsoft.com/office/drawing/2014/main" id="{420FCFB0-2435-5F9B-0EE5-BC372FB98E48}"/>
              </a:ext>
            </a:extLst>
          </p:cNvPr>
          <p:cNvGrpSpPr/>
          <p:nvPr/>
        </p:nvGrpSpPr>
        <p:grpSpPr>
          <a:xfrm>
            <a:off x="7125633" y="3490355"/>
            <a:ext cx="608899" cy="699524"/>
            <a:chOff x="6532130" y="2141760"/>
            <a:chExt cx="608899" cy="699524"/>
          </a:xfrm>
        </p:grpSpPr>
        <p:sp>
          <p:nvSpPr>
            <p:cNvPr id="18" name="Arrow: Right 17">
              <a:extLst>
                <a:ext uri="{FF2B5EF4-FFF2-40B4-BE49-F238E27FC236}">
                  <a16:creationId xmlns:a16="http://schemas.microsoft.com/office/drawing/2014/main" id="{E0F9741A-7BD8-E2C5-CF94-E592264EFB98}"/>
                </a:ext>
              </a:extLst>
            </p:cNvPr>
            <p:cNvSpPr/>
            <p:nvPr/>
          </p:nvSpPr>
          <p:spPr>
            <a:xfrm rot="25679">
              <a:off x="6532130" y="2141760"/>
              <a:ext cx="608899" cy="699524"/>
            </a:xfrm>
            <a:prstGeom prst="rightArrow">
              <a:avLst>
                <a:gd name="adj1" fmla="val 60000"/>
                <a:gd name="adj2" fmla="val 50000"/>
              </a:avLst>
            </a:pr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9" name="Arrow: Right 10">
              <a:extLst>
                <a:ext uri="{FF2B5EF4-FFF2-40B4-BE49-F238E27FC236}">
                  <a16:creationId xmlns:a16="http://schemas.microsoft.com/office/drawing/2014/main" id="{F5A5171E-DF3F-E65F-8A8A-5E126A2234DF}"/>
                </a:ext>
              </a:extLst>
            </p:cNvPr>
            <p:cNvSpPr txBox="1"/>
            <p:nvPr/>
          </p:nvSpPr>
          <p:spPr>
            <a:xfrm rot="25679">
              <a:off x="6532133" y="2280983"/>
              <a:ext cx="426229" cy="41971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p:txBody>
        </p:sp>
      </p:grpSp>
      <p:grpSp>
        <p:nvGrpSpPr>
          <p:cNvPr id="15" name="Group 14">
            <a:extLst>
              <a:ext uri="{FF2B5EF4-FFF2-40B4-BE49-F238E27FC236}">
                <a16:creationId xmlns:a16="http://schemas.microsoft.com/office/drawing/2014/main" id="{CAF2C0B1-3205-F211-863C-1580582C5B7F}"/>
              </a:ext>
            </a:extLst>
          </p:cNvPr>
          <p:cNvGrpSpPr/>
          <p:nvPr/>
        </p:nvGrpSpPr>
        <p:grpSpPr>
          <a:xfrm>
            <a:off x="7987267" y="1660457"/>
            <a:ext cx="3601312" cy="4394547"/>
            <a:chOff x="7393764" y="311862"/>
            <a:chExt cx="3601312" cy="4394547"/>
          </a:xfrm>
          <a:scene3d>
            <a:camera prst="orthographicFront"/>
            <a:lightRig rig="flat" dir="t"/>
          </a:scene3d>
        </p:grpSpPr>
        <p:sp>
          <p:nvSpPr>
            <p:cNvPr id="16" name="Rectangle: Rounded Corners 15">
              <a:extLst>
                <a:ext uri="{FF2B5EF4-FFF2-40B4-BE49-F238E27FC236}">
                  <a16:creationId xmlns:a16="http://schemas.microsoft.com/office/drawing/2014/main" id="{B0D527C0-3E83-3709-C73A-E8E8A47B0818}"/>
                </a:ext>
              </a:extLst>
            </p:cNvPr>
            <p:cNvSpPr/>
            <p:nvPr/>
          </p:nvSpPr>
          <p:spPr>
            <a:xfrm>
              <a:off x="7393764" y="311862"/>
              <a:ext cx="3601312" cy="439454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Rectangle: Rounded Corners 12">
              <a:extLst>
                <a:ext uri="{FF2B5EF4-FFF2-40B4-BE49-F238E27FC236}">
                  <a16:creationId xmlns:a16="http://schemas.microsoft.com/office/drawing/2014/main" id="{71FAFA8F-B0C2-A506-F7B0-EABDE75CC761}"/>
                </a:ext>
              </a:extLst>
            </p:cNvPr>
            <p:cNvSpPr txBox="1"/>
            <p:nvPr/>
          </p:nvSpPr>
          <p:spPr>
            <a:xfrm>
              <a:off x="7499243" y="417341"/>
              <a:ext cx="3390354" cy="418358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marL="0" lvl="0" indent="0" algn="ctr" defTabSz="800100" rtl="0">
                <a:lnSpc>
                  <a:spcPct val="90000"/>
                </a:lnSpc>
                <a:spcBef>
                  <a:spcPct val="0"/>
                </a:spcBef>
                <a:spcAft>
                  <a:spcPct val="35000"/>
                </a:spcAft>
                <a:buNone/>
              </a:pPr>
              <a:r>
                <a:rPr lang="en-US" sz="1800" b="1" u="none" kern="1200" dirty="0"/>
                <a:t>Risks</a:t>
              </a:r>
            </a:p>
            <a:p>
              <a:pPr marL="0" lvl="0" indent="0" algn="ctr" defTabSz="800100" rtl="0">
                <a:lnSpc>
                  <a:spcPct val="90000"/>
                </a:lnSpc>
                <a:spcBef>
                  <a:spcPct val="0"/>
                </a:spcBef>
                <a:spcAft>
                  <a:spcPct val="35000"/>
                </a:spcAft>
                <a:buNone/>
              </a:pPr>
              <a:endParaRPr lang="en-US" sz="1800" u="sng" kern="1200" dirty="0"/>
            </a:p>
            <a:p>
              <a:pPr marL="171450" lvl="1" indent="-171450" algn="l" defTabSz="800100">
                <a:lnSpc>
                  <a:spcPct val="90000"/>
                </a:lnSpc>
                <a:spcBef>
                  <a:spcPct val="0"/>
                </a:spcBef>
                <a:spcAft>
                  <a:spcPct val="15000"/>
                </a:spcAft>
                <a:buChar char="•"/>
              </a:pPr>
              <a:r>
                <a:rPr lang="en-US" sz="1800" kern="1200" dirty="0"/>
                <a:t>Work stoppages</a:t>
              </a:r>
            </a:p>
            <a:p>
              <a:pPr marL="171450" lvl="1" indent="-171450" algn="l" defTabSz="800100">
                <a:lnSpc>
                  <a:spcPct val="90000"/>
                </a:lnSpc>
                <a:spcBef>
                  <a:spcPct val="0"/>
                </a:spcBef>
                <a:spcAft>
                  <a:spcPct val="15000"/>
                </a:spcAft>
                <a:buChar char="•"/>
              </a:pPr>
              <a:r>
                <a:rPr lang="en-US" sz="1800" kern="1200" dirty="0"/>
                <a:t>Costs AF (309 CMXG and 309 AMXG) ~ $1.5M / day</a:t>
              </a:r>
            </a:p>
            <a:p>
              <a:pPr marL="171450" lvl="1" indent="-171450" algn="l" defTabSz="800100">
                <a:lnSpc>
                  <a:spcPct val="90000"/>
                </a:lnSpc>
                <a:spcBef>
                  <a:spcPct val="0"/>
                </a:spcBef>
                <a:spcAft>
                  <a:spcPct val="15000"/>
                </a:spcAft>
                <a:buChar char="•"/>
              </a:pPr>
              <a:r>
                <a:rPr lang="en-US" sz="1800" kern="1200" dirty="0"/>
                <a:t>Discharge permit violations, with fines of $25,000 per day for each regulated metal</a:t>
              </a:r>
            </a:p>
            <a:p>
              <a:pPr marL="171450" lvl="1" indent="-171450" algn="l" defTabSz="800100">
                <a:lnSpc>
                  <a:spcPct val="90000"/>
                </a:lnSpc>
                <a:spcBef>
                  <a:spcPct val="0"/>
                </a:spcBef>
                <a:spcAft>
                  <a:spcPct val="15000"/>
                </a:spcAft>
                <a:buChar char="•"/>
              </a:pPr>
              <a:r>
                <a:rPr lang="en-US" sz="1800" kern="1200" dirty="0"/>
                <a:t>Spills (soil and water contamination) </a:t>
              </a:r>
            </a:p>
            <a:p>
              <a:pPr marL="171450" lvl="1" indent="-171450" algn="l" defTabSz="800100">
                <a:lnSpc>
                  <a:spcPct val="90000"/>
                </a:lnSpc>
                <a:spcBef>
                  <a:spcPct val="0"/>
                </a:spcBef>
                <a:spcAft>
                  <a:spcPct val="15000"/>
                </a:spcAft>
                <a:buChar char="•"/>
              </a:pPr>
              <a:r>
                <a:rPr lang="en-US" sz="1800" kern="1200" dirty="0"/>
                <a:t>Potential exposures</a:t>
              </a:r>
            </a:p>
            <a:p>
              <a:pPr marL="171450" lvl="1" indent="-171450" algn="l" defTabSz="800100">
                <a:lnSpc>
                  <a:spcPct val="90000"/>
                </a:lnSpc>
                <a:spcBef>
                  <a:spcPct val="0"/>
                </a:spcBef>
                <a:spcAft>
                  <a:spcPct val="15000"/>
                </a:spcAft>
                <a:buChar char="•"/>
              </a:pPr>
              <a:r>
                <a:rPr lang="en-US" sz="1800" kern="1200" dirty="0"/>
                <a:t>Disposal costs</a:t>
              </a:r>
            </a:p>
          </p:txBody>
        </p:sp>
      </p:grpSp>
    </p:spTree>
    <p:extLst>
      <p:ext uri="{BB962C8B-B14F-4D97-AF65-F5344CB8AC3E}">
        <p14:creationId xmlns:p14="http://schemas.microsoft.com/office/powerpoint/2010/main" val="313239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High priority risks are most likely to adversely impact the environment and Mission</a:t>
            </a:r>
          </a:p>
          <a:p>
            <a:pPr eaLnBrk="1" hangingPunct="1"/>
            <a:r>
              <a:rPr lang="en-US" kern="0" dirty="0"/>
              <a:t>Top-rated risks are as follows:</a:t>
            </a:r>
          </a:p>
          <a:p>
            <a:pPr marL="863600" lvl="1" indent="-457200" eaLnBrk="1" hangingPunct="1">
              <a:buFont typeface="+mj-lt"/>
              <a:buAutoNum type="arabicPeriod"/>
            </a:pPr>
            <a:r>
              <a:rPr lang="en-US" kern="0" dirty="0"/>
              <a:t>Natural Resources – Invasive Species / Wildland Fire</a:t>
            </a:r>
          </a:p>
          <a:p>
            <a:pPr marL="863600" lvl="1" indent="-457200" eaLnBrk="1" hangingPunct="1">
              <a:buFont typeface="+mj-lt"/>
              <a:buAutoNum type="arabicPeriod"/>
            </a:pPr>
            <a:r>
              <a:rPr lang="en-US" kern="0" dirty="0"/>
              <a:t>Fire Fighting Foam – Aqueous Film Forming Foam (AFFF) / Per- &amp; Polyfluorinated Substances (PFAS): </a:t>
            </a:r>
          </a:p>
          <a:p>
            <a:pPr marL="863600" lvl="1" indent="-457200" eaLnBrk="1" hangingPunct="1">
              <a:buFont typeface="+mj-lt"/>
              <a:buAutoNum type="arabicPeriod"/>
            </a:pPr>
            <a:r>
              <a:rPr lang="en-US" kern="0" dirty="0"/>
              <a:t>Air – Nitrogen Oxides (NOx)</a:t>
            </a:r>
          </a:p>
          <a:p>
            <a:pPr eaLnBrk="1" hangingPunct="1"/>
            <a:r>
              <a:rPr lang="en-US" dirty="0"/>
              <a:t>Other high-rated risks:</a:t>
            </a:r>
          </a:p>
          <a:p>
            <a:pPr marL="863600" lvl="1" indent="-457200" eaLnBrk="1" hangingPunct="1">
              <a:buFont typeface="+mj-lt"/>
              <a:buAutoNum type="arabicPeriod"/>
            </a:pPr>
            <a:r>
              <a:rPr lang="en-US" kern="0" dirty="0"/>
              <a:t>Wastewater</a:t>
            </a:r>
          </a:p>
          <a:p>
            <a:pPr marL="863600" lvl="1" indent="-457200" eaLnBrk="1" hangingPunct="1">
              <a:buFont typeface="+mj-lt"/>
              <a:buAutoNum type="arabicPeriod"/>
            </a:pPr>
            <a:r>
              <a:rPr lang="en-US" dirty="0"/>
              <a:t>Community Outreach</a:t>
            </a:r>
          </a:p>
          <a:p>
            <a:pPr marL="863600" lvl="1" indent="-457200" eaLnBrk="1" hangingPunct="1">
              <a:buFont typeface="+mj-lt"/>
              <a:buAutoNum type="arabicPeriod"/>
            </a:pPr>
            <a:r>
              <a:rPr lang="en-US" kern="0" dirty="0"/>
              <a:t>Air – Internal combustion, aircraft engine testing, fuel transfer, surface coating / corrosion control, tanks</a:t>
            </a:r>
          </a:p>
          <a:p>
            <a:pPr eaLnBrk="1" hangingPunct="1"/>
            <a:r>
              <a:rPr lang="en-US" kern="0" dirty="0"/>
              <a:t>Environmental Action Plans (EAPs) are in place to address risks</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13</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Environmental Risks, Aspects &amp; Impacts</a:t>
            </a:r>
          </a:p>
        </p:txBody>
      </p:sp>
    </p:spTree>
    <p:extLst>
      <p:ext uri="{BB962C8B-B14F-4D97-AF65-F5344CB8AC3E}">
        <p14:creationId xmlns:p14="http://schemas.microsoft.com/office/powerpoint/2010/main" val="3069749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Everybody has an impact on the environment and Mission</a:t>
            </a:r>
          </a:p>
          <a:p>
            <a:pPr eaLnBrk="1" hangingPunct="1"/>
            <a:r>
              <a:rPr lang="en-US" kern="0" dirty="0"/>
              <a:t>Examples of ways you may impact the environment and Mission:</a:t>
            </a:r>
          </a:p>
          <a:p>
            <a:pPr lvl="1" eaLnBrk="1" hangingPunct="1"/>
            <a:r>
              <a:rPr lang="en-US" kern="0" dirty="0"/>
              <a:t>Use of hazardous materials such as cleaning products, solvents, paints, and antifreeze </a:t>
            </a:r>
          </a:p>
          <a:p>
            <a:pPr lvl="1" eaLnBrk="1" hangingPunct="1"/>
            <a:r>
              <a:rPr lang="en-US" kern="0" dirty="0"/>
              <a:t>Use of equipment such as degreasers, paint booths, boilers, or generators</a:t>
            </a:r>
          </a:p>
          <a:p>
            <a:pPr lvl="1" eaLnBrk="1" hangingPunct="1"/>
            <a:r>
              <a:rPr lang="en-US" kern="0" dirty="0"/>
              <a:t>Generation and management of hazardous waste such as spent solvent, blast media, or old paint</a:t>
            </a:r>
          </a:p>
          <a:p>
            <a:pPr lvl="1" eaLnBrk="1" hangingPunct="1"/>
            <a:r>
              <a:rPr lang="en-US" kern="0" dirty="0"/>
              <a:t>Office tasks such as recycling, printing, using electricity / energy, or using water</a:t>
            </a:r>
          </a:p>
          <a:p>
            <a:pPr lvl="1" eaLnBrk="1" hangingPunct="1"/>
            <a:r>
              <a:rPr lang="en-US" kern="0" dirty="0"/>
              <a:t>Transportation, including fuel use and carpooling</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14</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Environmental Impacts</a:t>
            </a:r>
          </a:p>
        </p:txBody>
      </p:sp>
      <p:sp>
        <p:nvSpPr>
          <p:cNvPr id="6" name="TextBox 1">
            <a:extLst>
              <a:ext uri="{FF2B5EF4-FFF2-40B4-BE49-F238E27FC236}">
                <a16:creationId xmlns:a16="http://schemas.microsoft.com/office/drawing/2014/main" id="{CC020D5E-4995-69FA-5068-1480E619F079}"/>
              </a:ext>
            </a:extLst>
          </p:cNvPr>
          <p:cNvSpPr txBox="1">
            <a:spLocks noChangeArrowheads="1"/>
          </p:cNvSpPr>
          <p:nvPr/>
        </p:nvSpPr>
        <p:spPr bwMode="auto">
          <a:xfrm>
            <a:off x="1828800" y="5943601"/>
            <a:ext cx="8440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000099"/>
                </a:solidFill>
                <a:latin typeface="Times New Roman" panose="02020603050405020304" pitchFamily="18" charset="0"/>
                <a:cs typeface="Arial" panose="020B0604020202020204" pitchFamily="34" charset="0"/>
              </a:defRPr>
            </a:lvl1pPr>
            <a:lvl2pPr marL="742950" indent="-285750">
              <a:defRPr b="1">
                <a:solidFill>
                  <a:srgbClr val="000099"/>
                </a:solidFill>
                <a:latin typeface="Times New Roman" panose="02020603050405020304" pitchFamily="18" charset="0"/>
                <a:cs typeface="Arial" panose="020B0604020202020204" pitchFamily="34" charset="0"/>
              </a:defRPr>
            </a:lvl2pPr>
            <a:lvl3pPr marL="1143000" indent="-228600">
              <a:defRPr b="1">
                <a:solidFill>
                  <a:srgbClr val="000099"/>
                </a:solidFill>
                <a:latin typeface="Times New Roman" panose="02020603050405020304" pitchFamily="18" charset="0"/>
                <a:cs typeface="Arial" panose="020B0604020202020204" pitchFamily="34" charset="0"/>
              </a:defRPr>
            </a:lvl3pPr>
            <a:lvl4pPr marL="1600200" indent="-228600">
              <a:defRPr b="1">
                <a:solidFill>
                  <a:srgbClr val="000099"/>
                </a:solidFill>
                <a:latin typeface="Times New Roman" panose="02020603050405020304" pitchFamily="18" charset="0"/>
                <a:cs typeface="Arial" panose="020B0604020202020204" pitchFamily="34" charset="0"/>
              </a:defRPr>
            </a:lvl4pPr>
            <a:lvl5pPr marL="2057400" indent="-228600">
              <a:defRPr b="1">
                <a:solidFill>
                  <a:srgbClr val="000099"/>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9pPr>
          </a:lstStyle>
          <a:p>
            <a:pPr algn="ctr"/>
            <a:r>
              <a:rPr lang="en-US" altLang="en-US" sz="2400" i="1" dirty="0">
                <a:solidFill>
                  <a:schemeClr val="accent1">
                    <a:lumMod val="50000"/>
                  </a:schemeClr>
                </a:solidFill>
              </a:rPr>
              <a:t>Be aware of how you may impact the environment and Mission!   </a:t>
            </a:r>
          </a:p>
        </p:txBody>
      </p:sp>
    </p:spTree>
    <p:extLst>
      <p:ext uri="{BB962C8B-B14F-4D97-AF65-F5344CB8AC3E}">
        <p14:creationId xmlns:p14="http://schemas.microsoft.com/office/powerpoint/2010/main" val="32814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04455F-6B01-D902-E224-532406A54F72}"/>
              </a:ext>
            </a:extLst>
          </p:cNvPr>
          <p:cNvSpPr>
            <a:spLocks noGrp="1"/>
          </p:cNvSpPr>
          <p:nvPr>
            <p:ph idx="1"/>
          </p:nvPr>
        </p:nvSpPr>
        <p:spPr/>
        <p:txBody>
          <a:bodyPr/>
          <a:lstStyle/>
          <a:p>
            <a:pPr marL="228600" marR="0" indent="-2286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civilian and military members are required to obtain an annual local emissions test and certify completion of it by entering it into the AF-wide ECARS System</a:t>
            </a:r>
          </a:p>
          <a:p>
            <a:pPr marL="631825" lvl="1" indent="-22860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work on-base less than 60 days a year or your vehicle is in a special category, you must still update your status in ECARS annually</a:t>
            </a:r>
          </a:p>
          <a:p>
            <a:pPr marL="631825" lvl="1" indent="-228600">
              <a:spcBef>
                <a:spcPts val="0"/>
              </a:spcBef>
              <a:spcAft>
                <a:spcPts val="0"/>
              </a:spcAft>
            </a:pPr>
            <a:r>
              <a:rPr lang="en-US" sz="1800" dirty="0">
                <a:latin typeface="Calibri" panose="020F0502020204030204" pitchFamily="34" charset="0"/>
                <a:cs typeface="Times New Roman" panose="02020603050405020304" pitchFamily="18" charset="0"/>
              </a:rPr>
              <a:t>See flyer for details</a:t>
            </a:r>
            <a:endParaRPr lang="en-US" dirty="0"/>
          </a:p>
        </p:txBody>
      </p:sp>
      <p:sp>
        <p:nvSpPr>
          <p:cNvPr id="3" name="Slide Number Placeholder 2">
            <a:extLst>
              <a:ext uri="{FF2B5EF4-FFF2-40B4-BE49-F238E27FC236}">
                <a16:creationId xmlns:a16="http://schemas.microsoft.com/office/drawing/2014/main" id="{BDEBD9DE-FD55-4007-6774-8A899101DCDB}"/>
              </a:ext>
            </a:extLst>
          </p:cNvPr>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15</a:t>
            </a:fld>
            <a:endParaRPr lang="en-US" dirty="0">
              <a:solidFill>
                <a:srgbClr val="808080"/>
              </a:solidFill>
            </a:endParaRPr>
          </a:p>
        </p:txBody>
      </p:sp>
      <p:sp>
        <p:nvSpPr>
          <p:cNvPr id="4" name="Title 3">
            <a:extLst>
              <a:ext uri="{FF2B5EF4-FFF2-40B4-BE49-F238E27FC236}">
                <a16:creationId xmlns:a16="http://schemas.microsoft.com/office/drawing/2014/main" id="{EBE0ADB5-8F12-52DC-B7BB-FC563ED3ED03}"/>
              </a:ext>
            </a:extLst>
          </p:cNvPr>
          <p:cNvSpPr>
            <a:spLocks noGrp="1"/>
          </p:cNvSpPr>
          <p:nvPr>
            <p:ph type="title"/>
          </p:nvPr>
        </p:nvSpPr>
        <p:spPr/>
        <p:txBody>
          <a:bodyPr/>
          <a:lstStyle/>
          <a:p>
            <a:r>
              <a:rPr lang="en-US" dirty="0"/>
              <a:t>Awareness</a:t>
            </a:r>
          </a:p>
        </p:txBody>
      </p:sp>
    </p:spTree>
    <p:extLst>
      <p:ext uri="{BB962C8B-B14F-4D97-AF65-F5344CB8AC3E}">
        <p14:creationId xmlns:p14="http://schemas.microsoft.com/office/powerpoint/2010/main" val="206949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16</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Conclusion</a:t>
            </a:r>
          </a:p>
        </p:txBody>
      </p:sp>
      <p:sp>
        <p:nvSpPr>
          <p:cNvPr id="12" name="Content Placeholder 2">
            <a:extLst>
              <a:ext uri="{FF2B5EF4-FFF2-40B4-BE49-F238E27FC236}">
                <a16:creationId xmlns:a16="http://schemas.microsoft.com/office/drawing/2014/main" id="{5FEA3A07-8A8E-E656-C0D9-3A20FA151EBF}"/>
              </a:ext>
            </a:extLst>
          </p:cNvPr>
          <p:cNvSpPr>
            <a:spLocks noGrp="1" noChangeArrowheads="1"/>
          </p:cNvSpPr>
          <p:nvPr>
            <p:ph idx="1"/>
          </p:nvPr>
        </p:nvSpPr>
        <p:spPr>
          <a:xfrm>
            <a:off x="437576" y="1283270"/>
            <a:ext cx="11197167" cy="4743450"/>
          </a:xfrm>
        </p:spPr>
        <p:txBody>
          <a:bodyPr/>
          <a:lstStyle/>
          <a:p>
            <a:pPr marL="0" indent="0" algn="ctr">
              <a:buNone/>
            </a:pPr>
            <a:r>
              <a:rPr lang="en-US" altLang="en-US" dirty="0"/>
              <a:t>For further information, refer to Hill AFB </a:t>
            </a:r>
            <a:r>
              <a:rPr lang="en-US" altLang="en-US" dirty="0" err="1"/>
              <a:t>eDASH</a:t>
            </a:r>
            <a:r>
              <a:rPr lang="en-US" altLang="en-US" dirty="0"/>
              <a:t>: </a:t>
            </a:r>
            <a:r>
              <a:rPr lang="en-US" altLang="en-US" sz="2300" u="sng" dirty="0">
                <a:hlinkClick r:id="rId2"/>
              </a:rPr>
              <a:t>https://usaf.dps.mil/teams/10624/hill/SitePages/Home.aspx</a:t>
            </a:r>
            <a:r>
              <a:rPr lang="en-US" altLang="en-US" sz="2300" u="sng" dirty="0"/>
              <a:t> </a:t>
            </a:r>
            <a:endParaRPr lang="en-US" altLang="en-US" sz="2300" dirty="0"/>
          </a:p>
        </p:txBody>
      </p:sp>
      <p:pic>
        <p:nvPicPr>
          <p:cNvPr id="13" name="Picture 3">
            <a:extLst>
              <a:ext uri="{FF2B5EF4-FFF2-40B4-BE49-F238E27FC236}">
                <a16:creationId xmlns:a16="http://schemas.microsoft.com/office/drawing/2014/main" id="{C8E9ED69-1549-861F-DD81-0D81F21288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020" y="2400870"/>
            <a:ext cx="6946900" cy="3625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70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Key concepts:</a:t>
            </a:r>
          </a:p>
          <a:p>
            <a:pPr lvl="1" eaLnBrk="1" hangingPunct="1"/>
            <a:r>
              <a:rPr lang="en-US" kern="0" dirty="0"/>
              <a:t>Everybody impacts the environment, and subsequently the mission</a:t>
            </a:r>
          </a:p>
          <a:p>
            <a:pPr lvl="1" eaLnBrk="1" hangingPunct="1"/>
            <a:r>
              <a:rPr lang="en-US" kern="0" dirty="0"/>
              <a:t>Hill AFB has some of the most stringent environmental requirements when compared to other installations</a:t>
            </a:r>
          </a:p>
          <a:p>
            <a:pPr eaLnBrk="1" hangingPunct="1"/>
            <a:r>
              <a:rPr lang="en-US" kern="0" dirty="0"/>
              <a:t>“Environment” includes your surroundings as a whole, including but not limited to: </a:t>
            </a:r>
          </a:p>
          <a:p>
            <a:pPr lvl="1"/>
            <a:r>
              <a:rPr lang="en-US" dirty="0"/>
              <a:t>Flora and fauna </a:t>
            </a:r>
          </a:p>
          <a:p>
            <a:pPr lvl="1"/>
            <a:r>
              <a:rPr lang="en-US" dirty="0"/>
              <a:t>Air and water</a:t>
            </a:r>
          </a:p>
          <a:p>
            <a:pPr lvl="1"/>
            <a:r>
              <a:rPr lang="en-US" dirty="0"/>
              <a:t>The people you work with </a:t>
            </a:r>
          </a:p>
          <a:p>
            <a:pPr lvl="1"/>
            <a:r>
              <a:rPr lang="en-US" dirty="0"/>
              <a:t>The buildings you work in</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2</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Environmental Management System (EMS)</a:t>
            </a:r>
          </a:p>
        </p:txBody>
      </p:sp>
    </p:spTree>
    <p:extLst>
      <p:ext uri="{BB962C8B-B14F-4D97-AF65-F5344CB8AC3E}">
        <p14:creationId xmlns:p14="http://schemas.microsoft.com/office/powerpoint/2010/main" val="82185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a:xfrm>
            <a:off x="437576" y="1283270"/>
            <a:ext cx="11449624" cy="1849229"/>
          </a:xfrm>
        </p:spPr>
        <p:txBody>
          <a:bodyPr/>
          <a:lstStyle/>
          <a:p>
            <a:pPr eaLnBrk="1" hangingPunct="1"/>
            <a:r>
              <a:rPr lang="en-US" kern="0" dirty="0"/>
              <a:t>Overall goal:  minimize/eliminate risks and subsequent impact to environment and Mission</a:t>
            </a:r>
          </a:p>
          <a:p>
            <a:pPr eaLnBrk="1" hangingPunct="1"/>
            <a:r>
              <a:rPr lang="en-US" kern="0" dirty="0"/>
              <a:t>Systematic approach and team effort focused on continual improvement</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3</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Environmental Management System (EMS)</a:t>
            </a:r>
          </a:p>
        </p:txBody>
      </p:sp>
      <p:sp>
        <p:nvSpPr>
          <p:cNvPr id="6" name="Content Placeholder 12">
            <a:extLst>
              <a:ext uri="{FF2B5EF4-FFF2-40B4-BE49-F238E27FC236}">
                <a16:creationId xmlns:a16="http://schemas.microsoft.com/office/drawing/2014/main" id="{36E2673D-7EEE-12F6-CF46-143E5A20CB36}"/>
              </a:ext>
            </a:extLst>
          </p:cNvPr>
          <p:cNvSpPr txBox="1">
            <a:spLocks/>
          </p:cNvSpPr>
          <p:nvPr/>
        </p:nvSpPr>
        <p:spPr bwMode="auto">
          <a:xfrm>
            <a:off x="454181" y="2232388"/>
            <a:ext cx="6743323" cy="4050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b="1">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eaLnBrk="1" hangingPunct="1"/>
            <a:r>
              <a:rPr lang="en-US" kern="0" dirty="0"/>
              <a:t>Committed to:</a:t>
            </a:r>
          </a:p>
          <a:p>
            <a:pPr lvl="1"/>
            <a:r>
              <a:rPr lang="en-US" kern="0" dirty="0"/>
              <a:t>Compliance with legal requirements </a:t>
            </a:r>
          </a:p>
          <a:p>
            <a:pPr lvl="1"/>
            <a:r>
              <a:rPr lang="en-US" kern="0" dirty="0"/>
              <a:t>Pollution prevention</a:t>
            </a:r>
          </a:p>
          <a:p>
            <a:pPr lvl="1"/>
            <a:r>
              <a:rPr lang="en-US" kern="0" dirty="0"/>
              <a:t>Risk reduction </a:t>
            </a:r>
          </a:p>
          <a:p>
            <a:r>
              <a:rPr lang="fr-FR" kern="0" dirty="0"/>
              <a:t>Force Instruction (AFI) 32-7001, </a:t>
            </a:r>
            <a:r>
              <a:rPr lang="fr-FR" i="1" kern="0" dirty="0" err="1"/>
              <a:t>Environmental</a:t>
            </a:r>
            <a:r>
              <a:rPr lang="fr-FR" i="1" kern="0" dirty="0"/>
              <a:t> Management</a:t>
            </a:r>
            <a:endParaRPr lang="en-US" i="1" kern="0" dirty="0"/>
          </a:p>
        </p:txBody>
      </p:sp>
      <p:pic>
        <p:nvPicPr>
          <p:cNvPr id="7" name="Picture 3" descr="C:\Users\Amanda.Burton\Desktop\PDCA_No1.png">
            <a:extLst>
              <a:ext uri="{FF2B5EF4-FFF2-40B4-BE49-F238E27FC236}">
                <a16:creationId xmlns:a16="http://schemas.microsoft.com/office/drawing/2014/main" id="{17210EE5-47A9-EF84-1633-F08C877F8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912" y="2532083"/>
            <a:ext cx="3456279" cy="302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86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Encompasses all environmental functions under the purview of Hill AFB</a:t>
            </a:r>
          </a:p>
          <a:p>
            <a:pPr eaLnBrk="1" hangingPunct="1"/>
            <a:r>
              <a:rPr lang="en-US" kern="0" dirty="0"/>
              <a:t>Includes all personnel performing work on Hill-AFB managed lands, that support the Mission</a:t>
            </a:r>
          </a:p>
          <a:p>
            <a:pPr lvl="1" eaLnBrk="1" hangingPunct="1"/>
            <a:r>
              <a:rPr lang="en-US" kern="0" dirty="0"/>
              <a:t>Military, civilians, contractors, tenants, and organizations</a:t>
            </a:r>
          </a:p>
          <a:p>
            <a:pPr lvl="1" eaLnBrk="1" hangingPunct="1"/>
            <a:r>
              <a:rPr lang="en-US" kern="0" dirty="0"/>
              <a:t>Hill AFB, the Utah Test and Training Range (UTTR), Little Mountain Test Facility, or other geographically separated unit</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4</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Scope of the EMS</a:t>
            </a:r>
          </a:p>
        </p:txBody>
      </p:sp>
      <p:sp>
        <p:nvSpPr>
          <p:cNvPr id="6" name="Content Placeholder 2">
            <a:extLst>
              <a:ext uri="{FF2B5EF4-FFF2-40B4-BE49-F238E27FC236}">
                <a16:creationId xmlns:a16="http://schemas.microsoft.com/office/drawing/2014/main" id="{BCB1BF89-4FF2-62CD-613E-D8DC921A66F7}"/>
              </a:ext>
            </a:extLst>
          </p:cNvPr>
          <p:cNvSpPr txBox="1">
            <a:spLocks/>
          </p:cNvSpPr>
          <p:nvPr/>
        </p:nvSpPr>
        <p:spPr bwMode="auto">
          <a:xfrm>
            <a:off x="1865313" y="5334000"/>
            <a:ext cx="8382000" cy="533400"/>
          </a:xfrm>
          <a:prstGeom prst="rect">
            <a:avLst/>
          </a:prstGeom>
          <a:noFill/>
          <a:ln>
            <a:noFill/>
          </a:ln>
        </p:spPr>
        <p:txBody>
          <a:bodyPr/>
          <a:lstStyle>
            <a:lvl1pPr marL="225425" indent="-225425" algn="l" rtl="0" eaLnBrk="0" fontAlgn="base" hangingPunct="0">
              <a:lnSpc>
                <a:spcPct val="90000"/>
              </a:lnSpc>
              <a:spcBef>
                <a:spcPct val="20000"/>
              </a:spcBef>
              <a:spcAft>
                <a:spcPct val="0"/>
              </a:spcAft>
              <a:buClr>
                <a:schemeClr val="accent1"/>
              </a:buClr>
              <a:buSzPct val="75000"/>
              <a:buFont typeface="Wingdings" panose="05000000000000000000" pitchFamily="2" charset="2"/>
              <a:buChar char="n"/>
              <a:defRPr sz="2600" b="1">
                <a:solidFill>
                  <a:schemeClr val="tx1"/>
                </a:solidFill>
                <a:latin typeface="+mn-lt"/>
                <a:ea typeface="+mn-ea"/>
                <a:cs typeface="+mn-cs"/>
              </a:defRPr>
            </a:lvl1pPr>
            <a:lvl2pPr marL="676275" indent="-228600" algn="l" rtl="0" eaLnBrk="0" fontAlgn="base" hangingPunct="0">
              <a:lnSpc>
                <a:spcPct val="90000"/>
              </a:lnSpc>
              <a:spcBef>
                <a:spcPct val="20000"/>
              </a:spcBef>
              <a:spcAft>
                <a:spcPct val="0"/>
              </a:spcAft>
              <a:buClr>
                <a:schemeClr val="accent2"/>
              </a:buClr>
              <a:buSzPct val="70000"/>
              <a:buFont typeface="Wingdings" panose="05000000000000000000" pitchFamily="2" charset="2"/>
              <a:buChar char="n"/>
              <a:defRPr sz="2400" b="1">
                <a:solidFill>
                  <a:schemeClr val="tx1"/>
                </a:solidFill>
                <a:latin typeface="+mn-lt"/>
              </a:defRPr>
            </a:lvl2pPr>
            <a:lvl3pPr marL="973138" indent="-120650" algn="l" rtl="0" eaLnBrk="0" fontAlgn="base" hangingPunct="0">
              <a:lnSpc>
                <a:spcPct val="90000"/>
              </a:lnSpc>
              <a:spcBef>
                <a:spcPct val="20000"/>
              </a:spcBef>
              <a:spcAft>
                <a:spcPct val="0"/>
              </a:spcAft>
              <a:buClr>
                <a:schemeClr val="tx2"/>
              </a:buClr>
              <a:buChar char="•"/>
              <a:defRPr sz="2000" b="1">
                <a:solidFill>
                  <a:schemeClr val="tx1"/>
                </a:solidFill>
                <a:latin typeface="+mn-lt"/>
              </a:defRPr>
            </a:lvl3pPr>
            <a:lvl4pPr marL="1546225" indent="-174625" algn="l" rtl="0" eaLnBrk="0" fontAlgn="base" hangingPunct="0">
              <a:lnSpc>
                <a:spcPct val="90000"/>
              </a:lnSpc>
              <a:spcBef>
                <a:spcPct val="20000"/>
              </a:spcBef>
              <a:spcAft>
                <a:spcPct val="0"/>
              </a:spcAft>
              <a:buClr>
                <a:schemeClr val="hlink"/>
              </a:buClr>
              <a:buChar char="•"/>
              <a:defRPr sz="2000" b="1">
                <a:solidFill>
                  <a:schemeClr val="tx1"/>
                </a:solidFill>
                <a:latin typeface="+mn-lt"/>
              </a:defRPr>
            </a:lvl4pPr>
            <a:lvl5pPr marL="1946275" indent="-117475" algn="l" rtl="0" eaLnBrk="0" fontAlgn="base" hangingPunct="0">
              <a:lnSpc>
                <a:spcPct val="90000"/>
              </a:lnSpc>
              <a:spcBef>
                <a:spcPct val="20000"/>
              </a:spcBef>
              <a:spcAft>
                <a:spcPct val="0"/>
              </a:spcAft>
              <a:buClr>
                <a:schemeClr val="tx1"/>
              </a:buClr>
              <a:buSzPct val="85000"/>
              <a:buChar char="•"/>
              <a:defRPr sz="2000" b="1">
                <a:solidFill>
                  <a:schemeClr val="tx1"/>
                </a:solidFill>
                <a:latin typeface="+mn-lt"/>
              </a:defRPr>
            </a:lvl5pPr>
            <a:lvl6pPr marL="2403475" indent="-117475" algn="l" rtl="0" fontAlgn="base">
              <a:lnSpc>
                <a:spcPct val="90000"/>
              </a:lnSpc>
              <a:spcBef>
                <a:spcPct val="20000"/>
              </a:spcBef>
              <a:spcAft>
                <a:spcPct val="0"/>
              </a:spcAft>
              <a:buClr>
                <a:schemeClr val="tx1"/>
              </a:buClr>
              <a:buSzPct val="85000"/>
              <a:buChar char="•"/>
              <a:defRPr sz="2000" b="1">
                <a:solidFill>
                  <a:schemeClr val="tx1"/>
                </a:solidFill>
                <a:latin typeface="+mn-lt"/>
              </a:defRPr>
            </a:lvl6pPr>
            <a:lvl7pPr marL="2860675" indent="-117475" algn="l" rtl="0" fontAlgn="base">
              <a:lnSpc>
                <a:spcPct val="90000"/>
              </a:lnSpc>
              <a:spcBef>
                <a:spcPct val="20000"/>
              </a:spcBef>
              <a:spcAft>
                <a:spcPct val="0"/>
              </a:spcAft>
              <a:buClr>
                <a:schemeClr val="tx1"/>
              </a:buClr>
              <a:buSzPct val="85000"/>
              <a:buChar char="•"/>
              <a:defRPr sz="2000" b="1">
                <a:solidFill>
                  <a:schemeClr val="tx1"/>
                </a:solidFill>
                <a:latin typeface="+mn-lt"/>
              </a:defRPr>
            </a:lvl7pPr>
            <a:lvl8pPr marL="3317875" indent="-117475" algn="l" rtl="0" fontAlgn="base">
              <a:lnSpc>
                <a:spcPct val="90000"/>
              </a:lnSpc>
              <a:spcBef>
                <a:spcPct val="20000"/>
              </a:spcBef>
              <a:spcAft>
                <a:spcPct val="0"/>
              </a:spcAft>
              <a:buClr>
                <a:schemeClr val="tx1"/>
              </a:buClr>
              <a:buSzPct val="85000"/>
              <a:buChar char="•"/>
              <a:defRPr sz="2000" b="1">
                <a:solidFill>
                  <a:schemeClr val="tx1"/>
                </a:solidFill>
                <a:latin typeface="+mn-lt"/>
              </a:defRPr>
            </a:lvl8pPr>
            <a:lvl9pPr marL="3775075" indent="-117475" algn="l" rtl="0" fontAlgn="base">
              <a:lnSpc>
                <a:spcPct val="90000"/>
              </a:lnSpc>
              <a:spcBef>
                <a:spcPct val="20000"/>
              </a:spcBef>
              <a:spcAft>
                <a:spcPct val="0"/>
              </a:spcAft>
              <a:buClr>
                <a:schemeClr val="tx1"/>
              </a:buClr>
              <a:buSzPct val="85000"/>
              <a:buChar char="•"/>
              <a:defRPr sz="2000" b="1">
                <a:solidFill>
                  <a:schemeClr val="tx1"/>
                </a:solidFill>
                <a:latin typeface="+mn-lt"/>
              </a:defRPr>
            </a:lvl9pPr>
          </a:lstStyle>
          <a:p>
            <a:pPr marL="0" indent="0" algn="ctr">
              <a:buNone/>
              <a:defRPr/>
            </a:pPr>
            <a:r>
              <a:rPr lang="en-US" altLang="en-US" i="1" kern="0" dirty="0">
                <a:solidFill>
                  <a:schemeClr val="accent1">
                    <a:lumMod val="50000"/>
                  </a:schemeClr>
                </a:solidFill>
              </a:rPr>
              <a:t>You are a part of the EMS!  </a:t>
            </a:r>
          </a:p>
          <a:p>
            <a:pPr marL="0" indent="0">
              <a:buNone/>
              <a:defRPr/>
            </a:pPr>
            <a:endParaRPr lang="en-US" altLang="en-US" kern="0" dirty="0">
              <a:solidFill>
                <a:schemeClr val="accent1">
                  <a:lumMod val="50000"/>
                </a:schemeClr>
              </a:solidFill>
            </a:endParaRPr>
          </a:p>
          <a:p>
            <a:pPr>
              <a:defRPr/>
            </a:pPr>
            <a:endParaRPr lang="en-US" altLang="en-US" kern="0" dirty="0">
              <a:solidFill>
                <a:schemeClr val="accent1">
                  <a:lumMod val="50000"/>
                </a:schemeClr>
              </a:solidFill>
            </a:endParaRPr>
          </a:p>
        </p:txBody>
      </p:sp>
    </p:spTree>
    <p:extLst>
      <p:ext uri="{BB962C8B-B14F-4D97-AF65-F5344CB8AC3E}">
        <p14:creationId xmlns:p14="http://schemas.microsoft.com/office/powerpoint/2010/main" val="3030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5</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Scope of the EMS</a:t>
            </a:r>
          </a:p>
        </p:txBody>
      </p:sp>
      <p:grpSp>
        <p:nvGrpSpPr>
          <p:cNvPr id="7" name="Group 2">
            <a:extLst>
              <a:ext uri="{FF2B5EF4-FFF2-40B4-BE49-F238E27FC236}">
                <a16:creationId xmlns:a16="http://schemas.microsoft.com/office/drawing/2014/main" id="{B0A09719-4E5A-7407-0CCD-2DB580CEA507}"/>
              </a:ext>
            </a:extLst>
          </p:cNvPr>
          <p:cNvGrpSpPr>
            <a:grpSpLocks/>
          </p:cNvGrpSpPr>
          <p:nvPr/>
        </p:nvGrpSpPr>
        <p:grpSpPr bwMode="auto">
          <a:xfrm>
            <a:off x="2895600" y="1389063"/>
            <a:ext cx="6400800" cy="4946650"/>
            <a:chOff x="1371600" y="1388910"/>
            <a:chExt cx="6400800" cy="4946803"/>
          </a:xfrm>
        </p:grpSpPr>
        <p:pic>
          <p:nvPicPr>
            <p:cNvPr id="8" name="Picture 3">
              <a:extLst>
                <a:ext uri="{FF2B5EF4-FFF2-40B4-BE49-F238E27FC236}">
                  <a16:creationId xmlns:a16="http://schemas.microsoft.com/office/drawing/2014/main" id="{A01A4AB0-F2AB-D322-2D11-9EF99B5808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88910"/>
              <a:ext cx="6400800" cy="494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8B0DEDEB-605B-DA02-39AE-C8C4B6B2F47E}"/>
                </a:ext>
              </a:extLst>
            </p:cNvPr>
            <p:cNvSpPr txBox="1">
              <a:spLocks noChangeArrowheads="1"/>
            </p:cNvSpPr>
            <p:nvPr/>
          </p:nvSpPr>
          <p:spPr bwMode="auto">
            <a:xfrm>
              <a:off x="5318010" y="5638800"/>
              <a:ext cx="24543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000099"/>
                  </a:solidFill>
                  <a:latin typeface="Times New Roman" panose="02020603050405020304" pitchFamily="18" charset="0"/>
                  <a:cs typeface="Arial" panose="020B0604020202020204" pitchFamily="34" charset="0"/>
                </a:defRPr>
              </a:lvl1pPr>
              <a:lvl2pPr marL="742950" indent="-285750">
                <a:defRPr b="1">
                  <a:solidFill>
                    <a:srgbClr val="000099"/>
                  </a:solidFill>
                  <a:latin typeface="Times New Roman" panose="02020603050405020304" pitchFamily="18" charset="0"/>
                  <a:cs typeface="Arial" panose="020B0604020202020204" pitchFamily="34" charset="0"/>
                </a:defRPr>
              </a:lvl2pPr>
              <a:lvl3pPr marL="1143000" indent="-228600">
                <a:defRPr b="1">
                  <a:solidFill>
                    <a:srgbClr val="000099"/>
                  </a:solidFill>
                  <a:latin typeface="Times New Roman" panose="02020603050405020304" pitchFamily="18" charset="0"/>
                  <a:cs typeface="Arial" panose="020B0604020202020204" pitchFamily="34" charset="0"/>
                </a:defRPr>
              </a:lvl3pPr>
              <a:lvl4pPr marL="1600200" indent="-228600">
                <a:defRPr b="1">
                  <a:solidFill>
                    <a:srgbClr val="000099"/>
                  </a:solidFill>
                  <a:latin typeface="Times New Roman" panose="02020603050405020304" pitchFamily="18" charset="0"/>
                  <a:cs typeface="Arial" panose="020B0604020202020204" pitchFamily="34" charset="0"/>
                </a:defRPr>
              </a:lvl4pPr>
              <a:lvl5pPr marL="2057400" indent="-228600">
                <a:defRPr b="1">
                  <a:solidFill>
                    <a:srgbClr val="000099"/>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b="1">
                  <a:solidFill>
                    <a:srgbClr val="000099"/>
                  </a:solidFill>
                  <a:latin typeface="Times New Roman" panose="02020603050405020304" pitchFamily="18" charset="0"/>
                  <a:cs typeface="Arial" panose="020B0604020202020204" pitchFamily="34" charset="0"/>
                </a:defRPr>
              </a:lvl9pPr>
            </a:lstStyle>
            <a:p>
              <a:r>
                <a:rPr lang="en-US" altLang="en-US" sz="1600">
                  <a:solidFill>
                    <a:srgbClr val="1F497D"/>
                  </a:solidFill>
                </a:rPr>
                <a:t>Hill AFB-Managed Lands</a:t>
              </a:r>
            </a:p>
          </p:txBody>
        </p:sp>
      </p:grpSp>
    </p:spTree>
    <p:extLst>
      <p:ext uri="{BB962C8B-B14F-4D97-AF65-F5344CB8AC3E}">
        <p14:creationId xmlns:p14="http://schemas.microsoft.com/office/powerpoint/2010/main" val="347169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All personnel must receive job-specific training</a:t>
            </a:r>
          </a:p>
          <a:p>
            <a:pPr eaLnBrk="1" hangingPunct="1"/>
            <a:r>
              <a:rPr lang="en-US" kern="0" dirty="0"/>
              <a:t>All personnel must be aware of:</a:t>
            </a:r>
          </a:p>
          <a:p>
            <a:pPr lvl="1" eaLnBrk="1" hangingPunct="1"/>
            <a:r>
              <a:rPr lang="en-US" kern="0" dirty="0"/>
              <a:t>Environmental Policy / Commitment Statement</a:t>
            </a:r>
          </a:p>
          <a:p>
            <a:pPr lvl="2" eaLnBrk="1" hangingPunct="1"/>
            <a:r>
              <a:rPr lang="en-US" kern="0" dirty="0"/>
              <a:t>AF Policy Directive (AFPD) 90-8 </a:t>
            </a:r>
          </a:p>
          <a:p>
            <a:pPr lvl="2" eaLnBrk="1" hangingPunct="1"/>
            <a:r>
              <a:rPr lang="en-US" kern="0" dirty="0"/>
              <a:t>Hill AFB Instruction (HILLAFBI) 32-7001, communicated by Hill AFB Visual Aids (HILLAFBVAs) 32-2 &amp; 32-3</a:t>
            </a:r>
          </a:p>
          <a:p>
            <a:pPr eaLnBrk="1" hangingPunct="1"/>
            <a:r>
              <a:rPr lang="en-US" kern="0" dirty="0"/>
              <a:t>EMS information is on </a:t>
            </a:r>
            <a:r>
              <a:rPr lang="en-US" kern="0" dirty="0" err="1"/>
              <a:t>eDASH</a:t>
            </a:r>
            <a:r>
              <a:rPr lang="en-US" kern="0" dirty="0"/>
              <a:t>:  </a:t>
            </a:r>
            <a:r>
              <a:rPr lang="en-US" kern="0" dirty="0">
                <a:hlinkClick r:id="rId3"/>
              </a:rPr>
              <a:t>https://usaf.dps.mil/teams/10624/Hill/SitePages/Home.aspx</a:t>
            </a:r>
            <a:r>
              <a:rPr lang="en-US" kern="0" dirty="0"/>
              <a:t> </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6</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Responsibilities and Requirements</a:t>
            </a:r>
          </a:p>
        </p:txBody>
      </p:sp>
    </p:spTree>
    <p:extLst>
      <p:ext uri="{BB962C8B-B14F-4D97-AF65-F5344CB8AC3E}">
        <p14:creationId xmlns:p14="http://schemas.microsoft.com/office/powerpoint/2010/main" val="268149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marL="0" indent="0" eaLnBrk="1" hangingPunct="1">
              <a:buNone/>
            </a:pPr>
            <a:r>
              <a:rPr lang="en-US" kern="0" dirty="0"/>
              <a:t>Hill AFB is committed to continued excellence, leadership, and stewardship in protecting the environment and sustaining the mission by implementing the following:</a:t>
            </a:r>
          </a:p>
          <a:p>
            <a:pPr marL="233363" indent="-1588">
              <a:spcBef>
                <a:spcPts val="0"/>
              </a:spcBef>
              <a:buNone/>
              <a:defRPr/>
            </a:pPr>
            <a:r>
              <a:rPr lang="en-US" sz="3700" kern="0" dirty="0">
                <a:solidFill>
                  <a:srgbClr val="0066CC"/>
                </a:solidFill>
              </a:rPr>
              <a:t>P</a:t>
            </a:r>
            <a:r>
              <a:rPr lang="en-US" kern="0" dirty="0"/>
              <a:t>romote efficiency – </a:t>
            </a:r>
            <a:r>
              <a:rPr lang="en-US" b="0" kern="0" dirty="0"/>
              <a:t>conduct activities in an efficient, integrated, and fiscally sound manner</a:t>
            </a:r>
          </a:p>
          <a:p>
            <a:pPr marL="233363" indent="-1588">
              <a:spcBef>
                <a:spcPts val="0"/>
              </a:spcBef>
              <a:buNone/>
              <a:defRPr/>
            </a:pPr>
            <a:r>
              <a:rPr lang="en-US" sz="3700" kern="0" dirty="0">
                <a:solidFill>
                  <a:srgbClr val="0066CC"/>
                </a:solidFill>
              </a:rPr>
              <a:t>O</a:t>
            </a:r>
            <a:r>
              <a:rPr lang="en-US" kern="0" dirty="0"/>
              <a:t>bey  requirements – </a:t>
            </a:r>
            <a:r>
              <a:rPr lang="en-US" b="0" kern="0" dirty="0"/>
              <a:t>comply with all federal, state, and Air Force environmental laws, regulations, directives, and instructions</a:t>
            </a:r>
          </a:p>
          <a:p>
            <a:pPr marL="233363" indent="-1588">
              <a:spcBef>
                <a:spcPts val="0"/>
              </a:spcBef>
              <a:buNone/>
              <a:defRPr/>
            </a:pPr>
            <a:r>
              <a:rPr lang="en-US" sz="3700" kern="0" dirty="0">
                <a:solidFill>
                  <a:srgbClr val="0066CC"/>
                </a:solidFill>
              </a:rPr>
              <a:t>W</a:t>
            </a:r>
            <a:r>
              <a:rPr lang="en-US" kern="0" dirty="0"/>
              <a:t>ork together – </a:t>
            </a:r>
            <a:r>
              <a:rPr lang="en-US" b="0" kern="0" dirty="0"/>
              <a:t>integrate efforts as part of Team Hill to achieve our end goals</a:t>
            </a:r>
          </a:p>
          <a:p>
            <a:pPr marL="233363" indent="-1588">
              <a:spcBef>
                <a:spcPts val="0"/>
              </a:spcBef>
              <a:buNone/>
              <a:defRPr/>
            </a:pPr>
            <a:r>
              <a:rPr lang="en-US" sz="3700" kern="0" dirty="0">
                <a:solidFill>
                  <a:srgbClr val="0066CC"/>
                </a:solidFill>
              </a:rPr>
              <a:t>E</a:t>
            </a:r>
            <a:r>
              <a:rPr lang="en-US" kern="0" dirty="0"/>
              <a:t>valuate progress – </a:t>
            </a:r>
            <a:r>
              <a:rPr lang="en-US" b="0" kern="0" dirty="0"/>
              <a:t>continually evaluate performance and improve our process</a:t>
            </a:r>
          </a:p>
          <a:p>
            <a:pPr marL="233363" indent="-1588">
              <a:spcBef>
                <a:spcPts val="0"/>
              </a:spcBef>
              <a:buNone/>
              <a:defRPr/>
            </a:pPr>
            <a:r>
              <a:rPr lang="en-US" sz="3700" kern="0" dirty="0">
                <a:solidFill>
                  <a:srgbClr val="0066CC"/>
                </a:solidFill>
              </a:rPr>
              <a:t>R</a:t>
            </a:r>
            <a:r>
              <a:rPr lang="en-US" kern="0" dirty="0"/>
              <a:t>educe pollution – </a:t>
            </a:r>
            <a:r>
              <a:rPr lang="en-US" b="0" kern="0" dirty="0"/>
              <a:t>reduce or eliminate the use of hazardous chemicals and release of pollutants, while encouraging recycling</a:t>
            </a:r>
          </a:p>
          <a:p>
            <a:pPr marL="227013" indent="0" eaLnBrk="1" hangingPunct="1">
              <a:buNone/>
            </a:pPr>
            <a:endParaRPr lang="en-US" kern="0" dirty="0"/>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7</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Hill AFB Environmental Policy </a:t>
            </a:r>
          </a:p>
        </p:txBody>
      </p:sp>
    </p:spTree>
    <p:extLst>
      <p:ext uri="{BB962C8B-B14F-4D97-AF65-F5344CB8AC3E}">
        <p14:creationId xmlns:p14="http://schemas.microsoft.com/office/powerpoint/2010/main" val="40829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8</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Environmental Policy Visual Aids</a:t>
            </a:r>
          </a:p>
        </p:txBody>
      </p:sp>
      <p:pic>
        <p:nvPicPr>
          <p:cNvPr id="8" name="Picture 2" descr="A picture containing text&#10;&#10;Description automatically generated">
            <a:extLst>
              <a:ext uri="{FF2B5EF4-FFF2-40B4-BE49-F238E27FC236}">
                <a16:creationId xmlns:a16="http://schemas.microsoft.com/office/drawing/2014/main" id="{DFBCFA9F-8E67-A1E1-994C-431AC8EA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387476"/>
            <a:ext cx="30861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 picture containing text&#10;&#10;Description automatically generated">
            <a:extLst>
              <a:ext uri="{FF2B5EF4-FFF2-40B4-BE49-F238E27FC236}">
                <a16:creationId xmlns:a16="http://schemas.microsoft.com/office/drawing/2014/main" id="{4172C0A2-FC0B-D0F0-DA77-23816A81D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371601"/>
            <a:ext cx="30432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56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17F1E7-E24F-6A4D-3ED2-67499E47055D}"/>
              </a:ext>
            </a:extLst>
          </p:cNvPr>
          <p:cNvSpPr>
            <a:spLocks noGrp="1"/>
          </p:cNvSpPr>
          <p:nvPr>
            <p:ph idx="1"/>
          </p:nvPr>
        </p:nvSpPr>
        <p:spPr/>
        <p:txBody>
          <a:bodyPr/>
          <a:lstStyle/>
          <a:p>
            <a:pPr eaLnBrk="1" hangingPunct="1"/>
            <a:r>
              <a:rPr lang="en-US" kern="0" dirty="0"/>
              <a:t>Each organization has unit environmental coordinators (UECs) available to provide environmental guidance and support</a:t>
            </a:r>
          </a:p>
          <a:p>
            <a:pPr lvl="1" eaLnBrk="1" hangingPunct="1"/>
            <a:r>
              <a:rPr lang="en-US" kern="0" dirty="0"/>
              <a:t>UEC Roster available at </a:t>
            </a:r>
            <a:r>
              <a:rPr lang="en-US" kern="0" dirty="0">
                <a:hlinkClick r:id="rId3"/>
              </a:rPr>
              <a:t>https://usaf.dps.mil/teams/10624/Hill/Lists/UECRoster/AllItems.aspx Environmental Policy / Commitment Statement </a:t>
            </a:r>
            <a:endParaRPr lang="en-US" kern="0" dirty="0"/>
          </a:p>
          <a:p>
            <a:pPr eaLnBrk="1" hangingPunct="1"/>
            <a:r>
              <a:rPr lang="en-US" kern="0" dirty="0"/>
              <a:t>You may also contact the EMS POCs shown below</a:t>
            </a:r>
          </a:p>
        </p:txBody>
      </p:sp>
      <p:sp>
        <p:nvSpPr>
          <p:cNvPr id="2" name="Slide Number Placeholder 1"/>
          <p:cNvSpPr>
            <a:spLocks noGrp="1"/>
          </p:cNvSpPr>
          <p:nvPr>
            <p:ph type="sldNum" sz="quarter" idx="11"/>
          </p:nvPr>
        </p:nvSpPr>
        <p:spPr/>
        <p:txBody>
          <a:bodyPr/>
          <a:lstStyle/>
          <a:p>
            <a:pPr>
              <a:defRPr/>
            </a:pPr>
            <a:fld id="{E8C4CF4F-2ECB-4C54-9552-FB58A436033C}" type="slidenum">
              <a:rPr lang="en-US" smtClean="0">
                <a:solidFill>
                  <a:srgbClr val="FFFFFF">
                    <a:lumMod val="50000"/>
                  </a:srgbClr>
                </a:solidFill>
              </a:rPr>
              <a:pPr>
                <a:defRPr/>
              </a:pPr>
              <a:t>9</a:t>
            </a:fld>
            <a:endParaRPr lang="en-US" dirty="0">
              <a:solidFill>
                <a:srgbClr val="808080"/>
              </a:solidFill>
            </a:endParaRPr>
          </a:p>
        </p:txBody>
      </p:sp>
      <p:sp>
        <p:nvSpPr>
          <p:cNvPr id="4" name="Title 3">
            <a:extLst>
              <a:ext uri="{FF2B5EF4-FFF2-40B4-BE49-F238E27FC236}">
                <a16:creationId xmlns:a16="http://schemas.microsoft.com/office/drawing/2014/main" id="{0A33EF40-B7E9-9F05-8141-586FDBB6FBE5}"/>
              </a:ext>
            </a:extLst>
          </p:cNvPr>
          <p:cNvSpPr>
            <a:spLocks noGrp="1"/>
          </p:cNvSpPr>
          <p:nvPr>
            <p:ph type="title"/>
          </p:nvPr>
        </p:nvSpPr>
        <p:spPr/>
        <p:txBody>
          <a:bodyPr/>
          <a:lstStyle/>
          <a:p>
            <a:r>
              <a:rPr lang="en-US" dirty="0"/>
              <a:t>EMS Representatives</a:t>
            </a:r>
          </a:p>
        </p:txBody>
      </p:sp>
      <p:graphicFrame>
        <p:nvGraphicFramePr>
          <p:cNvPr id="6" name="Table 5">
            <a:extLst>
              <a:ext uri="{FF2B5EF4-FFF2-40B4-BE49-F238E27FC236}">
                <a16:creationId xmlns:a16="http://schemas.microsoft.com/office/drawing/2014/main" id="{4745651A-9A9C-F68B-68F8-925E250B0B92}"/>
              </a:ext>
            </a:extLst>
          </p:cNvPr>
          <p:cNvGraphicFramePr>
            <a:graphicFrameLocks noGrp="1"/>
          </p:cNvGraphicFramePr>
          <p:nvPr>
            <p:extLst>
              <p:ext uri="{D42A27DB-BD31-4B8C-83A1-F6EECF244321}">
                <p14:modId xmlns:p14="http://schemas.microsoft.com/office/powerpoint/2010/main" val="1563130263"/>
              </p:ext>
            </p:extLst>
          </p:nvPr>
        </p:nvGraphicFramePr>
        <p:xfrm>
          <a:off x="437576" y="3654995"/>
          <a:ext cx="11093137" cy="1727200"/>
        </p:xfrm>
        <a:graphic>
          <a:graphicData uri="http://schemas.openxmlformats.org/drawingml/2006/table">
            <a:tbl>
              <a:tblPr firstRow="1" bandRow="1">
                <a:tableStyleId>{5C22544A-7EE6-4342-B048-85BDC9FD1C3A}</a:tableStyleId>
              </a:tblPr>
              <a:tblGrid>
                <a:gridCol w="5791866">
                  <a:extLst>
                    <a:ext uri="{9D8B030D-6E8A-4147-A177-3AD203B41FA5}">
                      <a16:colId xmlns:a16="http://schemas.microsoft.com/office/drawing/2014/main" val="20000"/>
                    </a:ext>
                  </a:extLst>
                </a:gridCol>
                <a:gridCol w="5301271">
                  <a:extLst>
                    <a:ext uri="{9D8B030D-6E8A-4147-A177-3AD203B41FA5}">
                      <a16:colId xmlns:a16="http://schemas.microsoft.com/office/drawing/2014/main" val="20001"/>
                    </a:ext>
                  </a:extLst>
                </a:gridCol>
              </a:tblGrid>
              <a:tr h="386611">
                <a:tc gridSpan="2">
                  <a:txBody>
                    <a:bodyPr/>
                    <a:lstStyle/>
                    <a:p>
                      <a:pPr algn="ctr"/>
                      <a:r>
                        <a:rPr lang="en-US" sz="1600" dirty="0"/>
                        <a:t>EMS</a:t>
                      </a:r>
                      <a:r>
                        <a:rPr lang="en-US" sz="1600" baseline="0" dirty="0"/>
                        <a:t> POCs</a:t>
                      </a:r>
                      <a:endParaRPr lang="en-US" sz="1600" dirty="0"/>
                    </a:p>
                  </a:txBody>
                  <a:tcPr marL="91449" marR="91449" marT="45735" marB="45735" anchor="ctr">
                    <a:solidFill>
                      <a:srgbClr val="1F497D"/>
                    </a:solidFill>
                  </a:tcPr>
                </a:tc>
                <a:tc hMerge="1">
                  <a:txBody>
                    <a:bodyPr/>
                    <a:lstStyle/>
                    <a:p>
                      <a:endParaRPr lang="en-US" dirty="0"/>
                    </a:p>
                  </a:txBody>
                  <a:tcPr/>
                </a:tc>
                <a:extLst>
                  <a:ext uri="{0D108BD9-81ED-4DB2-BD59-A6C34878D82A}">
                    <a16:rowId xmlns:a16="http://schemas.microsoft.com/office/drawing/2014/main" val="10000"/>
                  </a:ext>
                </a:extLst>
              </a:tr>
              <a:tr h="1340589">
                <a:tc>
                  <a:txBody>
                    <a:bodyPr/>
                    <a:lstStyle/>
                    <a:p>
                      <a:pPr marL="0" indent="0">
                        <a:buNone/>
                        <a:defRPr/>
                      </a:pPr>
                      <a:r>
                        <a:rPr lang="en-US" altLang="en-US" sz="1600" b="0" dirty="0">
                          <a:solidFill>
                            <a:schemeClr val="tx1"/>
                          </a:solidFill>
                        </a:rPr>
                        <a:t>Amanda Burton, 75 CEG/CEIEA</a:t>
                      </a:r>
                    </a:p>
                    <a:p>
                      <a:pPr marL="0" indent="0">
                        <a:buNone/>
                        <a:defRPr/>
                      </a:pPr>
                      <a:r>
                        <a:rPr lang="en-US" altLang="en-US" sz="1600" dirty="0">
                          <a:solidFill>
                            <a:schemeClr val="tx1"/>
                          </a:solidFill>
                        </a:rPr>
                        <a:t>EMS Coordinator &amp; HAZMAT Program Manager</a:t>
                      </a:r>
                    </a:p>
                    <a:p>
                      <a:pPr marL="0" indent="0">
                        <a:buNone/>
                        <a:defRPr/>
                      </a:pPr>
                      <a:r>
                        <a:rPr lang="en-US" altLang="en-US" sz="1600" dirty="0">
                          <a:solidFill>
                            <a:schemeClr val="tx1"/>
                          </a:solidFill>
                        </a:rPr>
                        <a:t>DSN 775-3647; Cell (801) 721-8567</a:t>
                      </a:r>
                    </a:p>
                    <a:p>
                      <a:pPr marL="0" indent="0">
                        <a:buNone/>
                        <a:defRPr/>
                      </a:pPr>
                      <a:r>
                        <a:rPr lang="en-US" altLang="en-US" sz="1600" dirty="0">
                          <a:hlinkClick r:id="rId4"/>
                        </a:rPr>
                        <a:t>Amanda.Burton.7@us.af.mil</a:t>
                      </a:r>
                      <a:r>
                        <a:rPr lang="en-US" altLang="en-US" sz="1600" dirty="0"/>
                        <a:t> </a:t>
                      </a:r>
                      <a:endParaRPr lang="en-US" sz="1600" dirty="0"/>
                    </a:p>
                  </a:txBody>
                  <a:tcPr marL="91449" marR="91449" marT="45735" marB="45735" anchor="ctr"/>
                </a:tc>
                <a:tc>
                  <a:txBody>
                    <a:bodyPr/>
                    <a:lstStyle/>
                    <a:p>
                      <a:pPr marL="0" indent="0">
                        <a:buNone/>
                        <a:defRPr/>
                      </a:pPr>
                      <a:r>
                        <a:rPr lang="en-US" altLang="en-US" sz="1600" dirty="0">
                          <a:solidFill>
                            <a:schemeClr val="tx1"/>
                          </a:solidFill>
                        </a:rPr>
                        <a:t>Emily Lindquist, 75 CEG/CEIEA</a:t>
                      </a:r>
                    </a:p>
                    <a:p>
                      <a:pPr marL="0" indent="0">
                        <a:buNone/>
                        <a:defRPr/>
                      </a:pPr>
                      <a:r>
                        <a:rPr lang="en-US" altLang="en-US" sz="1600" dirty="0">
                          <a:solidFill>
                            <a:schemeClr val="tx1"/>
                          </a:solidFill>
                        </a:rPr>
                        <a:t>Environmental Technician </a:t>
                      </a:r>
                    </a:p>
                    <a:p>
                      <a:pPr marL="0" indent="0">
                        <a:buNone/>
                        <a:defRPr/>
                      </a:pPr>
                      <a:r>
                        <a:rPr lang="en-US" altLang="en-US" sz="1600" dirty="0">
                          <a:solidFill>
                            <a:schemeClr val="tx1"/>
                          </a:solidFill>
                        </a:rPr>
                        <a:t>Cell (801) 389-2160</a:t>
                      </a:r>
                    </a:p>
                    <a:p>
                      <a:pPr marL="0" indent="0">
                        <a:buNone/>
                        <a:defRPr/>
                      </a:pPr>
                      <a:r>
                        <a:rPr lang="en-US" altLang="en-US" sz="1600" dirty="0">
                          <a:hlinkClick r:id="rId4"/>
                        </a:rPr>
                        <a:t>Emily.Lindquist.ctr@us.af.mil</a:t>
                      </a:r>
                      <a:endParaRPr lang="en-US" sz="1600" dirty="0"/>
                    </a:p>
                  </a:txBody>
                  <a:tcPr marL="91449" marR="91449" marT="45735" marB="45735"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0591449"/>
      </p:ext>
    </p:extLst>
  </p:cSld>
  <p:clrMapOvr>
    <a:masterClrMapping/>
  </p:clrMapOvr>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16519876-f90d-46cb-950d-5bf87659f778">Template effective 20 Sep 22.</Note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E41FCE05567C42B572D1EE73AFA6A5" ma:contentTypeVersion="7" ma:contentTypeDescription="Create a new document." ma:contentTypeScope="" ma:versionID="783fe8eb129baa1d41ce7a6ee6f9b8f2">
  <xsd:schema xmlns:xsd="http://www.w3.org/2001/XMLSchema" xmlns:xs="http://www.w3.org/2001/XMLSchema" xmlns:p="http://schemas.microsoft.com/office/2006/metadata/properties" xmlns:ns2="16519876-f90d-46cb-950d-5bf87659f778" xmlns:ns3="187bd602-14e5-45db-bc6f-895a76830988" targetNamespace="http://schemas.microsoft.com/office/2006/metadata/properties" ma:root="true" ma:fieldsID="b7bddaec8c0a7914f5d91aedd20e1627" ns2:_="" ns3:_="">
    <xsd:import namespace="16519876-f90d-46cb-950d-5bf87659f778"/>
    <xsd:import namespace="187bd602-14e5-45db-bc6f-895a76830988"/>
    <xsd:element name="properties">
      <xsd:complexType>
        <xsd:sequence>
          <xsd:element name="documentManagement">
            <xsd:complexType>
              <xsd:all>
                <xsd:element ref="ns2:MediaServiceMetadata" minOccurs="0"/>
                <xsd:element ref="ns2:MediaServiceFastMetadata" minOccurs="0"/>
                <xsd:element ref="ns2:Not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19876-f90d-46cb-950d-5bf87659f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7bd602-14e5-45db-bc6f-895a7683098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F88BF-33C9-405B-868A-DBB3834A85F4}">
  <ds:schemaRefs>
    <ds:schemaRef ds:uri="http://www.w3.org/XML/1998/namespace"/>
    <ds:schemaRef ds:uri="http://schemas.microsoft.com/office/2006/metadata/properties"/>
    <ds:schemaRef ds:uri="http://purl.org/dc/dcmitype/"/>
    <ds:schemaRef ds:uri="187bd602-14e5-45db-bc6f-895a76830988"/>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16519876-f90d-46cb-950d-5bf87659f778"/>
  </ds:schemaRefs>
</ds:datastoreItem>
</file>

<file path=customXml/itemProps2.xml><?xml version="1.0" encoding="utf-8"?>
<ds:datastoreItem xmlns:ds="http://schemas.openxmlformats.org/officeDocument/2006/customXml" ds:itemID="{1D1A113B-8127-4D24-96FA-3E9962791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19876-f90d-46cb-950d-5bf87659f778"/>
    <ds:schemaRef ds:uri="187bd602-14e5-45db-bc6f-895a768309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EF72EA-D7D1-486B-8835-F2359BDEE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64304</TotalTime>
  <Words>1818</Words>
  <Application>Microsoft Office PowerPoint</Application>
  <PresentationFormat>Widescreen</PresentationFormat>
  <Paragraphs>178</Paragraphs>
  <Slides>16</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segoe ui</vt:lpstr>
      <vt:lpstr>segoe ui</vt:lpstr>
      <vt:lpstr>Times New Roman</vt:lpstr>
      <vt:lpstr>Wingdings</vt:lpstr>
      <vt:lpstr>USAF(Unclas)</vt:lpstr>
      <vt:lpstr>PowerPoint Presentation</vt:lpstr>
      <vt:lpstr>Environmental Management System (EMS)</vt:lpstr>
      <vt:lpstr>Environmental Management System (EMS)</vt:lpstr>
      <vt:lpstr>Scope of the EMS</vt:lpstr>
      <vt:lpstr>Scope of the EMS</vt:lpstr>
      <vt:lpstr>Responsibilities and Requirements</vt:lpstr>
      <vt:lpstr>Hill AFB Environmental Policy </vt:lpstr>
      <vt:lpstr>Environmental Policy Visual Aids</vt:lpstr>
      <vt:lpstr>EMS Representatives</vt:lpstr>
      <vt:lpstr>Risks and Impacts</vt:lpstr>
      <vt:lpstr>Example</vt:lpstr>
      <vt:lpstr>Example</vt:lpstr>
      <vt:lpstr>Environmental Risks, Aspects &amp; Impacts</vt:lpstr>
      <vt:lpstr>Environmental Impacts</vt:lpstr>
      <vt:lpstr>Awareness</vt:lpstr>
      <vt:lpstr>Conclusion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samantha.bailey.4@us.af.mil</dc:creator>
  <cp:lastModifiedBy>BURTON, AMANDA C CIV USAF AFMC 75 CEG/CEIEA</cp:lastModifiedBy>
  <cp:revision>4214</cp:revision>
  <cp:lastPrinted>2019-06-18T17:52:14Z</cp:lastPrinted>
  <dcterms:created xsi:type="dcterms:W3CDTF">2000-04-26T18:38:01Z</dcterms:created>
  <dcterms:modified xsi:type="dcterms:W3CDTF">2023-04-06T18:32:38Z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0x0101005FE41FCE05567C42B572D1EE73AFA6A5</vt:lpwstr>
  </property>
</Properties>
</file>