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7"/>
  </p:notesMasterIdLst>
  <p:sldIdLst>
    <p:sldId id="258" r:id="rId3"/>
    <p:sldId id="336" r:id="rId4"/>
    <p:sldId id="327" r:id="rId5"/>
    <p:sldId id="296" r:id="rId6"/>
    <p:sldId id="297" r:id="rId7"/>
    <p:sldId id="298" r:id="rId8"/>
    <p:sldId id="328" r:id="rId9"/>
    <p:sldId id="329" r:id="rId10"/>
    <p:sldId id="331" r:id="rId11"/>
    <p:sldId id="337" r:id="rId12"/>
    <p:sldId id="332" r:id="rId13"/>
    <p:sldId id="333" r:id="rId14"/>
    <p:sldId id="334" r:id="rId15"/>
    <p:sldId id="3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6C400-4190-43AB-B941-2C31767E7984}" v="2" dt="2023-11-07T17:43:11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OLDIE, LANCE J CIV USAF AFMC 75 FSS/FSDEC" userId="ab13ff82-b4f7-4094-9ff3-e237dd59d126" providerId="ADAL" clId="{9B16C400-4190-43AB-B941-2C31767E7984}"/>
    <pc:docChg chg="modSld">
      <pc:chgData name="BERTOLDIE, LANCE J CIV USAF AFMC 75 FSS/FSDEC" userId="ab13ff82-b4f7-4094-9ff3-e237dd59d126" providerId="ADAL" clId="{9B16C400-4190-43AB-B941-2C31767E7984}" dt="2023-11-07T17:43:15.733" v="3" actId="1076"/>
      <pc:docMkLst>
        <pc:docMk/>
      </pc:docMkLst>
      <pc:sldChg chg="addSp modSp mod modAnim">
        <pc:chgData name="BERTOLDIE, LANCE J CIV USAF AFMC 75 FSS/FSDEC" userId="ab13ff82-b4f7-4094-9ff3-e237dd59d126" providerId="ADAL" clId="{9B16C400-4190-43AB-B941-2C31767E7984}" dt="2023-11-07T17:38:41.409" v="2" actId="1076"/>
        <pc:sldMkLst>
          <pc:docMk/>
          <pc:sldMk cId="3928575427" sldId="329"/>
        </pc:sldMkLst>
        <pc:picChg chg="add mod">
          <ac:chgData name="BERTOLDIE, LANCE J CIV USAF AFMC 75 FSS/FSDEC" userId="ab13ff82-b4f7-4094-9ff3-e237dd59d126" providerId="ADAL" clId="{9B16C400-4190-43AB-B941-2C31767E7984}" dt="2023-11-07T17:38:41.409" v="2" actId="1076"/>
          <ac:picMkLst>
            <pc:docMk/>
            <pc:sldMk cId="3928575427" sldId="329"/>
            <ac:picMk id="2" creationId="{8568E4F9-B03E-7A52-48F6-52478702B5D4}"/>
          </ac:picMkLst>
        </pc:picChg>
      </pc:sldChg>
      <pc:sldChg chg="modSp mod">
        <pc:chgData name="BERTOLDIE, LANCE J CIV USAF AFMC 75 FSS/FSDEC" userId="ab13ff82-b4f7-4094-9ff3-e237dd59d126" providerId="ADAL" clId="{9B16C400-4190-43AB-B941-2C31767E7984}" dt="2023-11-07T17:43:15.733" v="3" actId="1076"/>
        <pc:sldMkLst>
          <pc:docMk/>
          <pc:sldMk cId="945799616" sldId="331"/>
        </pc:sldMkLst>
        <pc:picChg chg="mod">
          <ac:chgData name="BERTOLDIE, LANCE J CIV USAF AFMC 75 FSS/FSDEC" userId="ab13ff82-b4f7-4094-9ff3-e237dd59d126" providerId="ADAL" clId="{9B16C400-4190-43AB-B941-2C31767E7984}" dt="2023-11-07T17:43:15.733" v="3" actId="1076"/>
          <ac:picMkLst>
            <pc:docMk/>
            <pc:sldMk cId="945799616" sldId="331"/>
            <ac:picMk id="2" creationId="{A7C7E324-D25E-DA89-A447-8F229CFDA1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F0E5-2895-47B8-B8C3-C41D45FD233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DDEC-E824-4565-B961-7995CAB5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begin with officer personnel ranks officers are grouped into three categories:</a:t>
            </a:r>
          </a:p>
          <a:p>
            <a:endParaRPr lang="en-US" dirty="0"/>
          </a:p>
          <a:p>
            <a:r>
              <a:rPr lang="en-US" dirty="0"/>
              <a:t>Company Grade Officers</a:t>
            </a:r>
          </a:p>
          <a:p>
            <a:r>
              <a:rPr lang="en-US" dirty="0"/>
              <a:t>Field Grade Officers</a:t>
            </a:r>
          </a:p>
          <a:p>
            <a:r>
              <a:rPr lang="en-US" dirty="0"/>
              <a:t>General Officers</a:t>
            </a:r>
          </a:p>
          <a:p>
            <a:endParaRPr lang="en-US" dirty="0"/>
          </a:p>
          <a:p>
            <a:r>
              <a:rPr lang="en-US" dirty="0"/>
              <a:t>Notice the in Sydney associated with each group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84A7E218-9BD5-4EC7-8FDE-90DEC9A3A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6972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6421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511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let's look at the enlisted personnel and the rank of airman:</a:t>
            </a:r>
          </a:p>
          <a:p>
            <a:endParaRPr lang="en-US" dirty="0"/>
          </a:p>
          <a:p>
            <a:r>
              <a:rPr lang="en-US" dirty="0"/>
              <a:t>Airman Basic (the lowest enlisted rank and has no insignia)</a:t>
            </a:r>
          </a:p>
          <a:p>
            <a:r>
              <a:rPr lang="en-US" dirty="0"/>
              <a:t>Airman is a chevron with one stripe </a:t>
            </a:r>
          </a:p>
          <a:p>
            <a:r>
              <a:rPr lang="en-US" dirty="0"/>
              <a:t>Airman First Class is a chevron with two stripes. </a:t>
            </a:r>
          </a:p>
          <a:p>
            <a:r>
              <a:rPr lang="en-US" dirty="0"/>
              <a:t>Senior Airman is a chevron with three stripes. </a:t>
            </a:r>
          </a:p>
          <a:p>
            <a:endParaRPr lang="en-US" dirty="0"/>
          </a:p>
          <a:p>
            <a:r>
              <a:rPr lang="en-US" dirty="0"/>
              <a:t>Please note these ranks are all addressed as airman. Notice with all ranks of Airman the stripes come out the circle with a star. 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647477E6-E899-4CD7-8D19-4F8334549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4071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Office of Personnel Management provides policy on a variety of pay plans and grades for most civilians in the federal government.  </a:t>
            </a:r>
          </a:p>
          <a:p>
            <a:endParaRPr lang="en-US" dirty="0"/>
          </a:p>
          <a:p>
            <a:r>
              <a:rPr lang="en-US" dirty="0"/>
              <a:t>Civilian grades classifies their expertise and experience, entitles them to appropriate pay scale and benefits, and requires respect for their scope of responsibility. </a:t>
            </a:r>
          </a:p>
          <a:p>
            <a:endParaRPr lang="en-US" dirty="0"/>
          </a:p>
          <a:p>
            <a:r>
              <a:rPr lang="en-US" dirty="0"/>
              <a:t>This chart shows just some of the civilian grades. 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E640947C-7B0B-458D-8BFF-A85022440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3887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4040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7894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2643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5616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9451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Airforce customs our practices normally established by usage over a long period of time. Many of these have evolved as military tradition. </a:t>
            </a:r>
          </a:p>
          <a:p>
            <a:endParaRPr lang="en-US" dirty="0"/>
          </a:p>
          <a:p>
            <a:r>
              <a:rPr lang="en-US" dirty="0"/>
              <a:t>Customs can apply on and off, military installations and include:</a:t>
            </a:r>
          </a:p>
          <a:p>
            <a:endParaRPr lang="en-US" dirty="0"/>
          </a:p>
          <a:p>
            <a:r>
              <a:rPr lang="en-US" dirty="0"/>
              <a:t>Saluting </a:t>
            </a:r>
          </a:p>
          <a:p>
            <a:r>
              <a:rPr lang="en-US" dirty="0"/>
              <a:t>Ceremonies. </a:t>
            </a:r>
          </a:p>
          <a:p>
            <a:r>
              <a:rPr lang="en-US" dirty="0"/>
              <a:t>Precedence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3F4343BC-4BBA-4407-A276-F6C1F6A61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138" y="269875"/>
            <a:ext cx="6689725" cy="3763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3935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5892800" y="1447800"/>
            <a:ext cx="5994400" cy="2667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92800" y="4343400"/>
            <a:ext cx="5994400" cy="1828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5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27001"/>
            <a:ext cx="7112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0" y="127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25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27001"/>
            <a:ext cx="7112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0" y="127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27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27001"/>
            <a:ext cx="7112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0" y="127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5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7001"/>
            <a:ext cx="9042400" cy="1020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71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05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06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44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533" y="127001"/>
            <a:ext cx="8991600" cy="1020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Count on Us!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-203200" y="-180109"/>
            <a:ext cx="129032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27001"/>
            <a:ext cx="7112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0" y="127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58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127001"/>
            <a:ext cx="7112000" cy="1020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F9A323-12DD-8129-DC5E-D7EA0CE4B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0" y="1270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5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12192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14478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1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127001"/>
            <a:ext cx="8991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58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2698751" y="1212851"/>
            <a:ext cx="6794500" cy="746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12192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7213601" y="1111250"/>
            <a:ext cx="489161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7" rIns="91435" bIns="45717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 5 T H   A I R   B A S E   W I N G</a:t>
            </a:r>
          </a:p>
        </p:txBody>
      </p:sp>
      <p:pic>
        <p:nvPicPr>
          <p:cNvPr id="26634" name="Picture 76" descr="smallaf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4253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4133" y="50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2A2172-B5D3-1F7D-8CB1-5C7B41CBC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2000" y="6477000"/>
            <a:ext cx="2540000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7E85F-7DEE-4E08-B160-D7A249FFA5B2}" type="datetimeFigureOut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11/7/2023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1BC0-BB1C-77B6-AAAE-0D2538620D1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AIR FORCE CUSTOMS AND COURTESIES</a:t>
            </a:r>
            <a:br>
              <a:rPr lang="en-US" dirty="0"/>
            </a:b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Michael Tucker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777-1109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Jason Bertoldie</a:t>
            </a:r>
          </a:p>
          <a:p>
            <a:pPr algn="r" eaLnBrk="1" hangingPunct="1"/>
            <a:r>
              <a:rPr lang="en-US" altLang="en-US" dirty="0">
                <a:solidFill>
                  <a:schemeClr val="tx1"/>
                </a:solidFill>
              </a:rPr>
              <a:t>777-2151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98" y="2001476"/>
            <a:ext cx="11058702" cy="42469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ceremonial music is played on base:</a:t>
            </a:r>
          </a:p>
          <a:p>
            <a:pPr lvl="1"/>
            <a:r>
              <a:rPr lang="en-US" dirty="0"/>
              <a:t>If outside:</a:t>
            </a:r>
          </a:p>
          <a:p>
            <a:pPr lvl="2"/>
            <a:r>
              <a:rPr lang="en-US" dirty="0"/>
              <a:t>stand quietly until finished</a:t>
            </a:r>
          </a:p>
          <a:p>
            <a:pPr lvl="2"/>
            <a:r>
              <a:rPr lang="en-US" dirty="0"/>
              <a:t>Face flag or music source</a:t>
            </a:r>
          </a:p>
          <a:p>
            <a:pPr lvl="2"/>
            <a:r>
              <a:rPr lang="en-US" dirty="0"/>
              <a:t>Cover heart while National Anthem is playing</a:t>
            </a:r>
          </a:p>
          <a:p>
            <a:pPr lvl="1"/>
            <a:r>
              <a:rPr lang="en-US" dirty="0"/>
              <a:t>If in a vehicle:</a:t>
            </a:r>
          </a:p>
          <a:p>
            <a:pPr lvl="2"/>
            <a:r>
              <a:rPr lang="en-US" dirty="0"/>
              <a:t>Safely pull over to the side of the road</a:t>
            </a:r>
          </a:p>
          <a:p>
            <a:pPr lvl="2"/>
            <a:r>
              <a:rPr lang="en-US" dirty="0"/>
              <a:t>Wait patiently until finished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894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00300"/>
            <a:ext cx="11582400" cy="44480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Respect for the Flag:</a:t>
            </a:r>
          </a:p>
          <a:p>
            <a:pPr lvl="1"/>
            <a:r>
              <a:rPr lang="en-US" dirty="0"/>
              <a:t>Do not:</a:t>
            </a:r>
          </a:p>
          <a:p>
            <a:pPr lvl="2"/>
            <a:r>
              <a:rPr lang="en-US" dirty="0"/>
              <a:t>Dip to any person or thing</a:t>
            </a:r>
          </a:p>
          <a:p>
            <a:pPr lvl="2"/>
            <a:r>
              <a:rPr lang="en-US" dirty="0"/>
              <a:t>Use as furniture covering or apparel</a:t>
            </a:r>
          </a:p>
          <a:p>
            <a:pPr lvl="2"/>
            <a:r>
              <a:rPr lang="en-US" dirty="0"/>
              <a:t>Drape over any part of a vehicle, train, boat or airplane</a:t>
            </a:r>
          </a:p>
          <a:p>
            <a:pPr lvl="2"/>
            <a:r>
              <a:rPr lang="en-US" dirty="0"/>
              <a:t>Display, fasten, use or store in a way that it could be damaging</a:t>
            </a:r>
          </a:p>
          <a:p>
            <a:pPr lvl="2"/>
            <a:r>
              <a:rPr lang="en-US" dirty="0"/>
              <a:t>Use as a receptacle for receiving or carrying objects</a:t>
            </a:r>
          </a:p>
          <a:p>
            <a:pPr lvl="2"/>
            <a:r>
              <a:rPr lang="en-US" dirty="0"/>
              <a:t>Use for advertising purposes</a:t>
            </a:r>
          </a:p>
          <a:p>
            <a:pPr lvl="2"/>
            <a:r>
              <a:rPr lang="en-US" dirty="0"/>
              <a:t>Mark it in any manner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Etiquette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0809F-D337-72C1-D2CC-48AB0607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946" y="4053114"/>
            <a:ext cx="4122854" cy="21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0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00300"/>
            <a:ext cx="11582400" cy="44480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Civility:</a:t>
            </a:r>
          </a:p>
          <a:p>
            <a:pPr lvl="1"/>
            <a:r>
              <a:rPr lang="en-US" dirty="0"/>
              <a:t>Existed since the dawn of civilization</a:t>
            </a:r>
          </a:p>
          <a:p>
            <a:pPr lvl="1"/>
            <a:r>
              <a:rPr lang="en-US" dirty="0"/>
              <a:t>Establishes expectation for treatment of others</a:t>
            </a:r>
          </a:p>
          <a:p>
            <a:pPr lvl="1"/>
            <a:r>
              <a:rPr lang="en-US" dirty="0"/>
              <a:t>Demonstrates appropriate respect</a:t>
            </a:r>
          </a:p>
          <a:p>
            <a:pPr lvl="1"/>
            <a:r>
              <a:rPr lang="en-US" dirty="0"/>
              <a:t>Respects the rights and ideas of others</a:t>
            </a:r>
          </a:p>
          <a:p>
            <a:pPr lvl="1"/>
            <a:endParaRPr lang="en-US" b="0" i="1" dirty="0"/>
          </a:p>
          <a:p>
            <a:pPr marL="447675" lvl="1" indent="0" algn="ctr">
              <a:buNone/>
            </a:pPr>
            <a:r>
              <a:rPr lang="en-US" b="0" i="1" dirty="0"/>
              <a:t>Show not yourself glad at the misfortune of another …Speak not injurious words neither in jest nor earnest; scoff at none although they give occasion</a:t>
            </a:r>
            <a:r>
              <a:rPr lang="en-US" dirty="0"/>
              <a:t>.</a:t>
            </a:r>
          </a:p>
          <a:p>
            <a:pPr marL="447675" lvl="1" indent="0" algn="r">
              <a:buNone/>
            </a:pPr>
            <a:r>
              <a:rPr lang="en-US" b="0" dirty="0"/>
              <a:t>-George Washington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Culture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97438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29618"/>
            <a:ext cx="11582400" cy="43187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Telephone Etiquette:</a:t>
            </a:r>
          </a:p>
          <a:p>
            <a:pPr lvl="1"/>
            <a:r>
              <a:rPr lang="en-US" dirty="0"/>
              <a:t>Always think customer service</a:t>
            </a:r>
          </a:p>
          <a:p>
            <a:pPr lvl="1"/>
            <a:r>
              <a:rPr lang="en-US" dirty="0"/>
              <a:t>Be professional</a:t>
            </a:r>
          </a:p>
          <a:p>
            <a:pPr lvl="1"/>
            <a:r>
              <a:rPr lang="en-US" dirty="0"/>
              <a:t>Answer phone with:</a:t>
            </a:r>
          </a:p>
          <a:p>
            <a:pPr lvl="2"/>
            <a:r>
              <a:rPr lang="en-US" dirty="0"/>
              <a:t>Organization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Duty title</a:t>
            </a:r>
          </a:p>
          <a:p>
            <a:pPr lvl="1"/>
            <a:r>
              <a:rPr lang="en-US" dirty="0"/>
              <a:t>Answer the caller’s questions or find them someone who can</a:t>
            </a:r>
          </a:p>
          <a:p>
            <a:pPr lvl="1"/>
            <a:r>
              <a:rPr lang="en-US" dirty="0"/>
              <a:t>You represent the Air Force and DoD so make a good first impression</a:t>
            </a:r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68965-B0EF-31DA-DB69-EAC6ADC6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004" y="2070899"/>
            <a:ext cx="3532838" cy="23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09325"/>
            <a:ext cx="11582400" cy="42390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Etiquette:</a:t>
            </a:r>
          </a:p>
          <a:p>
            <a:pPr lvl="1"/>
            <a:r>
              <a:rPr lang="en-US" dirty="0"/>
              <a:t>Be professional</a:t>
            </a:r>
          </a:p>
          <a:p>
            <a:pPr lvl="1"/>
            <a:r>
              <a:rPr lang="en-US" dirty="0"/>
              <a:t>Begin with a friendly greeting</a:t>
            </a:r>
          </a:p>
          <a:p>
            <a:pPr lvl="1"/>
            <a:r>
              <a:rPr lang="en-US" dirty="0"/>
              <a:t>Use appropriate signature block </a:t>
            </a:r>
          </a:p>
          <a:p>
            <a:pPr lvl="1"/>
            <a:r>
              <a:rPr lang="en-US" dirty="0"/>
              <a:t>Never “Reply All” unless your position requires</a:t>
            </a:r>
          </a:p>
          <a:p>
            <a:pPr lvl="1"/>
            <a:r>
              <a:rPr lang="en-US" dirty="0"/>
              <a:t>Generalize content</a:t>
            </a:r>
          </a:p>
          <a:p>
            <a:pPr lvl="1"/>
            <a:r>
              <a:rPr lang="en-US" dirty="0"/>
              <a:t>Mark unclassified and classified content as required</a:t>
            </a:r>
          </a:p>
          <a:p>
            <a:pPr lvl="1"/>
            <a:r>
              <a:rPr lang="en-US" dirty="0"/>
              <a:t>Be brief and to the point (remember BLUF)</a:t>
            </a:r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D74DE-8388-A4A7-0B62-68F29DBE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706" y="2405710"/>
            <a:ext cx="2819644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07A40-6945-EABB-3F2D-2D0F6E61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299736"/>
            <a:ext cx="11582400" cy="3948663"/>
          </a:xfrm>
        </p:spPr>
        <p:txBody>
          <a:bodyPr/>
          <a:lstStyle/>
          <a:p>
            <a:r>
              <a:rPr lang="en-US" dirty="0"/>
              <a:t>Proven traditions that explain what should and should not be done in a situation</a:t>
            </a:r>
          </a:p>
          <a:p>
            <a:r>
              <a:rPr lang="en-US" dirty="0"/>
              <a:t>Acting respectively and courteously when interacting with others</a:t>
            </a:r>
          </a:p>
          <a:p>
            <a:r>
              <a:rPr lang="en-US" dirty="0"/>
              <a:t>A form of order and respect among uniformed and civilian Airmen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FF8D-55D5-B548-803D-C437EFD0F016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3BBC3B-3536-70D9-D07C-037867A923E1}"/>
              </a:ext>
            </a:extLst>
          </p:cNvPr>
          <p:cNvSpPr txBox="1">
            <a:spLocks/>
          </p:cNvSpPr>
          <p:nvPr/>
        </p:nvSpPr>
        <p:spPr bwMode="auto">
          <a:xfrm>
            <a:off x="2743200" y="127001"/>
            <a:ext cx="6781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34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51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6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300" kern="0"/>
              <a:t>AIR FORCE CUSTOMS AND COURTESIES</a:t>
            </a:r>
            <a:endParaRPr lang="en-US" sz="3300" kern="0" dirty="0"/>
          </a:p>
        </p:txBody>
      </p:sp>
    </p:spTree>
    <p:extLst>
      <p:ext uri="{BB962C8B-B14F-4D97-AF65-F5344CB8AC3E}">
        <p14:creationId xmlns:p14="http://schemas.microsoft.com/office/powerpoint/2010/main" val="418470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41B902-0AB5-733F-8171-59E51ACD5600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Ranks and Insignias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F7F65E-5C57-6C7C-D340-09D2159A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CC7D8F0-7288-AE7F-34DD-95D7F378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13397"/>
            <a:ext cx="11582400" cy="2782694"/>
          </a:xfrm>
        </p:spPr>
        <p:txBody>
          <a:bodyPr/>
          <a:lstStyle/>
          <a:p>
            <a:r>
              <a:rPr lang="en-US" dirty="0"/>
              <a:t>Air Force military and civilian personnel work closely together every day</a:t>
            </a:r>
          </a:p>
          <a:p>
            <a:r>
              <a:rPr lang="en-US" dirty="0"/>
              <a:t>Rank is how we distinguish levels of authority and responsibility</a:t>
            </a:r>
          </a:p>
          <a:p>
            <a:r>
              <a:rPr lang="en-US" dirty="0"/>
              <a:t>Officer, Enlisted and Civilians all have rank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1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673A3C-AABD-4573-969A-A31B8E7B8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12" t="10017" b="1343"/>
          <a:stretch/>
        </p:blipFill>
        <p:spPr>
          <a:xfrm>
            <a:off x="2720109" y="1800301"/>
            <a:ext cx="6751782" cy="4537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DB198-49ED-421B-A5A9-D5B806A06F6D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Ranks and Insignias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3C30FF-2257-D2CD-6183-3434F2D34E75}"/>
              </a:ext>
            </a:extLst>
          </p:cNvPr>
          <p:cNvSpPr txBox="1">
            <a:spLocks/>
          </p:cNvSpPr>
          <p:nvPr/>
        </p:nvSpPr>
        <p:spPr>
          <a:xfrm>
            <a:off x="2743200" y="127001"/>
            <a:ext cx="6781800" cy="102076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1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34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51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6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300" kern="0"/>
              <a:t>AIR FORCE CUSTOMS AND COURTESIES</a:t>
            </a:r>
            <a:endParaRPr lang="en-US" sz="3300" kern="0" dirty="0"/>
          </a:p>
        </p:txBody>
      </p:sp>
    </p:spTree>
    <p:extLst>
      <p:ext uri="{BB962C8B-B14F-4D97-AF65-F5344CB8AC3E}">
        <p14:creationId xmlns:p14="http://schemas.microsoft.com/office/powerpoint/2010/main" val="1729689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F7A5BB-1CBB-4ECA-B46E-2D32F75D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915"/>
          <a:stretch/>
        </p:blipFill>
        <p:spPr>
          <a:xfrm>
            <a:off x="2044645" y="2072117"/>
            <a:ext cx="8013755" cy="4003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22897-BB51-F9C6-F89F-04D989A93604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Enlisted Ranks and Insignias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A58DF4-D371-C062-28B9-06C6C1FC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2522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FCA1F4-B54C-40DE-A702-92E3C0D35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465" r="2483"/>
          <a:stretch/>
        </p:blipFill>
        <p:spPr>
          <a:xfrm>
            <a:off x="2209800" y="1800301"/>
            <a:ext cx="7693891" cy="4589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07E7E2-1257-CD03-BBE7-D7669E94A0C2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Civilian Rank Structure/Pay Grade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A5C6C-E1B9-CD81-2322-BF79FA43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8856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54" y="1929618"/>
            <a:ext cx="11235739" cy="431878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Associated with the military</a:t>
            </a:r>
          </a:p>
          <a:p>
            <a:pPr lvl="1"/>
            <a:r>
              <a:rPr lang="en-US" dirty="0"/>
              <a:t>Uniformed military custom</a:t>
            </a:r>
          </a:p>
          <a:p>
            <a:pPr lvl="1"/>
            <a:r>
              <a:rPr lang="en-US" dirty="0"/>
              <a:t>Civilians do not salute</a:t>
            </a:r>
          </a:p>
          <a:p>
            <a:pPr lvl="1"/>
            <a:r>
              <a:rPr lang="en-US" dirty="0"/>
              <a:t>Initiated by junior member</a:t>
            </a:r>
          </a:p>
          <a:p>
            <a:pPr lvl="1"/>
            <a:r>
              <a:rPr lang="en-US" dirty="0"/>
              <a:t>Rendered to the United States flag while in uniform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75187-2D9D-7E64-1010-C8BB7DB6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36" y="1929618"/>
            <a:ext cx="234716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00300"/>
            <a:ext cx="11582400" cy="44480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Reveille:</a:t>
            </a:r>
          </a:p>
          <a:p>
            <a:pPr lvl="1"/>
            <a:r>
              <a:rPr lang="en-US" dirty="0"/>
              <a:t>Signifies the start of the duty day</a:t>
            </a:r>
          </a:p>
          <a:p>
            <a:pPr lvl="1"/>
            <a:r>
              <a:rPr lang="en-US" dirty="0"/>
              <a:t>Symbolic or actual raising of the flag</a:t>
            </a:r>
          </a:p>
          <a:p>
            <a:pPr lvl="1"/>
            <a:r>
              <a:rPr lang="en-US" dirty="0"/>
              <a:t>Recording played over Giant Voice PA system</a:t>
            </a:r>
          </a:p>
          <a:p>
            <a:pPr lvl="1"/>
            <a:r>
              <a:rPr lang="en-US" dirty="0"/>
              <a:t>Played at 0730 every weekday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59C7A-D68B-7E3D-737A-612DA0ABC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181" y="3811722"/>
            <a:ext cx="4587638" cy="2491956"/>
          </a:xfrm>
          <a:prstGeom prst="rect">
            <a:avLst/>
          </a:prstGeom>
        </p:spPr>
      </p:pic>
      <p:pic>
        <p:nvPicPr>
          <p:cNvPr id="2" name="First Call and Reveille Audio">
            <a:hlinkClick r:id="" action="ppaction://media"/>
            <a:extLst>
              <a:ext uri="{FF2B5EF4-FFF2-40B4-BE49-F238E27FC236}">
                <a16:creationId xmlns:a16="http://schemas.microsoft.com/office/drawing/2014/main" id="{8568E4F9-B03E-7A52-48F6-52478702B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2456" y="30474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059A-6601-9310-DB5C-2B4AE70F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77930"/>
            <a:ext cx="11582400" cy="4270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Retreat:</a:t>
            </a:r>
          </a:p>
          <a:p>
            <a:pPr lvl="1"/>
            <a:r>
              <a:rPr lang="en-US" dirty="0"/>
              <a:t>Signifies end of the duty day</a:t>
            </a:r>
          </a:p>
          <a:p>
            <a:pPr lvl="1"/>
            <a:r>
              <a:rPr lang="en-US" dirty="0"/>
              <a:t>Symbolic or actual lowering of the flag</a:t>
            </a:r>
          </a:p>
          <a:p>
            <a:pPr lvl="1"/>
            <a:r>
              <a:rPr lang="en-US" dirty="0"/>
              <a:t>Recording played over Giant Voice PA system</a:t>
            </a:r>
          </a:p>
          <a:p>
            <a:pPr lvl="1"/>
            <a:r>
              <a:rPr lang="en-US" dirty="0"/>
              <a:t>Played at 1700 every weekday</a:t>
            </a:r>
          </a:p>
          <a:p>
            <a:pPr lvl="1"/>
            <a:r>
              <a:rPr lang="en-US" dirty="0"/>
              <a:t>Followed by National Anthem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97530-DE99-6457-0504-E571CD591A8C}"/>
              </a:ext>
            </a:extLst>
          </p:cNvPr>
          <p:cNvSpPr txBox="1"/>
          <p:nvPr/>
        </p:nvSpPr>
        <p:spPr>
          <a:xfrm>
            <a:off x="2209800" y="1277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Ceremonies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608BB5-B9C7-2EDD-C4A1-03C7B61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27001"/>
            <a:ext cx="6781800" cy="1020763"/>
          </a:xfrm>
        </p:spPr>
        <p:txBody>
          <a:bodyPr wrap="square" anchor="b">
            <a:normAutofit/>
          </a:bodyPr>
          <a:lstStyle/>
          <a:p>
            <a:r>
              <a:rPr lang="en-US" altLang="en-US" sz="3300" dirty="0"/>
              <a:t>AIR FORCE CUSTOMS AND COURTESIES</a:t>
            </a:r>
            <a:endParaRPr lang="en-US" sz="3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3BB07-1843-6867-E066-6BD7A486F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077" y="2069466"/>
            <a:ext cx="2166114" cy="3174306"/>
          </a:xfrm>
          <a:prstGeom prst="rect">
            <a:avLst/>
          </a:prstGeom>
        </p:spPr>
      </p:pic>
      <p:pic>
        <p:nvPicPr>
          <p:cNvPr id="2" name="Retreat">
            <a:hlinkClick r:id="" action="ppaction://media"/>
            <a:extLst>
              <a:ext uri="{FF2B5EF4-FFF2-40B4-BE49-F238E27FC236}">
                <a16:creationId xmlns:a16="http://schemas.microsoft.com/office/drawing/2014/main" id="{A7C7E324-D25E-DA89-A447-8F229CFDA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19829" y="3169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01 Cover Slid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00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987</Words>
  <Application>Microsoft Office PowerPoint</Application>
  <PresentationFormat>Widescreen</PresentationFormat>
  <Paragraphs>175</Paragraphs>
  <Slides>14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1_01 Cover Slide</vt:lpstr>
      <vt:lpstr>3_00 Template</vt:lpstr>
      <vt:lpstr>AIR FORCE CUSTOMS AND COURTESIES </vt:lpstr>
      <vt:lpstr>PowerPoint Presentation</vt:lpstr>
      <vt:lpstr>AIR FORCE CUSTOMS AND COURTESIES</vt:lpstr>
      <vt:lpstr>PowerPoint Presentation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  <vt:lpstr>AIR FORCE CUSTOMS AND COURTESIES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Bertoldie</dc:creator>
  <cp:lastModifiedBy>BERTOLDIE, LANCE J CIV USAF AFMC 75 FSS/FSDEC</cp:lastModifiedBy>
  <cp:revision>3</cp:revision>
  <dcterms:created xsi:type="dcterms:W3CDTF">2023-10-18T19:02:49Z</dcterms:created>
  <dcterms:modified xsi:type="dcterms:W3CDTF">2023-11-07T17:43:21Z</dcterms:modified>
</cp:coreProperties>
</file>