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7"/>
  </p:notesMasterIdLst>
  <p:sldIdLst>
    <p:sldId id="306" r:id="rId5"/>
    <p:sldId id="326" r:id="rId6"/>
    <p:sldId id="334" r:id="rId7"/>
    <p:sldId id="335" r:id="rId8"/>
    <p:sldId id="309" r:id="rId9"/>
    <p:sldId id="333" r:id="rId10"/>
    <p:sldId id="341" r:id="rId11"/>
    <p:sldId id="276" r:id="rId12"/>
    <p:sldId id="320" r:id="rId13"/>
    <p:sldId id="336" r:id="rId14"/>
    <p:sldId id="328" r:id="rId15"/>
    <p:sldId id="275" r:id="rId16"/>
    <p:sldId id="332" r:id="rId17"/>
    <p:sldId id="324" r:id="rId18"/>
    <p:sldId id="319" r:id="rId19"/>
    <p:sldId id="342" r:id="rId20"/>
    <p:sldId id="321" r:id="rId21"/>
    <p:sldId id="329" r:id="rId22"/>
    <p:sldId id="331" r:id="rId23"/>
    <p:sldId id="261" r:id="rId24"/>
    <p:sldId id="339" r:id="rId25"/>
    <p:sldId id="3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EED"/>
    <a:srgbClr val="D5EAFF"/>
    <a:srgbClr val="0099CC"/>
    <a:srgbClr val="6600CC"/>
    <a:srgbClr val="33CCCC"/>
    <a:srgbClr val="C5616A"/>
    <a:srgbClr val="1087AA"/>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A4BD4-E641-4F28-B568-762D31296FE5}" v="154" dt="2023-03-22T18:26:42.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6" autoAdjust="0"/>
    <p:restoredTop sz="84967" autoAdjust="0"/>
  </p:normalViewPr>
  <p:slideViewPr>
    <p:cSldViewPr snapToGrid="0">
      <p:cViewPr varScale="1">
        <p:scale>
          <a:sx n="107" d="100"/>
          <a:sy n="107" d="100"/>
        </p:scale>
        <p:origin x="533" y="7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eg"/><Relationship Id="rId5" Type="http://schemas.openxmlformats.org/officeDocument/2006/relationships/image" Target="../media/image19.jpg"/><Relationship Id="rId4" Type="http://schemas.openxmlformats.org/officeDocument/2006/relationships/image" Target="../media/image1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eg"/><Relationship Id="rId5" Type="http://schemas.openxmlformats.org/officeDocument/2006/relationships/image" Target="../media/image19.jpg"/><Relationship Id="rId4"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72B490-0D19-4A88-A4BC-0038F1CA7FA3}" type="doc">
      <dgm:prSet loTypeId="urn:microsoft.com/office/officeart/2005/8/layout/pyramid1" loCatId="pyramid" qsTypeId="urn:microsoft.com/office/officeart/2005/8/quickstyle/3d4" qsCatId="3D" csTypeId="urn:microsoft.com/office/officeart/2005/8/colors/colorful3" csCatId="colorful" phldr="1"/>
      <dgm:spPr/>
    </dgm:pt>
    <dgm:pt modelId="{BBFF8547-802E-4E55-9B6A-4AEA867C2C28}">
      <dgm:prSet phldrT="[Text]"/>
      <dgm:spPr/>
      <dgm:t>
        <a:bodyPr/>
        <a:lstStyle/>
        <a:p>
          <a:pPr>
            <a:spcAft>
              <a:spcPts val="0"/>
            </a:spcAft>
          </a:pPr>
          <a:endParaRPr lang="en-US"/>
        </a:p>
        <a:p>
          <a:pPr>
            <a:spcAft>
              <a:spcPts val="0"/>
            </a:spcAft>
          </a:pPr>
          <a:r>
            <a:rPr lang="en-US"/>
            <a:t>Early </a:t>
          </a:r>
        </a:p>
        <a:p>
          <a:pPr>
            <a:spcAft>
              <a:spcPts val="0"/>
            </a:spcAft>
          </a:pPr>
          <a:r>
            <a:rPr lang="en-US"/>
            <a:t>Death</a:t>
          </a:r>
          <a:endParaRPr lang="en-US" dirty="0"/>
        </a:p>
      </dgm:t>
    </dgm:pt>
    <dgm:pt modelId="{1F0A6812-6656-47BA-B4C2-76BCDABEC02F}" type="parTrans" cxnId="{21FF01FC-C15F-4315-92F3-841B90D57892}">
      <dgm:prSet/>
      <dgm:spPr/>
      <dgm:t>
        <a:bodyPr/>
        <a:lstStyle/>
        <a:p>
          <a:endParaRPr lang="en-US"/>
        </a:p>
      </dgm:t>
    </dgm:pt>
    <dgm:pt modelId="{A76842D0-D6AB-4A04-AFC4-5787671E3CF1}" type="sibTrans" cxnId="{21FF01FC-C15F-4315-92F3-841B90D57892}">
      <dgm:prSet/>
      <dgm:spPr/>
      <dgm:t>
        <a:bodyPr/>
        <a:lstStyle/>
        <a:p>
          <a:endParaRPr lang="en-US"/>
        </a:p>
      </dgm:t>
    </dgm:pt>
    <dgm:pt modelId="{DF71640E-ABBD-4B51-BDC9-D7640C98BC9E}">
      <dgm:prSet phldrT="[Text]"/>
      <dgm:spPr/>
      <dgm:t>
        <a:bodyPr/>
        <a:lstStyle/>
        <a:p>
          <a:r>
            <a:rPr lang="en-US" dirty="0"/>
            <a:t>Social, Emotional, &amp; Cognitive Impairment</a:t>
          </a:r>
        </a:p>
      </dgm:t>
    </dgm:pt>
    <dgm:pt modelId="{0B5BF1C0-6CA3-40EC-A73D-EEE42A397AD1}" type="parTrans" cxnId="{F6354415-E8E3-4FE7-BB03-3AD2D031770A}">
      <dgm:prSet/>
      <dgm:spPr/>
      <dgm:t>
        <a:bodyPr/>
        <a:lstStyle/>
        <a:p>
          <a:endParaRPr lang="en-US"/>
        </a:p>
      </dgm:t>
    </dgm:pt>
    <dgm:pt modelId="{EBD5043E-5BDF-413C-8DAA-2BEF03D86F29}" type="sibTrans" cxnId="{F6354415-E8E3-4FE7-BB03-3AD2D031770A}">
      <dgm:prSet/>
      <dgm:spPr/>
      <dgm:t>
        <a:bodyPr/>
        <a:lstStyle/>
        <a:p>
          <a:endParaRPr lang="en-US"/>
        </a:p>
      </dgm:t>
    </dgm:pt>
    <dgm:pt modelId="{7CD1ACFB-1086-454A-9CC3-A85BEDC0F7AF}">
      <dgm:prSet phldrT="[Text]"/>
      <dgm:spPr/>
      <dgm:t>
        <a:bodyPr/>
        <a:lstStyle/>
        <a:p>
          <a:r>
            <a:rPr lang="en-US" dirty="0"/>
            <a:t>Adverse Childhood Experiences</a:t>
          </a:r>
        </a:p>
      </dgm:t>
    </dgm:pt>
    <dgm:pt modelId="{642B4F7E-5329-44B5-AE43-7CABA4F39AE7}" type="parTrans" cxnId="{9762FCB1-FCEA-4CBE-BE20-94507D2F7EB7}">
      <dgm:prSet/>
      <dgm:spPr/>
      <dgm:t>
        <a:bodyPr/>
        <a:lstStyle/>
        <a:p>
          <a:endParaRPr lang="en-US"/>
        </a:p>
      </dgm:t>
    </dgm:pt>
    <dgm:pt modelId="{3BF7F9B9-71AB-4A9D-B134-00847A1038E5}" type="sibTrans" cxnId="{9762FCB1-FCEA-4CBE-BE20-94507D2F7EB7}">
      <dgm:prSet/>
      <dgm:spPr/>
      <dgm:t>
        <a:bodyPr/>
        <a:lstStyle/>
        <a:p>
          <a:endParaRPr lang="en-US"/>
        </a:p>
      </dgm:t>
    </dgm:pt>
    <dgm:pt modelId="{8C599B65-069F-41EA-A120-C3C20ADA1F18}">
      <dgm:prSet/>
      <dgm:spPr/>
      <dgm:t>
        <a:bodyPr/>
        <a:lstStyle/>
        <a:p>
          <a:r>
            <a:rPr lang="en-US" dirty="0"/>
            <a:t>Disease, Disability &amp; Social Problems</a:t>
          </a:r>
        </a:p>
      </dgm:t>
    </dgm:pt>
    <dgm:pt modelId="{207996FA-A15E-435C-B8E4-7676E5336D29}" type="parTrans" cxnId="{A0738614-72CA-47EC-92E8-8DA1AB0758EB}">
      <dgm:prSet/>
      <dgm:spPr/>
      <dgm:t>
        <a:bodyPr/>
        <a:lstStyle/>
        <a:p>
          <a:endParaRPr lang="en-US"/>
        </a:p>
      </dgm:t>
    </dgm:pt>
    <dgm:pt modelId="{4EFA5D85-3904-4AAB-BDAA-80F19DE1AEFB}" type="sibTrans" cxnId="{A0738614-72CA-47EC-92E8-8DA1AB0758EB}">
      <dgm:prSet/>
      <dgm:spPr/>
      <dgm:t>
        <a:bodyPr/>
        <a:lstStyle/>
        <a:p>
          <a:endParaRPr lang="en-US"/>
        </a:p>
      </dgm:t>
    </dgm:pt>
    <dgm:pt modelId="{03F28F08-172D-4B38-8419-241B0FEE76BA}">
      <dgm:prSet/>
      <dgm:spPr/>
      <dgm:t>
        <a:bodyPr/>
        <a:lstStyle/>
        <a:p>
          <a:r>
            <a:rPr lang="en-US" dirty="0"/>
            <a:t>Adoptions of Health-Risk Behaviors</a:t>
          </a:r>
        </a:p>
      </dgm:t>
    </dgm:pt>
    <dgm:pt modelId="{3FDA6ABF-2E18-4C28-A324-CE9BFE2A8829}" type="sibTrans" cxnId="{873F5B47-2BFD-40DE-9521-F8735C6C46FD}">
      <dgm:prSet/>
      <dgm:spPr/>
      <dgm:t>
        <a:bodyPr/>
        <a:lstStyle/>
        <a:p>
          <a:endParaRPr lang="en-US"/>
        </a:p>
      </dgm:t>
    </dgm:pt>
    <dgm:pt modelId="{A7DAF5FD-41AB-4C9D-A402-71120335280B}" type="parTrans" cxnId="{873F5B47-2BFD-40DE-9521-F8735C6C46FD}">
      <dgm:prSet/>
      <dgm:spPr/>
      <dgm:t>
        <a:bodyPr/>
        <a:lstStyle/>
        <a:p>
          <a:endParaRPr lang="en-US"/>
        </a:p>
      </dgm:t>
    </dgm:pt>
    <dgm:pt modelId="{61D686DF-D6CF-4A6F-8472-BB33B937BDAE}" type="pres">
      <dgm:prSet presAssocID="{A172B490-0D19-4A88-A4BC-0038F1CA7FA3}" presName="Name0" presStyleCnt="0">
        <dgm:presLayoutVars>
          <dgm:dir/>
          <dgm:animLvl val="lvl"/>
          <dgm:resizeHandles val="exact"/>
        </dgm:presLayoutVars>
      </dgm:prSet>
      <dgm:spPr/>
    </dgm:pt>
    <dgm:pt modelId="{9FC47C58-280A-4CD6-9A19-411CD1325A6F}" type="pres">
      <dgm:prSet presAssocID="{BBFF8547-802E-4E55-9B6A-4AEA867C2C28}" presName="Name8" presStyleCnt="0"/>
      <dgm:spPr/>
    </dgm:pt>
    <dgm:pt modelId="{388BC869-A3E5-48A0-B1E8-0FD6224578FE}" type="pres">
      <dgm:prSet presAssocID="{BBFF8547-802E-4E55-9B6A-4AEA867C2C28}" presName="level" presStyleLbl="node1" presStyleIdx="0" presStyleCnt="5" custScaleY="96167">
        <dgm:presLayoutVars>
          <dgm:chMax val="1"/>
          <dgm:bulletEnabled val="1"/>
        </dgm:presLayoutVars>
      </dgm:prSet>
      <dgm:spPr/>
      <dgm:t>
        <a:bodyPr/>
        <a:lstStyle/>
        <a:p>
          <a:endParaRPr lang="en-US"/>
        </a:p>
      </dgm:t>
    </dgm:pt>
    <dgm:pt modelId="{7976CC49-25D1-44BC-B3AD-B55BF0570446}" type="pres">
      <dgm:prSet presAssocID="{BBFF8547-802E-4E55-9B6A-4AEA867C2C28}" presName="levelTx" presStyleLbl="revTx" presStyleIdx="0" presStyleCnt="0">
        <dgm:presLayoutVars>
          <dgm:chMax val="1"/>
          <dgm:bulletEnabled val="1"/>
        </dgm:presLayoutVars>
      </dgm:prSet>
      <dgm:spPr/>
      <dgm:t>
        <a:bodyPr/>
        <a:lstStyle/>
        <a:p>
          <a:endParaRPr lang="en-US"/>
        </a:p>
      </dgm:t>
    </dgm:pt>
    <dgm:pt modelId="{65E8A6E0-4D2C-4364-BDB6-4F5EA58F6959}" type="pres">
      <dgm:prSet presAssocID="{8C599B65-069F-41EA-A120-C3C20ADA1F18}" presName="Name8" presStyleCnt="0"/>
      <dgm:spPr/>
    </dgm:pt>
    <dgm:pt modelId="{5DE729E2-9327-4E3C-8BC7-C2BFC679DC57}" type="pres">
      <dgm:prSet presAssocID="{8C599B65-069F-41EA-A120-C3C20ADA1F18}" presName="level" presStyleLbl="node1" presStyleIdx="1" presStyleCnt="5">
        <dgm:presLayoutVars>
          <dgm:chMax val="1"/>
          <dgm:bulletEnabled val="1"/>
        </dgm:presLayoutVars>
      </dgm:prSet>
      <dgm:spPr/>
      <dgm:t>
        <a:bodyPr/>
        <a:lstStyle/>
        <a:p>
          <a:endParaRPr lang="en-US"/>
        </a:p>
      </dgm:t>
    </dgm:pt>
    <dgm:pt modelId="{8C0367A5-92CC-40D0-8469-B94342F92975}" type="pres">
      <dgm:prSet presAssocID="{8C599B65-069F-41EA-A120-C3C20ADA1F18}" presName="levelTx" presStyleLbl="revTx" presStyleIdx="0" presStyleCnt="0">
        <dgm:presLayoutVars>
          <dgm:chMax val="1"/>
          <dgm:bulletEnabled val="1"/>
        </dgm:presLayoutVars>
      </dgm:prSet>
      <dgm:spPr/>
      <dgm:t>
        <a:bodyPr/>
        <a:lstStyle/>
        <a:p>
          <a:endParaRPr lang="en-US"/>
        </a:p>
      </dgm:t>
    </dgm:pt>
    <dgm:pt modelId="{70C86479-43DD-4536-ABFB-3ECABACDDC85}" type="pres">
      <dgm:prSet presAssocID="{03F28F08-172D-4B38-8419-241B0FEE76BA}" presName="Name8" presStyleCnt="0"/>
      <dgm:spPr/>
    </dgm:pt>
    <dgm:pt modelId="{54B27484-F4E7-45B5-AEB9-E0C45588D553}" type="pres">
      <dgm:prSet presAssocID="{03F28F08-172D-4B38-8419-241B0FEE76BA}" presName="level" presStyleLbl="node1" presStyleIdx="2" presStyleCnt="5">
        <dgm:presLayoutVars>
          <dgm:chMax val="1"/>
          <dgm:bulletEnabled val="1"/>
        </dgm:presLayoutVars>
      </dgm:prSet>
      <dgm:spPr/>
      <dgm:t>
        <a:bodyPr/>
        <a:lstStyle/>
        <a:p>
          <a:endParaRPr lang="en-US"/>
        </a:p>
      </dgm:t>
    </dgm:pt>
    <dgm:pt modelId="{BE4B6268-63AB-48DE-AFBE-8E60583FEC97}" type="pres">
      <dgm:prSet presAssocID="{03F28F08-172D-4B38-8419-241B0FEE76BA}" presName="levelTx" presStyleLbl="revTx" presStyleIdx="0" presStyleCnt="0">
        <dgm:presLayoutVars>
          <dgm:chMax val="1"/>
          <dgm:bulletEnabled val="1"/>
        </dgm:presLayoutVars>
      </dgm:prSet>
      <dgm:spPr/>
      <dgm:t>
        <a:bodyPr/>
        <a:lstStyle/>
        <a:p>
          <a:endParaRPr lang="en-US"/>
        </a:p>
      </dgm:t>
    </dgm:pt>
    <dgm:pt modelId="{894E45C8-0598-4312-9CA3-F7B52B8ECEC2}" type="pres">
      <dgm:prSet presAssocID="{DF71640E-ABBD-4B51-BDC9-D7640C98BC9E}" presName="Name8" presStyleCnt="0"/>
      <dgm:spPr/>
    </dgm:pt>
    <dgm:pt modelId="{E85729FD-7A43-4B0E-9B94-ACE6FDCFCBB8}" type="pres">
      <dgm:prSet presAssocID="{DF71640E-ABBD-4B51-BDC9-D7640C98BC9E}" presName="level" presStyleLbl="node1" presStyleIdx="3" presStyleCnt="5">
        <dgm:presLayoutVars>
          <dgm:chMax val="1"/>
          <dgm:bulletEnabled val="1"/>
        </dgm:presLayoutVars>
      </dgm:prSet>
      <dgm:spPr/>
      <dgm:t>
        <a:bodyPr/>
        <a:lstStyle/>
        <a:p>
          <a:endParaRPr lang="en-US"/>
        </a:p>
      </dgm:t>
    </dgm:pt>
    <dgm:pt modelId="{A3331009-4C63-493F-9A67-DB29AB3552CA}" type="pres">
      <dgm:prSet presAssocID="{DF71640E-ABBD-4B51-BDC9-D7640C98BC9E}" presName="levelTx" presStyleLbl="revTx" presStyleIdx="0" presStyleCnt="0">
        <dgm:presLayoutVars>
          <dgm:chMax val="1"/>
          <dgm:bulletEnabled val="1"/>
        </dgm:presLayoutVars>
      </dgm:prSet>
      <dgm:spPr/>
      <dgm:t>
        <a:bodyPr/>
        <a:lstStyle/>
        <a:p>
          <a:endParaRPr lang="en-US"/>
        </a:p>
      </dgm:t>
    </dgm:pt>
    <dgm:pt modelId="{C1F48B95-817E-43BF-B537-D7A63C0FBDE4}" type="pres">
      <dgm:prSet presAssocID="{7CD1ACFB-1086-454A-9CC3-A85BEDC0F7AF}" presName="Name8" presStyleCnt="0"/>
      <dgm:spPr/>
    </dgm:pt>
    <dgm:pt modelId="{17300301-A2F2-4FDB-B2BE-5F5E39CD6D5F}" type="pres">
      <dgm:prSet presAssocID="{7CD1ACFB-1086-454A-9CC3-A85BEDC0F7AF}" presName="level" presStyleLbl="node1" presStyleIdx="4" presStyleCnt="5">
        <dgm:presLayoutVars>
          <dgm:chMax val="1"/>
          <dgm:bulletEnabled val="1"/>
        </dgm:presLayoutVars>
      </dgm:prSet>
      <dgm:spPr/>
      <dgm:t>
        <a:bodyPr/>
        <a:lstStyle/>
        <a:p>
          <a:endParaRPr lang="en-US"/>
        </a:p>
      </dgm:t>
    </dgm:pt>
    <dgm:pt modelId="{0907A282-5623-4043-8270-BA3D9D08E79A}" type="pres">
      <dgm:prSet presAssocID="{7CD1ACFB-1086-454A-9CC3-A85BEDC0F7AF}" presName="levelTx" presStyleLbl="revTx" presStyleIdx="0" presStyleCnt="0">
        <dgm:presLayoutVars>
          <dgm:chMax val="1"/>
          <dgm:bulletEnabled val="1"/>
        </dgm:presLayoutVars>
      </dgm:prSet>
      <dgm:spPr/>
      <dgm:t>
        <a:bodyPr/>
        <a:lstStyle/>
        <a:p>
          <a:endParaRPr lang="en-US"/>
        </a:p>
      </dgm:t>
    </dgm:pt>
  </dgm:ptLst>
  <dgm:cxnLst>
    <dgm:cxn modelId="{AE96BEE3-BF8A-482C-A319-AF2B026490C6}" type="presOf" srcId="{03F28F08-172D-4B38-8419-241B0FEE76BA}" destId="{BE4B6268-63AB-48DE-AFBE-8E60583FEC97}" srcOrd="1" destOrd="0" presId="urn:microsoft.com/office/officeart/2005/8/layout/pyramid1"/>
    <dgm:cxn modelId="{11168A46-C6EC-4F04-97AA-2EE45A40AA1F}" type="presOf" srcId="{A172B490-0D19-4A88-A4BC-0038F1CA7FA3}" destId="{61D686DF-D6CF-4A6F-8472-BB33B937BDAE}" srcOrd="0" destOrd="0" presId="urn:microsoft.com/office/officeart/2005/8/layout/pyramid1"/>
    <dgm:cxn modelId="{863D9A43-234E-4B27-B282-3B868112911C}" type="presOf" srcId="{DF71640E-ABBD-4B51-BDC9-D7640C98BC9E}" destId="{A3331009-4C63-493F-9A67-DB29AB3552CA}" srcOrd="1" destOrd="0" presId="urn:microsoft.com/office/officeart/2005/8/layout/pyramid1"/>
    <dgm:cxn modelId="{A0738614-72CA-47EC-92E8-8DA1AB0758EB}" srcId="{A172B490-0D19-4A88-A4BC-0038F1CA7FA3}" destId="{8C599B65-069F-41EA-A120-C3C20ADA1F18}" srcOrd="1" destOrd="0" parTransId="{207996FA-A15E-435C-B8E4-7676E5336D29}" sibTransId="{4EFA5D85-3904-4AAB-BDAA-80F19DE1AEFB}"/>
    <dgm:cxn modelId="{873F5B47-2BFD-40DE-9521-F8735C6C46FD}" srcId="{A172B490-0D19-4A88-A4BC-0038F1CA7FA3}" destId="{03F28F08-172D-4B38-8419-241B0FEE76BA}" srcOrd="2" destOrd="0" parTransId="{A7DAF5FD-41AB-4C9D-A402-71120335280B}" sibTransId="{3FDA6ABF-2E18-4C28-A324-CE9BFE2A8829}"/>
    <dgm:cxn modelId="{D6BA4F93-687E-4548-B3F0-68ED54ABE237}" type="presOf" srcId="{BBFF8547-802E-4E55-9B6A-4AEA867C2C28}" destId="{388BC869-A3E5-48A0-B1E8-0FD6224578FE}" srcOrd="0" destOrd="0" presId="urn:microsoft.com/office/officeart/2005/8/layout/pyramid1"/>
    <dgm:cxn modelId="{4D1FBF1B-5EEF-45EE-930C-E24DA7A5C731}" type="presOf" srcId="{7CD1ACFB-1086-454A-9CC3-A85BEDC0F7AF}" destId="{17300301-A2F2-4FDB-B2BE-5F5E39CD6D5F}" srcOrd="0" destOrd="0" presId="urn:microsoft.com/office/officeart/2005/8/layout/pyramid1"/>
    <dgm:cxn modelId="{15B92F0A-4B69-4DDC-9070-CD8E06FD0F00}" type="presOf" srcId="{BBFF8547-802E-4E55-9B6A-4AEA867C2C28}" destId="{7976CC49-25D1-44BC-B3AD-B55BF0570446}" srcOrd="1" destOrd="0" presId="urn:microsoft.com/office/officeart/2005/8/layout/pyramid1"/>
    <dgm:cxn modelId="{54D50F50-567D-4AAC-84FD-39EFBBA68603}" type="presOf" srcId="{8C599B65-069F-41EA-A120-C3C20ADA1F18}" destId="{5DE729E2-9327-4E3C-8BC7-C2BFC679DC57}" srcOrd="0" destOrd="0" presId="urn:microsoft.com/office/officeart/2005/8/layout/pyramid1"/>
    <dgm:cxn modelId="{21FF01FC-C15F-4315-92F3-841B90D57892}" srcId="{A172B490-0D19-4A88-A4BC-0038F1CA7FA3}" destId="{BBFF8547-802E-4E55-9B6A-4AEA867C2C28}" srcOrd="0" destOrd="0" parTransId="{1F0A6812-6656-47BA-B4C2-76BCDABEC02F}" sibTransId="{A76842D0-D6AB-4A04-AFC4-5787671E3CF1}"/>
    <dgm:cxn modelId="{9762FCB1-FCEA-4CBE-BE20-94507D2F7EB7}" srcId="{A172B490-0D19-4A88-A4BC-0038F1CA7FA3}" destId="{7CD1ACFB-1086-454A-9CC3-A85BEDC0F7AF}" srcOrd="4" destOrd="0" parTransId="{642B4F7E-5329-44B5-AE43-7CABA4F39AE7}" sibTransId="{3BF7F9B9-71AB-4A9D-B134-00847A1038E5}"/>
    <dgm:cxn modelId="{F6354415-E8E3-4FE7-BB03-3AD2D031770A}" srcId="{A172B490-0D19-4A88-A4BC-0038F1CA7FA3}" destId="{DF71640E-ABBD-4B51-BDC9-D7640C98BC9E}" srcOrd="3" destOrd="0" parTransId="{0B5BF1C0-6CA3-40EC-A73D-EEE42A397AD1}" sibTransId="{EBD5043E-5BDF-413C-8DAA-2BEF03D86F29}"/>
    <dgm:cxn modelId="{5A808820-A2C6-4859-9CAA-B4816E330FF3}" type="presOf" srcId="{7CD1ACFB-1086-454A-9CC3-A85BEDC0F7AF}" destId="{0907A282-5623-4043-8270-BA3D9D08E79A}" srcOrd="1" destOrd="0" presId="urn:microsoft.com/office/officeart/2005/8/layout/pyramid1"/>
    <dgm:cxn modelId="{426C46DD-0998-40B2-B629-225A26486C2E}" type="presOf" srcId="{DF71640E-ABBD-4B51-BDC9-D7640C98BC9E}" destId="{E85729FD-7A43-4B0E-9B94-ACE6FDCFCBB8}" srcOrd="0" destOrd="0" presId="urn:microsoft.com/office/officeart/2005/8/layout/pyramid1"/>
    <dgm:cxn modelId="{56DF2C2A-FC1A-4686-93D1-A98BD0A11A37}" type="presOf" srcId="{8C599B65-069F-41EA-A120-C3C20ADA1F18}" destId="{8C0367A5-92CC-40D0-8469-B94342F92975}" srcOrd="1" destOrd="0" presId="urn:microsoft.com/office/officeart/2005/8/layout/pyramid1"/>
    <dgm:cxn modelId="{C209565D-7B24-4333-BE2C-EB1C3A8A981A}" type="presOf" srcId="{03F28F08-172D-4B38-8419-241B0FEE76BA}" destId="{54B27484-F4E7-45B5-AEB9-E0C45588D553}" srcOrd="0" destOrd="0" presId="urn:microsoft.com/office/officeart/2005/8/layout/pyramid1"/>
    <dgm:cxn modelId="{280F154B-D9BA-4BFA-A364-B2F877904652}" type="presParOf" srcId="{61D686DF-D6CF-4A6F-8472-BB33B937BDAE}" destId="{9FC47C58-280A-4CD6-9A19-411CD1325A6F}" srcOrd="0" destOrd="0" presId="urn:microsoft.com/office/officeart/2005/8/layout/pyramid1"/>
    <dgm:cxn modelId="{3CD6EF1A-91B4-497D-9217-6EFF8B085A1B}" type="presParOf" srcId="{9FC47C58-280A-4CD6-9A19-411CD1325A6F}" destId="{388BC869-A3E5-48A0-B1E8-0FD6224578FE}" srcOrd="0" destOrd="0" presId="urn:microsoft.com/office/officeart/2005/8/layout/pyramid1"/>
    <dgm:cxn modelId="{84EF49A4-6E73-4D06-BE03-F0A7F4D35C49}" type="presParOf" srcId="{9FC47C58-280A-4CD6-9A19-411CD1325A6F}" destId="{7976CC49-25D1-44BC-B3AD-B55BF0570446}" srcOrd="1" destOrd="0" presId="urn:microsoft.com/office/officeart/2005/8/layout/pyramid1"/>
    <dgm:cxn modelId="{389D26D8-E7A1-4D09-8A68-F41185B0FD2A}" type="presParOf" srcId="{61D686DF-D6CF-4A6F-8472-BB33B937BDAE}" destId="{65E8A6E0-4D2C-4364-BDB6-4F5EA58F6959}" srcOrd="1" destOrd="0" presId="urn:microsoft.com/office/officeart/2005/8/layout/pyramid1"/>
    <dgm:cxn modelId="{56E4CD3E-578B-4491-9AD1-B44672141130}" type="presParOf" srcId="{65E8A6E0-4D2C-4364-BDB6-4F5EA58F6959}" destId="{5DE729E2-9327-4E3C-8BC7-C2BFC679DC57}" srcOrd="0" destOrd="0" presId="urn:microsoft.com/office/officeart/2005/8/layout/pyramid1"/>
    <dgm:cxn modelId="{9E80FBBE-524E-4C90-AB94-26D6ED9A9045}" type="presParOf" srcId="{65E8A6E0-4D2C-4364-BDB6-4F5EA58F6959}" destId="{8C0367A5-92CC-40D0-8469-B94342F92975}" srcOrd="1" destOrd="0" presId="urn:microsoft.com/office/officeart/2005/8/layout/pyramid1"/>
    <dgm:cxn modelId="{4879FB18-4271-4E6D-BF4C-CD6117265762}" type="presParOf" srcId="{61D686DF-D6CF-4A6F-8472-BB33B937BDAE}" destId="{70C86479-43DD-4536-ABFB-3ECABACDDC85}" srcOrd="2" destOrd="0" presId="urn:microsoft.com/office/officeart/2005/8/layout/pyramid1"/>
    <dgm:cxn modelId="{3BEF7912-3BD5-4664-8EC1-EB3DEC308511}" type="presParOf" srcId="{70C86479-43DD-4536-ABFB-3ECABACDDC85}" destId="{54B27484-F4E7-45B5-AEB9-E0C45588D553}" srcOrd="0" destOrd="0" presId="urn:microsoft.com/office/officeart/2005/8/layout/pyramid1"/>
    <dgm:cxn modelId="{A421F999-5855-45C6-8276-762039E5C795}" type="presParOf" srcId="{70C86479-43DD-4536-ABFB-3ECABACDDC85}" destId="{BE4B6268-63AB-48DE-AFBE-8E60583FEC97}" srcOrd="1" destOrd="0" presId="urn:microsoft.com/office/officeart/2005/8/layout/pyramid1"/>
    <dgm:cxn modelId="{DA4E21A1-108B-4EDB-AFDC-53660ADA9671}" type="presParOf" srcId="{61D686DF-D6CF-4A6F-8472-BB33B937BDAE}" destId="{894E45C8-0598-4312-9CA3-F7B52B8ECEC2}" srcOrd="3" destOrd="0" presId="urn:microsoft.com/office/officeart/2005/8/layout/pyramid1"/>
    <dgm:cxn modelId="{6A6044F7-46A4-4E95-92A2-22E51EF4D9C9}" type="presParOf" srcId="{894E45C8-0598-4312-9CA3-F7B52B8ECEC2}" destId="{E85729FD-7A43-4B0E-9B94-ACE6FDCFCBB8}" srcOrd="0" destOrd="0" presId="urn:microsoft.com/office/officeart/2005/8/layout/pyramid1"/>
    <dgm:cxn modelId="{ADF87C1D-6B48-4E1A-80D5-F6F88908CEB1}" type="presParOf" srcId="{894E45C8-0598-4312-9CA3-F7B52B8ECEC2}" destId="{A3331009-4C63-493F-9A67-DB29AB3552CA}" srcOrd="1" destOrd="0" presId="urn:microsoft.com/office/officeart/2005/8/layout/pyramid1"/>
    <dgm:cxn modelId="{2FB885B8-644E-4929-B0FD-D5D4AC943B7D}" type="presParOf" srcId="{61D686DF-D6CF-4A6F-8472-BB33B937BDAE}" destId="{C1F48B95-817E-43BF-B537-D7A63C0FBDE4}" srcOrd="4" destOrd="0" presId="urn:microsoft.com/office/officeart/2005/8/layout/pyramid1"/>
    <dgm:cxn modelId="{957D8842-8EA7-461A-B483-4FD33E6DF150}" type="presParOf" srcId="{C1F48B95-817E-43BF-B537-D7A63C0FBDE4}" destId="{17300301-A2F2-4FDB-B2BE-5F5E39CD6D5F}" srcOrd="0" destOrd="0" presId="urn:microsoft.com/office/officeart/2005/8/layout/pyramid1"/>
    <dgm:cxn modelId="{EFDA0669-E533-42A6-8250-188E400E8C4E}" type="presParOf" srcId="{C1F48B95-817E-43BF-B537-D7A63C0FBDE4}" destId="{0907A282-5623-4043-8270-BA3D9D08E79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C4FF64-381D-4587-8DFB-5DC22A7B2195}" type="doc">
      <dgm:prSet loTypeId="urn:microsoft.com/office/officeart/2008/layout/BendingPictureBlocks" loCatId="picture" qsTypeId="urn:microsoft.com/office/officeart/2005/8/quickstyle/3d3" qsCatId="3D" csTypeId="urn:microsoft.com/office/officeart/2005/8/colors/accent1_2" csCatId="accent1" phldr="1"/>
      <dgm:spPr/>
      <dgm:t>
        <a:bodyPr/>
        <a:lstStyle/>
        <a:p>
          <a:endParaRPr lang="en-US"/>
        </a:p>
      </dgm:t>
    </dgm:pt>
    <dgm:pt modelId="{D455F109-E8E8-4BEF-AE3B-69B23B7E5B62}">
      <dgm:prSet phldrT="[Text]"/>
      <dgm:spPr/>
      <dgm:t>
        <a:bodyPr/>
        <a:lstStyle/>
        <a:p>
          <a:r>
            <a:rPr lang="en-US" dirty="0">
              <a:latin typeface="Arial Black" panose="020B0A04020102020204" pitchFamily="34" charset="0"/>
            </a:rPr>
            <a:t>EDUCATION ON PASSWORD SAFETY</a:t>
          </a:r>
        </a:p>
      </dgm:t>
    </dgm:pt>
    <dgm:pt modelId="{7A956B63-1FF9-4F40-B3C5-672F848FEEC0}" type="parTrans" cxnId="{4B670193-4330-41DF-BD96-584C634CEE95}">
      <dgm:prSet/>
      <dgm:spPr/>
      <dgm:t>
        <a:bodyPr/>
        <a:lstStyle/>
        <a:p>
          <a:endParaRPr lang="en-US"/>
        </a:p>
      </dgm:t>
    </dgm:pt>
    <dgm:pt modelId="{401857BA-5690-405B-8540-303DED1DC1B7}" type="sibTrans" cxnId="{4B670193-4330-41DF-BD96-584C634CEE95}">
      <dgm:prSet/>
      <dgm:spPr/>
      <dgm:t>
        <a:bodyPr/>
        <a:lstStyle/>
        <a:p>
          <a:endParaRPr lang="en-US"/>
        </a:p>
      </dgm:t>
    </dgm:pt>
    <dgm:pt modelId="{FCBA8B4B-2ECD-4422-B5F7-C3A9434E160B}">
      <dgm:prSet phldrT="[Text]"/>
      <dgm:spPr/>
      <dgm:t>
        <a:bodyPr/>
        <a:lstStyle/>
        <a:p>
          <a:r>
            <a:rPr lang="en-US" dirty="0">
              <a:latin typeface="Arial Black" panose="020B0A04020102020204" pitchFamily="34" charset="0"/>
            </a:rPr>
            <a:t>SET SOCIAL ACCOUNTS TO PRIVATE</a:t>
          </a:r>
        </a:p>
      </dgm:t>
    </dgm:pt>
    <dgm:pt modelId="{8E32C553-4A68-443B-A0A7-E00039470718}" type="parTrans" cxnId="{4B5C17E3-6F21-4464-99E3-DDF4D55C085E}">
      <dgm:prSet/>
      <dgm:spPr/>
      <dgm:t>
        <a:bodyPr/>
        <a:lstStyle/>
        <a:p>
          <a:endParaRPr lang="en-US"/>
        </a:p>
      </dgm:t>
    </dgm:pt>
    <dgm:pt modelId="{3B64C29E-58E8-46B6-8445-C99982522FEE}" type="sibTrans" cxnId="{4B5C17E3-6F21-4464-99E3-DDF4D55C085E}">
      <dgm:prSet/>
      <dgm:spPr/>
      <dgm:t>
        <a:bodyPr/>
        <a:lstStyle/>
        <a:p>
          <a:endParaRPr lang="en-US"/>
        </a:p>
      </dgm:t>
    </dgm:pt>
    <dgm:pt modelId="{669306CE-2510-4770-9525-6CAAF6CA1BBD}">
      <dgm:prSet phldrT="[Text]" custT="1"/>
      <dgm:spPr/>
      <dgm:t>
        <a:bodyPr lIns="0" tIns="0" rIns="0" bIns="0"/>
        <a:lstStyle/>
        <a:p>
          <a:r>
            <a:rPr lang="en-US" sz="1400" dirty="0">
              <a:latin typeface="Arial Black" panose="020B0A04020102020204" pitchFamily="34" charset="0"/>
            </a:rPr>
            <a:t>DON’T SHARE IDENTIFYING INFO</a:t>
          </a:r>
        </a:p>
      </dgm:t>
    </dgm:pt>
    <dgm:pt modelId="{0AC628CC-770C-4664-A267-B1803F539A17}" type="parTrans" cxnId="{C0A17E75-7BB3-4416-A43A-D71B5C4CB23D}">
      <dgm:prSet/>
      <dgm:spPr/>
      <dgm:t>
        <a:bodyPr/>
        <a:lstStyle/>
        <a:p>
          <a:endParaRPr lang="en-US"/>
        </a:p>
      </dgm:t>
    </dgm:pt>
    <dgm:pt modelId="{752CA93B-09D1-4AAE-94C7-98BF09ACEAC7}" type="sibTrans" cxnId="{C0A17E75-7BB3-4416-A43A-D71B5C4CB23D}">
      <dgm:prSet/>
      <dgm:spPr/>
      <dgm:t>
        <a:bodyPr/>
        <a:lstStyle/>
        <a:p>
          <a:endParaRPr lang="en-US"/>
        </a:p>
      </dgm:t>
    </dgm:pt>
    <dgm:pt modelId="{5235BF5B-1000-4353-9166-B7F6E159BB38}">
      <dgm:prSet/>
      <dgm:spPr/>
      <dgm:t>
        <a:bodyPr/>
        <a:lstStyle/>
        <a:p>
          <a:r>
            <a:rPr lang="en-US" dirty="0">
              <a:latin typeface="Arial Black" panose="020B0A04020102020204" pitchFamily="34" charset="0"/>
            </a:rPr>
            <a:t>CHECK SOCIAL ACCOUNTS MONTHLY</a:t>
          </a:r>
        </a:p>
      </dgm:t>
    </dgm:pt>
    <dgm:pt modelId="{D89E92E7-3DFD-4CFC-9E68-9A7F4AC903A6}" type="parTrans" cxnId="{ADD42585-E127-4F08-8289-B09E73097FBE}">
      <dgm:prSet/>
      <dgm:spPr/>
      <dgm:t>
        <a:bodyPr/>
        <a:lstStyle/>
        <a:p>
          <a:endParaRPr lang="en-US"/>
        </a:p>
      </dgm:t>
    </dgm:pt>
    <dgm:pt modelId="{2C8FB72D-4723-4E89-AC75-30E59E4AA96A}" type="sibTrans" cxnId="{ADD42585-E127-4F08-8289-B09E73097FBE}">
      <dgm:prSet/>
      <dgm:spPr/>
      <dgm:t>
        <a:bodyPr/>
        <a:lstStyle/>
        <a:p>
          <a:endParaRPr lang="en-US"/>
        </a:p>
      </dgm:t>
    </dgm:pt>
    <dgm:pt modelId="{B27E58B1-6A1D-4112-AECC-08999EDA4840}">
      <dgm:prSet custT="1"/>
      <dgm:spPr/>
      <dgm:t>
        <a:bodyPr/>
        <a:lstStyle/>
        <a:p>
          <a:r>
            <a:rPr lang="en-US" sz="1400" dirty="0">
              <a:latin typeface="Arial Black" panose="020B0A04020102020204" pitchFamily="34" charset="0"/>
            </a:rPr>
            <a:t>REPORT CYBER  BULLIES AND DISENGAGE</a:t>
          </a:r>
        </a:p>
      </dgm:t>
    </dgm:pt>
    <dgm:pt modelId="{9CB6E16E-CE82-4ED3-BDAF-C5EFBB0B43A8}" type="parTrans" cxnId="{E55D08BF-61C9-4E70-8FBC-75420A51FB36}">
      <dgm:prSet/>
      <dgm:spPr/>
      <dgm:t>
        <a:bodyPr/>
        <a:lstStyle/>
        <a:p>
          <a:endParaRPr lang="en-US"/>
        </a:p>
      </dgm:t>
    </dgm:pt>
    <dgm:pt modelId="{94D31351-ED64-4841-8C52-FDC4A6F23CE4}" type="sibTrans" cxnId="{E55D08BF-61C9-4E70-8FBC-75420A51FB36}">
      <dgm:prSet/>
      <dgm:spPr/>
      <dgm:t>
        <a:bodyPr/>
        <a:lstStyle/>
        <a:p>
          <a:endParaRPr lang="en-US"/>
        </a:p>
      </dgm:t>
    </dgm:pt>
    <dgm:pt modelId="{E6C3D34A-641F-47B6-8886-286AFB89668E}" type="pres">
      <dgm:prSet presAssocID="{BBC4FF64-381D-4587-8DFB-5DC22A7B2195}" presName="Name0" presStyleCnt="0">
        <dgm:presLayoutVars>
          <dgm:dir/>
          <dgm:resizeHandles/>
        </dgm:presLayoutVars>
      </dgm:prSet>
      <dgm:spPr/>
      <dgm:t>
        <a:bodyPr/>
        <a:lstStyle/>
        <a:p>
          <a:endParaRPr lang="en-US"/>
        </a:p>
      </dgm:t>
    </dgm:pt>
    <dgm:pt modelId="{7F413ABD-7A26-4462-B018-896F25ECE483}" type="pres">
      <dgm:prSet presAssocID="{D455F109-E8E8-4BEF-AE3B-69B23B7E5B62}" presName="composite" presStyleCnt="0"/>
      <dgm:spPr/>
    </dgm:pt>
    <dgm:pt modelId="{554222FD-FF0A-4683-8BB2-697C6CEFD582}" type="pres">
      <dgm:prSet presAssocID="{D455F109-E8E8-4BEF-AE3B-69B23B7E5B62}" presName="rect1"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extLst>
        <a:ext uri="{E40237B7-FDA0-4F09-8148-C483321AD2D9}">
          <dgm14:cNvPr xmlns:dgm14="http://schemas.microsoft.com/office/drawing/2010/diagram" id="0" name="" descr="Hand on mouse"/>
        </a:ext>
      </dgm:extLst>
    </dgm:pt>
    <dgm:pt modelId="{A7D88DEB-C083-4407-AD11-0FEE7673CD95}" type="pres">
      <dgm:prSet presAssocID="{D455F109-E8E8-4BEF-AE3B-69B23B7E5B62}" presName="rect2" presStyleLbl="node1" presStyleIdx="0" presStyleCnt="5">
        <dgm:presLayoutVars>
          <dgm:bulletEnabled val="1"/>
        </dgm:presLayoutVars>
      </dgm:prSet>
      <dgm:spPr/>
      <dgm:t>
        <a:bodyPr/>
        <a:lstStyle/>
        <a:p>
          <a:endParaRPr lang="en-US"/>
        </a:p>
      </dgm:t>
    </dgm:pt>
    <dgm:pt modelId="{4FA61382-00A6-4FAD-9D6E-89F97D392D08}" type="pres">
      <dgm:prSet presAssocID="{401857BA-5690-405B-8540-303DED1DC1B7}" presName="sibTrans" presStyleCnt="0"/>
      <dgm:spPr/>
    </dgm:pt>
    <dgm:pt modelId="{5ABC3C0F-BDB9-4FC4-833F-1D5A3C32C243}" type="pres">
      <dgm:prSet presAssocID="{FCBA8B4B-2ECD-4422-B5F7-C3A9434E160B}" presName="composite" presStyleCnt="0"/>
      <dgm:spPr/>
    </dgm:pt>
    <dgm:pt modelId="{F9C0AF0C-5034-4BFB-9C55-278F4ED4D3E1}" type="pres">
      <dgm:prSet presAssocID="{FCBA8B4B-2ECD-4422-B5F7-C3A9434E160B}"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Lock with a love heart"/>
        </a:ext>
      </dgm:extLst>
    </dgm:pt>
    <dgm:pt modelId="{387ABE32-5FA7-411D-8DD4-2D4D5D67501F}" type="pres">
      <dgm:prSet presAssocID="{FCBA8B4B-2ECD-4422-B5F7-C3A9434E160B}" presName="rect2" presStyleLbl="node1" presStyleIdx="1" presStyleCnt="5">
        <dgm:presLayoutVars>
          <dgm:bulletEnabled val="1"/>
        </dgm:presLayoutVars>
      </dgm:prSet>
      <dgm:spPr/>
      <dgm:t>
        <a:bodyPr/>
        <a:lstStyle/>
        <a:p>
          <a:endParaRPr lang="en-US"/>
        </a:p>
      </dgm:t>
    </dgm:pt>
    <dgm:pt modelId="{74C1492E-71C8-4A5F-9B5D-DD5BBAA4A5E3}" type="pres">
      <dgm:prSet presAssocID="{3B64C29E-58E8-46B6-8445-C99982522FEE}" presName="sibTrans" presStyleCnt="0"/>
      <dgm:spPr/>
    </dgm:pt>
    <dgm:pt modelId="{267A0A8D-F5C3-473F-8531-2966158D5DF8}" type="pres">
      <dgm:prSet presAssocID="{669306CE-2510-4770-9525-6CAAF6CA1BBD}" presName="composite" presStyleCnt="0"/>
      <dgm:spPr/>
    </dgm:pt>
    <dgm:pt modelId="{411D31CB-A91A-4FFD-BB4D-27E0F487212D}" type="pres">
      <dgm:prSet presAssocID="{669306CE-2510-4770-9525-6CAAF6CA1BBD}" presName="rect1"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extLst>
        <a:ext uri="{E40237B7-FDA0-4F09-8148-C483321AD2D9}">
          <dgm14:cNvPr xmlns:dgm14="http://schemas.microsoft.com/office/drawing/2010/diagram" id="0" name="" descr="Fingerprints exposed on glass"/>
        </a:ext>
      </dgm:extLst>
    </dgm:pt>
    <dgm:pt modelId="{CA68AFA4-8F63-44FF-A606-B7FD6A4FAC23}" type="pres">
      <dgm:prSet presAssocID="{669306CE-2510-4770-9525-6CAAF6CA1BBD}" presName="rect2" presStyleLbl="node1" presStyleIdx="2" presStyleCnt="5">
        <dgm:presLayoutVars>
          <dgm:bulletEnabled val="1"/>
        </dgm:presLayoutVars>
      </dgm:prSet>
      <dgm:spPr/>
      <dgm:t>
        <a:bodyPr/>
        <a:lstStyle/>
        <a:p>
          <a:endParaRPr lang="en-US"/>
        </a:p>
      </dgm:t>
    </dgm:pt>
    <dgm:pt modelId="{06D99D34-C834-4CDA-81E7-BE936986DABC}" type="pres">
      <dgm:prSet presAssocID="{752CA93B-09D1-4AAE-94C7-98BF09ACEAC7}" presName="sibTrans" presStyleCnt="0"/>
      <dgm:spPr/>
    </dgm:pt>
    <dgm:pt modelId="{CD6C81E5-E0CC-4127-8E6D-7757F6B7F099}" type="pres">
      <dgm:prSet presAssocID="{5235BF5B-1000-4353-9166-B7F6E159BB38}" presName="composite" presStyleCnt="0"/>
      <dgm:spPr/>
    </dgm:pt>
    <dgm:pt modelId="{396DEF4C-A69B-4422-A4CB-3C78487CA94C}" type="pres">
      <dgm:prSet presAssocID="{5235BF5B-1000-4353-9166-B7F6E159BB38}" presName="rect1"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dgm:spPr>
      <dgm:extLst>
        <a:ext uri="{E40237B7-FDA0-4F09-8148-C483321AD2D9}">
          <dgm14:cNvPr xmlns:dgm14="http://schemas.microsoft.com/office/drawing/2010/diagram" id="0" name="" descr="Woman looking at smartphone"/>
        </a:ext>
      </dgm:extLst>
    </dgm:pt>
    <dgm:pt modelId="{5FE2ABAD-66CD-4276-901D-35E8AAE9876E}" type="pres">
      <dgm:prSet presAssocID="{5235BF5B-1000-4353-9166-B7F6E159BB38}" presName="rect2" presStyleLbl="node1" presStyleIdx="3" presStyleCnt="5">
        <dgm:presLayoutVars>
          <dgm:bulletEnabled val="1"/>
        </dgm:presLayoutVars>
      </dgm:prSet>
      <dgm:spPr/>
      <dgm:t>
        <a:bodyPr/>
        <a:lstStyle/>
        <a:p>
          <a:endParaRPr lang="en-US"/>
        </a:p>
      </dgm:t>
    </dgm:pt>
    <dgm:pt modelId="{4D63CA20-A70B-4242-842D-B1DB7266B574}" type="pres">
      <dgm:prSet presAssocID="{2C8FB72D-4723-4E89-AC75-30E59E4AA96A}" presName="sibTrans" presStyleCnt="0"/>
      <dgm:spPr/>
    </dgm:pt>
    <dgm:pt modelId="{0D2035A9-F5CE-46C1-A2A0-646E30451DBB}" type="pres">
      <dgm:prSet presAssocID="{B27E58B1-6A1D-4112-AECC-08999EDA4840}" presName="composite" presStyleCnt="0"/>
      <dgm:spPr/>
    </dgm:pt>
    <dgm:pt modelId="{92D0638C-DC2C-4836-97EA-B31023D50A7C}" type="pres">
      <dgm:prSet presAssocID="{B27E58B1-6A1D-4112-AECC-08999EDA4840}"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extLst>
        <a:ext uri="{E40237B7-FDA0-4F09-8148-C483321AD2D9}">
          <dgm14:cNvPr xmlns:dgm14="http://schemas.microsoft.com/office/drawing/2010/diagram" id="0" name="" descr="Police car red lights in night time"/>
        </a:ext>
      </dgm:extLst>
    </dgm:pt>
    <dgm:pt modelId="{7EFB3C3E-0972-4E1E-9489-2073217E9B02}" type="pres">
      <dgm:prSet presAssocID="{B27E58B1-6A1D-4112-AECC-08999EDA4840}" presName="rect2" presStyleLbl="node1" presStyleIdx="4" presStyleCnt="5">
        <dgm:presLayoutVars>
          <dgm:bulletEnabled val="1"/>
        </dgm:presLayoutVars>
      </dgm:prSet>
      <dgm:spPr/>
      <dgm:t>
        <a:bodyPr/>
        <a:lstStyle/>
        <a:p>
          <a:endParaRPr lang="en-US"/>
        </a:p>
      </dgm:t>
    </dgm:pt>
  </dgm:ptLst>
  <dgm:cxnLst>
    <dgm:cxn modelId="{4B670193-4330-41DF-BD96-584C634CEE95}" srcId="{BBC4FF64-381D-4587-8DFB-5DC22A7B2195}" destId="{D455F109-E8E8-4BEF-AE3B-69B23B7E5B62}" srcOrd="0" destOrd="0" parTransId="{7A956B63-1FF9-4F40-B3C5-672F848FEEC0}" sibTransId="{401857BA-5690-405B-8540-303DED1DC1B7}"/>
    <dgm:cxn modelId="{E55D08BF-61C9-4E70-8FBC-75420A51FB36}" srcId="{BBC4FF64-381D-4587-8DFB-5DC22A7B2195}" destId="{B27E58B1-6A1D-4112-AECC-08999EDA4840}" srcOrd="4" destOrd="0" parTransId="{9CB6E16E-CE82-4ED3-BDAF-C5EFBB0B43A8}" sibTransId="{94D31351-ED64-4841-8C52-FDC4A6F23CE4}"/>
    <dgm:cxn modelId="{C0A17E75-7BB3-4416-A43A-D71B5C4CB23D}" srcId="{BBC4FF64-381D-4587-8DFB-5DC22A7B2195}" destId="{669306CE-2510-4770-9525-6CAAF6CA1BBD}" srcOrd="2" destOrd="0" parTransId="{0AC628CC-770C-4664-A267-B1803F539A17}" sibTransId="{752CA93B-09D1-4AAE-94C7-98BF09ACEAC7}"/>
    <dgm:cxn modelId="{76C4AF07-C111-43D3-91EB-1F785E3801E2}" type="presOf" srcId="{BBC4FF64-381D-4587-8DFB-5DC22A7B2195}" destId="{E6C3D34A-641F-47B6-8886-286AFB89668E}" srcOrd="0" destOrd="0" presId="urn:microsoft.com/office/officeart/2008/layout/BendingPictureBlocks"/>
    <dgm:cxn modelId="{A4A65088-F368-4F4A-B878-938E139D8E4E}" type="presOf" srcId="{D455F109-E8E8-4BEF-AE3B-69B23B7E5B62}" destId="{A7D88DEB-C083-4407-AD11-0FEE7673CD95}" srcOrd="0" destOrd="0" presId="urn:microsoft.com/office/officeart/2008/layout/BendingPictureBlocks"/>
    <dgm:cxn modelId="{A4C44B40-882F-4186-A930-F9D123E3F679}" type="presOf" srcId="{B27E58B1-6A1D-4112-AECC-08999EDA4840}" destId="{7EFB3C3E-0972-4E1E-9489-2073217E9B02}" srcOrd="0" destOrd="0" presId="urn:microsoft.com/office/officeart/2008/layout/BendingPictureBlocks"/>
    <dgm:cxn modelId="{A14865A0-E38B-4CA8-A1A1-7ABCCF066AED}" type="presOf" srcId="{5235BF5B-1000-4353-9166-B7F6E159BB38}" destId="{5FE2ABAD-66CD-4276-901D-35E8AAE9876E}" srcOrd="0" destOrd="0" presId="urn:microsoft.com/office/officeart/2008/layout/BendingPictureBlocks"/>
    <dgm:cxn modelId="{984162C4-F2F8-49B3-AEF7-C52612E26699}" type="presOf" srcId="{669306CE-2510-4770-9525-6CAAF6CA1BBD}" destId="{CA68AFA4-8F63-44FF-A606-B7FD6A4FAC23}" srcOrd="0" destOrd="0" presId="urn:microsoft.com/office/officeart/2008/layout/BendingPictureBlocks"/>
    <dgm:cxn modelId="{4B5C17E3-6F21-4464-99E3-DDF4D55C085E}" srcId="{BBC4FF64-381D-4587-8DFB-5DC22A7B2195}" destId="{FCBA8B4B-2ECD-4422-B5F7-C3A9434E160B}" srcOrd="1" destOrd="0" parTransId="{8E32C553-4A68-443B-A0A7-E00039470718}" sibTransId="{3B64C29E-58E8-46B6-8445-C99982522FEE}"/>
    <dgm:cxn modelId="{7C5132CA-16A2-49D7-991C-FEDBB53C6A21}" type="presOf" srcId="{FCBA8B4B-2ECD-4422-B5F7-C3A9434E160B}" destId="{387ABE32-5FA7-411D-8DD4-2D4D5D67501F}" srcOrd="0" destOrd="0" presId="urn:microsoft.com/office/officeart/2008/layout/BendingPictureBlocks"/>
    <dgm:cxn modelId="{ADD42585-E127-4F08-8289-B09E73097FBE}" srcId="{BBC4FF64-381D-4587-8DFB-5DC22A7B2195}" destId="{5235BF5B-1000-4353-9166-B7F6E159BB38}" srcOrd="3" destOrd="0" parTransId="{D89E92E7-3DFD-4CFC-9E68-9A7F4AC903A6}" sibTransId="{2C8FB72D-4723-4E89-AC75-30E59E4AA96A}"/>
    <dgm:cxn modelId="{930EDE3F-7C30-4037-A111-DE77CD4842C5}" type="presParOf" srcId="{E6C3D34A-641F-47B6-8886-286AFB89668E}" destId="{7F413ABD-7A26-4462-B018-896F25ECE483}" srcOrd="0" destOrd="0" presId="urn:microsoft.com/office/officeart/2008/layout/BendingPictureBlocks"/>
    <dgm:cxn modelId="{55833721-8FAE-4CEB-A223-62FE58CCAD8E}" type="presParOf" srcId="{7F413ABD-7A26-4462-B018-896F25ECE483}" destId="{554222FD-FF0A-4683-8BB2-697C6CEFD582}" srcOrd="0" destOrd="0" presId="urn:microsoft.com/office/officeart/2008/layout/BendingPictureBlocks"/>
    <dgm:cxn modelId="{31A03C18-6A81-4D92-98A4-F616E4C69E87}" type="presParOf" srcId="{7F413ABD-7A26-4462-B018-896F25ECE483}" destId="{A7D88DEB-C083-4407-AD11-0FEE7673CD95}" srcOrd="1" destOrd="0" presId="urn:microsoft.com/office/officeart/2008/layout/BendingPictureBlocks"/>
    <dgm:cxn modelId="{76C5C83F-B1B5-412C-98BC-C71BFEE94BD4}" type="presParOf" srcId="{E6C3D34A-641F-47B6-8886-286AFB89668E}" destId="{4FA61382-00A6-4FAD-9D6E-89F97D392D08}" srcOrd="1" destOrd="0" presId="urn:microsoft.com/office/officeart/2008/layout/BendingPictureBlocks"/>
    <dgm:cxn modelId="{BE5BEABA-986D-48A1-A682-E25303986459}" type="presParOf" srcId="{E6C3D34A-641F-47B6-8886-286AFB89668E}" destId="{5ABC3C0F-BDB9-4FC4-833F-1D5A3C32C243}" srcOrd="2" destOrd="0" presId="urn:microsoft.com/office/officeart/2008/layout/BendingPictureBlocks"/>
    <dgm:cxn modelId="{42E2EC02-0F9F-4174-A536-D4487DD58A00}" type="presParOf" srcId="{5ABC3C0F-BDB9-4FC4-833F-1D5A3C32C243}" destId="{F9C0AF0C-5034-4BFB-9C55-278F4ED4D3E1}" srcOrd="0" destOrd="0" presId="urn:microsoft.com/office/officeart/2008/layout/BendingPictureBlocks"/>
    <dgm:cxn modelId="{C43C6509-738C-4FCB-8D50-C194E0F06895}" type="presParOf" srcId="{5ABC3C0F-BDB9-4FC4-833F-1D5A3C32C243}" destId="{387ABE32-5FA7-411D-8DD4-2D4D5D67501F}" srcOrd="1" destOrd="0" presId="urn:microsoft.com/office/officeart/2008/layout/BendingPictureBlocks"/>
    <dgm:cxn modelId="{9E7CE11F-5CE3-4359-B255-3A0CE3AD72B2}" type="presParOf" srcId="{E6C3D34A-641F-47B6-8886-286AFB89668E}" destId="{74C1492E-71C8-4A5F-9B5D-DD5BBAA4A5E3}" srcOrd="3" destOrd="0" presId="urn:microsoft.com/office/officeart/2008/layout/BendingPictureBlocks"/>
    <dgm:cxn modelId="{15C08D36-4D0B-4FFA-AA4E-F300B82F5987}" type="presParOf" srcId="{E6C3D34A-641F-47B6-8886-286AFB89668E}" destId="{267A0A8D-F5C3-473F-8531-2966158D5DF8}" srcOrd="4" destOrd="0" presId="urn:microsoft.com/office/officeart/2008/layout/BendingPictureBlocks"/>
    <dgm:cxn modelId="{078BBD7D-5716-4A6A-8264-5C21A185ABFB}" type="presParOf" srcId="{267A0A8D-F5C3-473F-8531-2966158D5DF8}" destId="{411D31CB-A91A-4FFD-BB4D-27E0F487212D}" srcOrd="0" destOrd="0" presId="urn:microsoft.com/office/officeart/2008/layout/BendingPictureBlocks"/>
    <dgm:cxn modelId="{48C3DE77-7B69-4EF1-B2B7-5FFD578B717E}" type="presParOf" srcId="{267A0A8D-F5C3-473F-8531-2966158D5DF8}" destId="{CA68AFA4-8F63-44FF-A606-B7FD6A4FAC23}" srcOrd="1" destOrd="0" presId="urn:microsoft.com/office/officeart/2008/layout/BendingPictureBlocks"/>
    <dgm:cxn modelId="{8106BCED-D88C-45A7-B960-479E66259819}" type="presParOf" srcId="{E6C3D34A-641F-47B6-8886-286AFB89668E}" destId="{06D99D34-C834-4CDA-81E7-BE936986DABC}" srcOrd="5" destOrd="0" presId="urn:microsoft.com/office/officeart/2008/layout/BendingPictureBlocks"/>
    <dgm:cxn modelId="{0908333F-0EF3-4F7E-8FA6-484129180C94}" type="presParOf" srcId="{E6C3D34A-641F-47B6-8886-286AFB89668E}" destId="{CD6C81E5-E0CC-4127-8E6D-7757F6B7F099}" srcOrd="6" destOrd="0" presId="urn:microsoft.com/office/officeart/2008/layout/BendingPictureBlocks"/>
    <dgm:cxn modelId="{0B46D6A4-5A48-4F83-BB27-14AD18A1636B}" type="presParOf" srcId="{CD6C81E5-E0CC-4127-8E6D-7757F6B7F099}" destId="{396DEF4C-A69B-4422-A4CB-3C78487CA94C}" srcOrd="0" destOrd="0" presId="urn:microsoft.com/office/officeart/2008/layout/BendingPictureBlocks"/>
    <dgm:cxn modelId="{171AA06A-B14E-4D59-A641-5FE933F30A8C}" type="presParOf" srcId="{CD6C81E5-E0CC-4127-8E6D-7757F6B7F099}" destId="{5FE2ABAD-66CD-4276-901D-35E8AAE9876E}" srcOrd="1" destOrd="0" presId="urn:microsoft.com/office/officeart/2008/layout/BendingPictureBlocks"/>
    <dgm:cxn modelId="{9E43DB9D-E5BD-4CA9-855E-C8A5B5074D2C}" type="presParOf" srcId="{E6C3D34A-641F-47B6-8886-286AFB89668E}" destId="{4D63CA20-A70B-4242-842D-B1DB7266B574}" srcOrd="7" destOrd="0" presId="urn:microsoft.com/office/officeart/2008/layout/BendingPictureBlocks"/>
    <dgm:cxn modelId="{2B679014-0C66-449C-A819-07198AC7F365}" type="presParOf" srcId="{E6C3D34A-641F-47B6-8886-286AFB89668E}" destId="{0D2035A9-F5CE-46C1-A2A0-646E30451DBB}" srcOrd="8" destOrd="0" presId="urn:microsoft.com/office/officeart/2008/layout/BendingPictureBlocks"/>
    <dgm:cxn modelId="{CB78680D-59BF-4D92-A2FA-9D04CDEAE540}" type="presParOf" srcId="{0D2035A9-F5CE-46C1-A2A0-646E30451DBB}" destId="{92D0638C-DC2C-4836-97EA-B31023D50A7C}" srcOrd="0" destOrd="0" presId="urn:microsoft.com/office/officeart/2008/layout/BendingPictureBlocks"/>
    <dgm:cxn modelId="{19FC507B-C1E4-441B-8B0D-5418F18DAF91}" type="presParOf" srcId="{0D2035A9-F5CE-46C1-A2A0-646E30451DBB}" destId="{7EFB3C3E-0972-4E1E-9489-2073217E9B02}"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BC869-A3E5-48A0-B1E8-0FD6224578FE}">
      <dsp:nvSpPr>
        <dsp:cNvPr id="0" name=""/>
        <dsp:cNvSpPr/>
      </dsp:nvSpPr>
      <dsp:spPr>
        <a:xfrm>
          <a:off x="3159297" y="0"/>
          <a:ext cx="1519100" cy="1002506"/>
        </a:xfrm>
        <a:prstGeom prst="trapezoid">
          <a:avLst>
            <a:gd name="adj" fmla="val 75765"/>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ts val="0"/>
            </a:spcAft>
          </a:pPr>
          <a:endParaRPr lang="en-US" sz="2100" kern="1200"/>
        </a:p>
        <a:p>
          <a:pPr lvl="0" algn="ctr" defTabSz="933450">
            <a:lnSpc>
              <a:spcPct val="90000"/>
            </a:lnSpc>
            <a:spcBef>
              <a:spcPct val="0"/>
            </a:spcBef>
            <a:spcAft>
              <a:spcPts val="0"/>
            </a:spcAft>
          </a:pPr>
          <a:r>
            <a:rPr lang="en-US" sz="2100" kern="1200"/>
            <a:t>Early </a:t>
          </a:r>
        </a:p>
        <a:p>
          <a:pPr lvl="0" algn="ctr" defTabSz="933450">
            <a:lnSpc>
              <a:spcPct val="90000"/>
            </a:lnSpc>
            <a:spcBef>
              <a:spcPct val="0"/>
            </a:spcBef>
            <a:spcAft>
              <a:spcPts val="0"/>
            </a:spcAft>
          </a:pPr>
          <a:r>
            <a:rPr lang="en-US" sz="2100" kern="1200"/>
            <a:t>Death</a:t>
          </a:r>
          <a:endParaRPr lang="en-US" sz="2100" kern="1200" dirty="0"/>
        </a:p>
      </dsp:txBody>
      <dsp:txXfrm>
        <a:off x="3159297" y="0"/>
        <a:ext cx="1519100" cy="1002506"/>
      </dsp:txXfrm>
    </dsp:sp>
    <dsp:sp modelId="{5DE729E2-9327-4E3C-8BC7-C2BFC679DC57}">
      <dsp:nvSpPr>
        <dsp:cNvPr id="0" name=""/>
        <dsp:cNvSpPr/>
      </dsp:nvSpPr>
      <dsp:spPr>
        <a:xfrm>
          <a:off x="2369473" y="1002506"/>
          <a:ext cx="3098749" cy="1042464"/>
        </a:xfrm>
        <a:prstGeom prst="trapezoid">
          <a:avLst>
            <a:gd name="adj" fmla="val 75765"/>
          </a:avLst>
        </a:prstGeom>
        <a:solidFill>
          <a:schemeClr val="accent3">
            <a:hueOff val="-4581898"/>
            <a:satOff val="0"/>
            <a:lumOff val="-475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Disease, Disability &amp; Social Problems</a:t>
          </a:r>
        </a:p>
      </dsp:txBody>
      <dsp:txXfrm>
        <a:off x="2911754" y="1002506"/>
        <a:ext cx="2014187" cy="1042464"/>
      </dsp:txXfrm>
    </dsp:sp>
    <dsp:sp modelId="{54B27484-F4E7-45B5-AEB9-E0C45588D553}">
      <dsp:nvSpPr>
        <dsp:cNvPr id="0" name=""/>
        <dsp:cNvSpPr/>
      </dsp:nvSpPr>
      <dsp:spPr>
        <a:xfrm>
          <a:off x="1579648" y="2044971"/>
          <a:ext cx="4678398" cy="1042464"/>
        </a:xfrm>
        <a:prstGeom prst="trapezoid">
          <a:avLst>
            <a:gd name="adj" fmla="val 75765"/>
          </a:avLst>
        </a:prstGeom>
        <a:solidFill>
          <a:schemeClr val="accent3">
            <a:hueOff val="-9163796"/>
            <a:satOff val="0"/>
            <a:lumOff val="-95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Adoptions of Health-Risk Behaviors</a:t>
          </a:r>
        </a:p>
      </dsp:txBody>
      <dsp:txXfrm>
        <a:off x="2398368" y="2044971"/>
        <a:ext cx="3040958" cy="1042464"/>
      </dsp:txXfrm>
    </dsp:sp>
    <dsp:sp modelId="{E85729FD-7A43-4B0E-9B94-ACE6FDCFCBB8}">
      <dsp:nvSpPr>
        <dsp:cNvPr id="0" name=""/>
        <dsp:cNvSpPr/>
      </dsp:nvSpPr>
      <dsp:spPr>
        <a:xfrm>
          <a:off x="789824" y="3087435"/>
          <a:ext cx="6258047" cy="1042464"/>
        </a:xfrm>
        <a:prstGeom prst="trapezoid">
          <a:avLst>
            <a:gd name="adj" fmla="val 75765"/>
          </a:avLst>
        </a:prstGeom>
        <a:solidFill>
          <a:schemeClr val="accent3">
            <a:hueOff val="-13745695"/>
            <a:satOff val="0"/>
            <a:lumOff val="-1426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Social, Emotional, &amp; Cognitive Impairment</a:t>
          </a:r>
        </a:p>
      </dsp:txBody>
      <dsp:txXfrm>
        <a:off x="1884982" y="3087435"/>
        <a:ext cx="4067730" cy="1042464"/>
      </dsp:txXfrm>
    </dsp:sp>
    <dsp:sp modelId="{17300301-A2F2-4FDB-B2BE-5F5E39CD6D5F}">
      <dsp:nvSpPr>
        <dsp:cNvPr id="0" name=""/>
        <dsp:cNvSpPr/>
      </dsp:nvSpPr>
      <dsp:spPr>
        <a:xfrm>
          <a:off x="0" y="4129899"/>
          <a:ext cx="7837696" cy="1042464"/>
        </a:xfrm>
        <a:prstGeom prst="trapezoid">
          <a:avLst>
            <a:gd name="adj" fmla="val 75765"/>
          </a:avLst>
        </a:prstGeom>
        <a:solidFill>
          <a:schemeClr val="accent3">
            <a:hueOff val="-18327592"/>
            <a:satOff val="0"/>
            <a:lumOff val="-1901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Adverse Childhood Experiences</a:t>
          </a:r>
        </a:p>
      </dsp:txBody>
      <dsp:txXfrm>
        <a:off x="1371596" y="4129899"/>
        <a:ext cx="5094502" cy="1042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222FD-FF0A-4683-8BB2-697C6CEFD582}">
      <dsp:nvSpPr>
        <dsp:cNvPr id="0" name=""/>
        <dsp:cNvSpPr/>
      </dsp:nvSpPr>
      <dsp:spPr>
        <a:xfrm>
          <a:off x="1461851" y="944733"/>
          <a:ext cx="2488915" cy="20933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7D88DEB-C083-4407-AD11-0FEE7673CD95}">
      <dsp:nvSpPr>
        <dsp:cNvPr id="0" name=""/>
        <dsp:cNvSpPr/>
      </dsp:nvSpPr>
      <dsp:spPr>
        <a:xfrm>
          <a:off x="534641" y="1824742"/>
          <a:ext cx="1348903" cy="134890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Black" panose="020B0A04020102020204" pitchFamily="34" charset="0"/>
            </a:rPr>
            <a:t>EDUCATION ON PASSWORD SAFETY</a:t>
          </a:r>
        </a:p>
      </dsp:txBody>
      <dsp:txXfrm>
        <a:off x="534641" y="1824742"/>
        <a:ext cx="1348903" cy="1348903"/>
      </dsp:txXfrm>
    </dsp:sp>
    <dsp:sp modelId="{F9C0AF0C-5034-4BFB-9C55-278F4ED4D3E1}">
      <dsp:nvSpPr>
        <dsp:cNvPr id="0" name=""/>
        <dsp:cNvSpPr/>
      </dsp:nvSpPr>
      <dsp:spPr>
        <a:xfrm>
          <a:off x="5315147" y="944733"/>
          <a:ext cx="2488915" cy="20933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7ABE32-5FA7-411D-8DD4-2D4D5D67501F}">
      <dsp:nvSpPr>
        <dsp:cNvPr id="0" name=""/>
        <dsp:cNvSpPr/>
      </dsp:nvSpPr>
      <dsp:spPr>
        <a:xfrm>
          <a:off x="4387937" y="1824742"/>
          <a:ext cx="1348903" cy="134890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Black" panose="020B0A04020102020204" pitchFamily="34" charset="0"/>
            </a:rPr>
            <a:t>SET SOCIAL ACCOUNTS TO PRIVATE</a:t>
          </a:r>
        </a:p>
      </dsp:txBody>
      <dsp:txXfrm>
        <a:off x="4387937" y="1824742"/>
        <a:ext cx="1348903" cy="1348903"/>
      </dsp:txXfrm>
    </dsp:sp>
    <dsp:sp modelId="{411D31CB-A91A-4FFD-BB4D-27E0F487212D}">
      <dsp:nvSpPr>
        <dsp:cNvPr id="0" name=""/>
        <dsp:cNvSpPr/>
      </dsp:nvSpPr>
      <dsp:spPr>
        <a:xfrm>
          <a:off x="9168443" y="944733"/>
          <a:ext cx="2488915" cy="209335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A68AFA4-8F63-44FF-A606-B7FD6A4FAC23}">
      <dsp:nvSpPr>
        <dsp:cNvPr id="0" name=""/>
        <dsp:cNvSpPr/>
      </dsp:nvSpPr>
      <dsp:spPr>
        <a:xfrm>
          <a:off x="8241233" y="1824742"/>
          <a:ext cx="1348903" cy="134890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latin typeface="Arial Black" panose="020B0A04020102020204" pitchFamily="34" charset="0"/>
            </a:rPr>
            <a:t>DON’T SHARE IDENTIFYING INFO</a:t>
          </a:r>
        </a:p>
      </dsp:txBody>
      <dsp:txXfrm>
        <a:off x="8241233" y="1824742"/>
        <a:ext cx="1348903" cy="1348903"/>
      </dsp:txXfrm>
    </dsp:sp>
    <dsp:sp modelId="{396DEF4C-A69B-4422-A4CB-3C78487CA94C}">
      <dsp:nvSpPr>
        <dsp:cNvPr id="0" name=""/>
        <dsp:cNvSpPr/>
      </dsp:nvSpPr>
      <dsp:spPr>
        <a:xfrm>
          <a:off x="3388499" y="3550696"/>
          <a:ext cx="2488915" cy="209335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FE2ABAD-66CD-4276-901D-35E8AAE9876E}">
      <dsp:nvSpPr>
        <dsp:cNvPr id="0" name=""/>
        <dsp:cNvSpPr/>
      </dsp:nvSpPr>
      <dsp:spPr>
        <a:xfrm>
          <a:off x="2461289" y="4430706"/>
          <a:ext cx="1348903" cy="134890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Black" panose="020B0A04020102020204" pitchFamily="34" charset="0"/>
            </a:rPr>
            <a:t>CHECK SOCIAL ACCOUNTS MONTHLY</a:t>
          </a:r>
        </a:p>
      </dsp:txBody>
      <dsp:txXfrm>
        <a:off x="2461289" y="4430706"/>
        <a:ext cx="1348903" cy="1348903"/>
      </dsp:txXfrm>
    </dsp:sp>
    <dsp:sp modelId="{92D0638C-DC2C-4836-97EA-B31023D50A7C}">
      <dsp:nvSpPr>
        <dsp:cNvPr id="0" name=""/>
        <dsp:cNvSpPr/>
      </dsp:nvSpPr>
      <dsp:spPr>
        <a:xfrm>
          <a:off x="7241795" y="3550696"/>
          <a:ext cx="2488915" cy="209335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EFB3C3E-0972-4E1E-9489-2073217E9B02}">
      <dsp:nvSpPr>
        <dsp:cNvPr id="0" name=""/>
        <dsp:cNvSpPr/>
      </dsp:nvSpPr>
      <dsp:spPr>
        <a:xfrm>
          <a:off x="6314585" y="4430706"/>
          <a:ext cx="1348903" cy="134890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Black" panose="020B0A04020102020204" pitchFamily="34" charset="0"/>
            </a:rPr>
            <a:t>REPORT CYBER  BULLIES AND DISENGAGE</a:t>
          </a:r>
        </a:p>
      </dsp:txBody>
      <dsp:txXfrm>
        <a:off x="6314585" y="4430706"/>
        <a:ext cx="1348903" cy="134890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9/18/2023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55308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dirty="0"/>
          </a:p>
        </p:txBody>
      </p:sp>
    </p:spTree>
    <p:extLst>
      <p:ext uri="{BB962C8B-B14F-4D97-AF65-F5344CB8AC3E}">
        <p14:creationId xmlns:p14="http://schemas.microsoft.com/office/powerpoint/2010/main" val="224249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05A10-2C1A-4FB2-BDB5-AC51C990D302}" type="slidenum">
              <a:rPr lang="en-US" smtClean="0"/>
              <a:t>12</a:t>
            </a:fld>
            <a:endParaRPr lang="en-US"/>
          </a:p>
        </p:txBody>
      </p:sp>
    </p:spTree>
    <p:extLst>
      <p:ext uri="{BB962C8B-B14F-4D97-AF65-F5344CB8AC3E}">
        <p14:creationId xmlns:p14="http://schemas.microsoft.com/office/powerpoint/2010/main" val="365417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701045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18</a:t>
            </a:fld>
            <a:endParaRPr lang="en-US" dirty="0"/>
          </a:p>
        </p:txBody>
      </p:sp>
    </p:spTree>
    <p:extLst>
      <p:ext uri="{BB962C8B-B14F-4D97-AF65-F5344CB8AC3E}">
        <p14:creationId xmlns:p14="http://schemas.microsoft.com/office/powerpoint/2010/main" val="2276056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19</a:t>
            </a:fld>
            <a:endParaRPr lang="en-US" dirty="0"/>
          </a:p>
        </p:txBody>
      </p:sp>
    </p:spTree>
    <p:extLst>
      <p:ext uri="{BB962C8B-B14F-4D97-AF65-F5344CB8AC3E}">
        <p14:creationId xmlns:p14="http://schemas.microsoft.com/office/powerpoint/2010/main" val="117078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20</a:t>
            </a:fld>
            <a:endParaRPr lang="en-US"/>
          </a:p>
        </p:txBody>
      </p:sp>
    </p:spTree>
    <p:extLst>
      <p:ext uri="{BB962C8B-B14F-4D97-AF65-F5344CB8AC3E}">
        <p14:creationId xmlns:p14="http://schemas.microsoft.com/office/powerpoint/2010/main" val="1942908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dirty="0"/>
          </a:p>
        </p:txBody>
      </p:sp>
    </p:spTree>
    <p:extLst>
      <p:ext uri="{BB962C8B-B14F-4D97-AF65-F5344CB8AC3E}">
        <p14:creationId xmlns:p14="http://schemas.microsoft.com/office/powerpoint/2010/main" val="12947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FDB979-5736-42C8-BA3E-5F998060CA85}" type="slidenum">
              <a:rPr lang="en-US" smtClean="0"/>
              <a:pPr>
                <a:defRPr/>
              </a:pPr>
              <a:t>3</a:t>
            </a:fld>
            <a:endParaRPr lang="en-US" dirty="0"/>
          </a:p>
        </p:txBody>
      </p:sp>
    </p:spTree>
    <p:extLst>
      <p:ext uri="{BB962C8B-B14F-4D97-AF65-F5344CB8AC3E}">
        <p14:creationId xmlns:p14="http://schemas.microsoft.com/office/powerpoint/2010/main" val="41599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107731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Open Sans"/>
              </a:rPr>
              <a:t>Risk Factors:</a:t>
            </a:r>
          </a:p>
          <a:p>
            <a:pPr algn="l">
              <a:buFont typeface="Arial" panose="020B0604020202020204" pitchFamily="34" charset="0"/>
              <a:buNone/>
            </a:pPr>
            <a:r>
              <a:rPr lang="en-US" b="0" i="0" dirty="0">
                <a:solidFill>
                  <a:srgbClr val="000000"/>
                </a:solidFill>
                <a:effectLst/>
                <a:latin typeface="Open Sans"/>
              </a:rPr>
              <a:t>ACES</a:t>
            </a:r>
          </a:p>
          <a:p>
            <a:pPr algn="l">
              <a:buFont typeface="Arial" panose="020B0604020202020204" pitchFamily="34" charset="0"/>
              <a:buNone/>
            </a:pPr>
            <a:endParaRPr lang="en-US" b="0" i="0" dirty="0">
              <a:solidFill>
                <a:srgbClr val="000000"/>
              </a:solidFill>
              <a:effectLst/>
              <a:latin typeface="Open Sans"/>
            </a:endParaRPr>
          </a:p>
          <a:p>
            <a:pPr algn="l">
              <a:buFont typeface="Arial" panose="020B0604020202020204" pitchFamily="34" charset="0"/>
              <a:buNone/>
            </a:pPr>
            <a:r>
              <a:rPr lang="en-US" b="0" i="0" dirty="0">
                <a:solidFill>
                  <a:srgbClr val="000000"/>
                </a:solidFill>
                <a:effectLst/>
                <a:latin typeface="Open Sans"/>
              </a:rPr>
              <a:t>Protective Factors:</a:t>
            </a:r>
          </a:p>
          <a:p>
            <a:pPr algn="l">
              <a:buFont typeface="Arial" panose="020B0604020202020204" pitchFamily="34" charset="0"/>
              <a:buChar char="•"/>
            </a:pPr>
            <a:r>
              <a:rPr lang="en-US" b="0" i="0" dirty="0">
                <a:solidFill>
                  <a:srgbClr val="000000"/>
                </a:solidFill>
                <a:effectLst/>
                <a:latin typeface="Open Sans"/>
              </a:rPr>
              <a:t>Families where caregivers work through conflicts peacefully</a:t>
            </a:r>
          </a:p>
          <a:p>
            <a:pPr algn="l">
              <a:buFont typeface="Arial" panose="020B0604020202020204" pitchFamily="34" charset="0"/>
              <a:buChar char="•"/>
            </a:pPr>
            <a:r>
              <a:rPr lang="en-US" b="0" i="0" dirty="0">
                <a:solidFill>
                  <a:srgbClr val="000000"/>
                </a:solidFill>
                <a:effectLst/>
                <a:latin typeface="Open Sans"/>
              </a:rPr>
              <a:t>Connection to a caring adult</a:t>
            </a:r>
          </a:p>
          <a:p>
            <a:pPr algn="l">
              <a:buFont typeface="Arial" panose="020B0604020202020204" pitchFamily="34" charset="0"/>
              <a:buChar char="•"/>
            </a:pPr>
            <a:r>
              <a:rPr lang="en-US" b="0" i="0" dirty="0">
                <a:solidFill>
                  <a:srgbClr val="000000"/>
                </a:solidFill>
                <a:effectLst/>
                <a:latin typeface="Open Sans"/>
              </a:rPr>
              <a:t>Emotional health and connectedness</a:t>
            </a:r>
          </a:p>
          <a:p>
            <a:pPr algn="l">
              <a:buFont typeface="Arial" panose="020B0604020202020204" pitchFamily="34" charset="0"/>
              <a:buChar char="•"/>
            </a:pPr>
            <a:r>
              <a:rPr lang="en-US" b="0" i="0" dirty="0">
                <a:solidFill>
                  <a:srgbClr val="000000"/>
                </a:solidFill>
                <a:effectLst/>
                <a:latin typeface="Open Sans"/>
              </a:rPr>
              <a:t>Empathy and concern for how one’s actions affect others</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413600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Open Sans"/>
              </a:rPr>
              <a:t>Risk Factors:</a:t>
            </a:r>
          </a:p>
          <a:p>
            <a:pPr algn="l">
              <a:buFont typeface="Arial" panose="020B0604020202020204" pitchFamily="34" charset="0"/>
              <a:buNone/>
            </a:pPr>
            <a:r>
              <a:rPr lang="en-US" b="0" i="0" dirty="0">
                <a:solidFill>
                  <a:srgbClr val="000000"/>
                </a:solidFill>
                <a:effectLst/>
                <a:latin typeface="Open Sans"/>
              </a:rPr>
              <a:t>ACES</a:t>
            </a:r>
          </a:p>
          <a:p>
            <a:pPr algn="l">
              <a:buFont typeface="Arial" panose="020B0604020202020204" pitchFamily="34" charset="0"/>
              <a:buNone/>
            </a:pPr>
            <a:endParaRPr lang="en-US" b="0" i="0" dirty="0">
              <a:solidFill>
                <a:srgbClr val="000000"/>
              </a:solidFill>
              <a:effectLst/>
              <a:latin typeface="Open Sans"/>
            </a:endParaRPr>
          </a:p>
          <a:p>
            <a:pPr algn="l">
              <a:buFont typeface="Arial" panose="020B0604020202020204" pitchFamily="34" charset="0"/>
              <a:buNone/>
            </a:pPr>
            <a:r>
              <a:rPr lang="en-US" b="0" i="0" dirty="0">
                <a:solidFill>
                  <a:srgbClr val="000000"/>
                </a:solidFill>
                <a:effectLst/>
                <a:latin typeface="Open Sans"/>
              </a:rPr>
              <a:t>Protective Factors:</a:t>
            </a:r>
          </a:p>
          <a:p>
            <a:pPr algn="l">
              <a:buFont typeface="Arial" panose="020B0604020202020204" pitchFamily="34" charset="0"/>
              <a:buChar char="•"/>
            </a:pPr>
            <a:r>
              <a:rPr lang="en-US" b="0" i="0" dirty="0">
                <a:solidFill>
                  <a:srgbClr val="000000"/>
                </a:solidFill>
                <a:effectLst/>
                <a:latin typeface="Open Sans"/>
              </a:rPr>
              <a:t>Families where caregivers work through conflicts peacefully</a:t>
            </a:r>
          </a:p>
          <a:p>
            <a:pPr algn="l">
              <a:buFont typeface="Arial" panose="020B0604020202020204" pitchFamily="34" charset="0"/>
              <a:buChar char="•"/>
            </a:pPr>
            <a:r>
              <a:rPr lang="en-US" b="0" i="0" dirty="0">
                <a:solidFill>
                  <a:srgbClr val="000000"/>
                </a:solidFill>
                <a:effectLst/>
                <a:latin typeface="Open Sans"/>
              </a:rPr>
              <a:t>Connection to a caring adult</a:t>
            </a:r>
          </a:p>
          <a:p>
            <a:pPr algn="l">
              <a:buFont typeface="Arial" panose="020B0604020202020204" pitchFamily="34" charset="0"/>
              <a:buChar char="•"/>
            </a:pPr>
            <a:r>
              <a:rPr lang="en-US" b="0" i="0" dirty="0">
                <a:solidFill>
                  <a:srgbClr val="000000"/>
                </a:solidFill>
                <a:effectLst/>
                <a:latin typeface="Open Sans"/>
              </a:rPr>
              <a:t>Emotional health and connectedness</a:t>
            </a:r>
          </a:p>
          <a:p>
            <a:pPr algn="l">
              <a:buFont typeface="Arial" panose="020B0604020202020204" pitchFamily="34" charset="0"/>
              <a:buChar char="•"/>
            </a:pPr>
            <a:r>
              <a:rPr lang="en-US" b="0" i="0" dirty="0">
                <a:solidFill>
                  <a:srgbClr val="000000"/>
                </a:solidFill>
                <a:effectLst/>
                <a:latin typeface="Open Sans"/>
              </a:rPr>
              <a:t>Empathy and concern for how one’s actions affect others</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369927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05A10-2C1A-4FB2-BDB5-AC51C990D302}" type="slidenum">
              <a:rPr lang="en-US" smtClean="0"/>
              <a:t>7</a:t>
            </a:fld>
            <a:endParaRPr lang="en-US"/>
          </a:p>
        </p:txBody>
      </p:sp>
    </p:spTree>
    <p:extLst>
      <p:ext uri="{BB962C8B-B14F-4D97-AF65-F5344CB8AC3E}">
        <p14:creationId xmlns:p14="http://schemas.microsoft.com/office/powerpoint/2010/main" val="387963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a:p>
            <a:pPr marL="232943" indent="-232943">
              <a:buAutoNum type="arabicPeriod"/>
            </a:pPr>
            <a:r>
              <a:rPr lang="en-US" dirty="0"/>
              <a:t>Currently everything</a:t>
            </a:r>
            <a:r>
              <a:rPr lang="en-US" baseline="0" dirty="0"/>
              <a:t> we do is reactionary. Sex crimes are prevalent throughout the military. We will have to work backwards in order to get ourselves to prevention. It starts with leaders.</a:t>
            </a:r>
          </a:p>
          <a:p>
            <a:pPr marL="232943" indent="-232943">
              <a:buAutoNum type="arabicPeriod"/>
            </a:pPr>
            <a:endParaRPr lang="en-US" baseline="0" dirty="0"/>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lang="en-US" sz="1200" dirty="0"/>
              <a:t>Research shows sexual assault occurs at higher rates in military units that also have higher rates of sexual harassment, workplace incivility, and gender discrimination.</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1405C738-2858-4D9B-A32C-C2C2C8E48FF1}" type="slidenum">
              <a:rPr lang="en-US" smtClean="0"/>
              <a:t>8</a:t>
            </a:fld>
            <a:endParaRPr lang="en-US" dirty="0"/>
          </a:p>
        </p:txBody>
      </p:sp>
    </p:spTree>
    <p:extLst>
      <p:ext uri="{BB962C8B-B14F-4D97-AF65-F5344CB8AC3E}">
        <p14:creationId xmlns:p14="http://schemas.microsoft.com/office/powerpoint/2010/main" val="59023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840221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100619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Box 4"/>
          <p:cNvSpPr txBox="1"/>
          <p:nvPr userDrawn="1"/>
        </p:nvSpPr>
        <p:spPr>
          <a:xfrm>
            <a:off x="158337" y="6488668"/>
            <a:ext cx="11988800" cy="369332"/>
          </a:xfrm>
          <a:prstGeom prst="rect">
            <a:avLst/>
          </a:prstGeom>
          <a:noFill/>
        </p:spPr>
        <p:txBody>
          <a:bodyPr wrap="square" rtlCol="0">
            <a:spAutoFit/>
          </a:bodyPr>
          <a:lstStyle/>
          <a:p>
            <a:pPr algn="ctr"/>
            <a:r>
              <a:rPr lang="en-US" sz="1800" dirty="0">
                <a:solidFill>
                  <a:srgbClr val="0066CC">
                    <a:lumMod val="75000"/>
                  </a:srgbClr>
                </a:solidFill>
              </a:rPr>
              <a:t>Count on Us!</a:t>
            </a:r>
          </a:p>
        </p:txBody>
      </p:sp>
    </p:spTree>
    <p:extLst>
      <p:ext uri="{BB962C8B-B14F-4D97-AF65-F5344CB8AC3E}">
        <p14:creationId xmlns:p14="http://schemas.microsoft.com/office/powerpoint/2010/main" val="327510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2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33CCCC"/>
            </a:gs>
            <a:gs pos="0">
              <a:srgbClr val="006699"/>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 id="2147483718" r:id="rId1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qBQjG84ziyU"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rgbClr val="33CCCC"/>
            </a:gs>
            <a:gs pos="5000">
              <a:srgbClr val="006699"/>
            </a:gs>
          </a:gsLst>
          <a:lin ang="2700000" scaled="1"/>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F74AD5-272D-57B7-662D-C55BCA43DAE4}"/>
              </a:ext>
            </a:extLst>
          </p:cNvPr>
          <p:cNvPicPr>
            <a:picLocks noChangeAspect="1"/>
          </p:cNvPicPr>
          <p:nvPr/>
        </p:nvPicPr>
        <p:blipFill rotWithShape="1">
          <a:blip r:embed="rId2">
            <a:alphaModFix amt="20000"/>
          </a:blip>
          <a:srcRect l="986" t="5585" r="744" b="16291"/>
          <a:stretch/>
        </p:blipFill>
        <p:spPr>
          <a:xfrm>
            <a:off x="0" y="0"/>
            <a:ext cx="12192000" cy="6858000"/>
          </a:xfrm>
          <a:prstGeom prst="rect">
            <a:avLst/>
          </a:prstGeom>
        </p:spPr>
      </p:pic>
      <p:sp>
        <p:nvSpPr>
          <p:cNvPr id="7" name="Title 6">
            <a:extLst>
              <a:ext uri="{FF2B5EF4-FFF2-40B4-BE49-F238E27FC236}">
                <a16:creationId xmlns:a16="http://schemas.microsoft.com/office/drawing/2014/main" id="{80B7D5AC-572B-7FBB-47D9-FC9EAB8D16A8}"/>
              </a:ext>
            </a:extLst>
          </p:cNvPr>
          <p:cNvSpPr>
            <a:spLocks noGrp="1"/>
          </p:cNvSpPr>
          <p:nvPr>
            <p:ph type="ctrTitle"/>
          </p:nvPr>
        </p:nvSpPr>
        <p:spPr>
          <a:xfrm>
            <a:off x="5304869" y="853440"/>
            <a:ext cx="6887131" cy="2183978"/>
          </a:xfrm>
        </p:spPr>
        <p:txBody>
          <a:bodyPr>
            <a:normAutofit/>
          </a:bodyPr>
          <a:lstStyle/>
          <a:p>
            <a:r>
              <a:rPr lang="en-US" sz="7200" b="0" dirty="0">
                <a:latin typeface="Berlin Sans FB" panose="020E0602020502020306" pitchFamily="34" charset="0"/>
              </a:rPr>
              <a:t>Annual </a:t>
            </a:r>
            <a:r>
              <a:rPr lang="en-US" sz="7200" b="0" dirty="0" err="1">
                <a:latin typeface="Berlin Sans FB" panose="020E0602020502020306" pitchFamily="34" charset="0"/>
              </a:rPr>
              <a:t>sapr</a:t>
            </a:r>
            <a:r>
              <a:rPr lang="en-US" sz="7200" b="0" dirty="0">
                <a:latin typeface="Berlin Sans FB" panose="020E0602020502020306" pitchFamily="34" charset="0"/>
              </a:rPr>
              <a:t> training 2023</a:t>
            </a:r>
          </a:p>
        </p:txBody>
      </p:sp>
      <p:sp>
        <p:nvSpPr>
          <p:cNvPr id="2" name="TextBox 1">
            <a:extLst>
              <a:ext uri="{FF2B5EF4-FFF2-40B4-BE49-F238E27FC236}">
                <a16:creationId xmlns:a16="http://schemas.microsoft.com/office/drawing/2014/main" id="{CAE8DCAF-9B83-F94C-217D-70EA78B939C7}"/>
              </a:ext>
            </a:extLst>
          </p:cNvPr>
          <p:cNvSpPr txBox="1"/>
          <p:nvPr/>
        </p:nvSpPr>
        <p:spPr>
          <a:xfrm rot="10800000" flipV="1">
            <a:off x="0" y="5671350"/>
            <a:ext cx="6434462" cy="954107"/>
          </a:xfrm>
          <a:prstGeom prst="rect">
            <a:avLst/>
          </a:prstGeom>
          <a:solidFill>
            <a:schemeClr val="tx1">
              <a:lumMod val="50000"/>
              <a:lumOff val="50000"/>
            </a:schemeClr>
          </a:solidFill>
        </p:spPr>
        <p:txBody>
          <a:bodyPr wrap="square" rtlCol="0">
            <a:spAutoFit/>
          </a:bodyPr>
          <a:lstStyle/>
          <a:p>
            <a:pPr algn="ctr"/>
            <a:r>
              <a:rPr lang="en-US" sz="1400" b="1" dirty="0">
                <a:solidFill>
                  <a:schemeClr val="bg1"/>
                </a:solidFill>
              </a:rPr>
              <a:t>If you are attending this training as a GROUP – Please send a list of names to your UTM. The SAPR office </a:t>
            </a:r>
            <a:r>
              <a:rPr lang="en-US" sz="1400" b="1" u="sng" dirty="0">
                <a:solidFill>
                  <a:schemeClr val="bg1"/>
                </a:solidFill>
              </a:rPr>
              <a:t>does not </a:t>
            </a:r>
            <a:r>
              <a:rPr lang="en-US" sz="1400" b="1" dirty="0">
                <a:solidFill>
                  <a:schemeClr val="bg1"/>
                </a:solidFill>
              </a:rPr>
              <a:t>track training. We send a list of registered attendees to your UTM. </a:t>
            </a:r>
          </a:p>
          <a:p>
            <a:pPr algn="ctr"/>
            <a:endParaRPr lang="en-US" sz="1400" b="1" dirty="0">
              <a:solidFill>
                <a:schemeClr val="bg1"/>
              </a:solidFill>
            </a:endParaRPr>
          </a:p>
        </p:txBody>
      </p:sp>
    </p:spTree>
    <p:extLst>
      <p:ext uri="{BB962C8B-B14F-4D97-AF65-F5344CB8AC3E}">
        <p14:creationId xmlns:p14="http://schemas.microsoft.com/office/powerpoint/2010/main" val="114769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29BCCE-100C-BDD4-5B03-DE8AC46F54CF}"/>
              </a:ext>
            </a:extLst>
          </p:cNvPr>
          <p:cNvSpPr>
            <a:spLocks noGrp="1"/>
          </p:cNvSpPr>
          <p:nvPr>
            <p:ph type="sldNum" sz="quarter" idx="12"/>
          </p:nvPr>
        </p:nvSpPr>
        <p:spPr/>
        <p:txBody>
          <a:bodyPr/>
          <a:lstStyle/>
          <a:p>
            <a:fld id="{D8DA9DAA-006C-4F4B-980E-E3DF019B24E2}" type="slidenum">
              <a:rPr lang="en-US" smtClean="0"/>
              <a:t>10</a:t>
            </a:fld>
            <a:endParaRPr lang="en-US" dirty="0"/>
          </a:p>
        </p:txBody>
      </p:sp>
      <p:sp>
        <p:nvSpPr>
          <p:cNvPr id="5" name="Title 6">
            <a:extLst>
              <a:ext uri="{FF2B5EF4-FFF2-40B4-BE49-F238E27FC236}">
                <a16:creationId xmlns:a16="http://schemas.microsoft.com/office/drawing/2014/main" id="{6F0193DE-A117-FEEB-4D76-56CA719AD834}"/>
              </a:ext>
            </a:extLst>
          </p:cNvPr>
          <p:cNvSpPr>
            <a:spLocks noGrp="1"/>
          </p:cNvSpPr>
          <p:nvPr>
            <p:ph type="title"/>
          </p:nvPr>
        </p:nvSpPr>
        <p:spPr>
          <a:xfrm>
            <a:off x="838200" y="365125"/>
            <a:ext cx="10515600" cy="1325563"/>
          </a:xfrm>
        </p:spPr>
        <p:txBody>
          <a:bodyPr>
            <a:normAutofit fontScale="90000"/>
          </a:bodyPr>
          <a:lstStyle/>
          <a:p>
            <a:pPr algn="ctr"/>
            <a:r>
              <a:rPr lang="en-US" dirty="0">
                <a:solidFill>
                  <a:schemeClr val="bg1"/>
                </a:solidFill>
                <a:latin typeface="Berlin Sans FB" panose="020E0602020502020306" pitchFamily="34" charset="0"/>
              </a:rPr>
              <a:t>REPORTING OPTIONS FOR </a:t>
            </a:r>
            <a:br>
              <a:rPr lang="en-US" dirty="0">
                <a:solidFill>
                  <a:schemeClr val="bg1"/>
                </a:solidFill>
                <a:latin typeface="Berlin Sans FB" panose="020E0602020502020306" pitchFamily="34" charset="0"/>
              </a:rPr>
            </a:br>
            <a:r>
              <a:rPr lang="en-US" dirty="0">
                <a:solidFill>
                  <a:schemeClr val="bg1"/>
                </a:solidFill>
                <a:latin typeface="Berlin Sans FB" panose="020E0602020502020306" pitchFamily="34" charset="0"/>
              </a:rPr>
              <a:t>SEXUAL ASSAULT / HARASSMENT</a:t>
            </a:r>
          </a:p>
        </p:txBody>
      </p:sp>
      <p:sp>
        <p:nvSpPr>
          <p:cNvPr id="6" name="Content Placeholder 5">
            <a:extLst>
              <a:ext uri="{FF2B5EF4-FFF2-40B4-BE49-F238E27FC236}">
                <a16:creationId xmlns:a16="http://schemas.microsoft.com/office/drawing/2014/main" id="{46B33E2C-FA3D-8E68-C7E3-BA699DE87F3A}"/>
              </a:ext>
            </a:extLst>
          </p:cNvPr>
          <p:cNvSpPr txBox="1">
            <a:spLocks noGrp="1"/>
          </p:cNvSpPr>
          <p:nvPr>
            <p:ph idx="1"/>
          </p:nvPr>
        </p:nvSpPr>
        <p:spPr>
          <a:xfrm>
            <a:off x="838200" y="2064777"/>
            <a:ext cx="10515600" cy="4203202"/>
          </a:xfrm>
          <a:prstGeom prst="rect">
            <a:avLst/>
          </a:prstGeom>
          <a:noFill/>
        </p:spPr>
        <p:txBody>
          <a:bodyPr wrap="square" rtlCol="0">
            <a:spAutoFit/>
          </a:bodyPr>
          <a:lstStyle/>
          <a:p>
            <a:pPr marL="0" indent="0">
              <a:buNone/>
            </a:pPr>
            <a:r>
              <a:rPr lang="en-US" sz="3600" b="1" dirty="0">
                <a:solidFill>
                  <a:srgbClr val="FFC000"/>
                </a:solidFill>
              </a:rPr>
              <a:t>INDEPENDENT INVESTIGATION</a:t>
            </a:r>
          </a:p>
          <a:p>
            <a:r>
              <a:rPr lang="en-US" sz="2400" b="1" dirty="0">
                <a:solidFill>
                  <a:schemeClr val="bg1"/>
                </a:solidFill>
              </a:rPr>
              <a:t>Mandatory Reporter is notified of the Sexual Assault/potential investigation</a:t>
            </a:r>
          </a:p>
          <a:p>
            <a:pPr lvl="1"/>
            <a:r>
              <a:rPr lang="en-US" sz="1600" b="1" dirty="0">
                <a:solidFill>
                  <a:schemeClr val="bg1"/>
                </a:solidFill>
              </a:rPr>
              <a:t>Commanders</a:t>
            </a:r>
          </a:p>
          <a:p>
            <a:pPr lvl="1"/>
            <a:r>
              <a:rPr lang="en-US" sz="1600" b="1" dirty="0">
                <a:solidFill>
                  <a:schemeClr val="bg1"/>
                </a:solidFill>
              </a:rPr>
              <a:t>First Sergeants</a:t>
            </a:r>
          </a:p>
          <a:p>
            <a:pPr lvl="1"/>
            <a:r>
              <a:rPr lang="en-US" sz="1600" b="1" dirty="0">
                <a:solidFill>
                  <a:schemeClr val="bg1"/>
                </a:solidFill>
              </a:rPr>
              <a:t>Military &amp; Civilian Supervisors in survivor’s chain of command</a:t>
            </a:r>
          </a:p>
          <a:p>
            <a:pPr lvl="1"/>
            <a:r>
              <a:rPr lang="en-US" sz="1600" b="1" dirty="0">
                <a:solidFill>
                  <a:schemeClr val="bg1"/>
                </a:solidFill>
              </a:rPr>
              <a:t>Military Instructors</a:t>
            </a:r>
          </a:p>
          <a:p>
            <a:pPr lvl="1"/>
            <a:r>
              <a:rPr lang="en-US" sz="1600" b="1" dirty="0">
                <a:solidFill>
                  <a:schemeClr val="bg1"/>
                </a:solidFill>
              </a:rPr>
              <a:t>Law Enforcement</a:t>
            </a:r>
          </a:p>
          <a:p>
            <a:pPr lvl="1"/>
            <a:endParaRPr lang="en-US" sz="2000" b="1" dirty="0">
              <a:solidFill>
                <a:schemeClr val="bg1"/>
              </a:solidFill>
            </a:endParaRPr>
          </a:p>
          <a:p>
            <a:r>
              <a:rPr lang="en-US" sz="2400" b="1" dirty="0">
                <a:solidFill>
                  <a:schemeClr val="bg1"/>
                </a:solidFill>
              </a:rPr>
              <a:t>Victim has the option to make an Unrestricted or Restricted Report</a:t>
            </a:r>
          </a:p>
          <a:p>
            <a:pPr marL="0" indent="0">
              <a:buNone/>
            </a:pPr>
            <a:endParaRPr lang="en-US" sz="2400" b="1" dirty="0">
              <a:solidFill>
                <a:schemeClr val="bg1"/>
              </a:solidFill>
            </a:endParaRPr>
          </a:p>
          <a:p>
            <a:pPr marL="0" indent="0">
              <a:buNone/>
            </a:pPr>
            <a:endParaRPr lang="en-US" sz="2400" b="1" dirty="0">
              <a:solidFill>
                <a:schemeClr val="bg1"/>
              </a:solidFill>
            </a:endParaRPr>
          </a:p>
        </p:txBody>
      </p:sp>
    </p:spTree>
    <p:extLst>
      <p:ext uri="{BB962C8B-B14F-4D97-AF65-F5344CB8AC3E}">
        <p14:creationId xmlns:p14="http://schemas.microsoft.com/office/powerpoint/2010/main" val="3860820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7557-1B5F-C415-7CCD-053BF46EDB2C}"/>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KNOWLEDGE CHECK</a:t>
            </a:r>
          </a:p>
        </p:txBody>
      </p:sp>
      <p:sp>
        <p:nvSpPr>
          <p:cNvPr id="4" name="Content Placeholder 3">
            <a:extLst>
              <a:ext uri="{FF2B5EF4-FFF2-40B4-BE49-F238E27FC236}">
                <a16:creationId xmlns:a16="http://schemas.microsoft.com/office/drawing/2014/main" id="{5366CB0E-1F5B-6C22-5FAF-534195DC308C}"/>
              </a:ext>
            </a:extLst>
          </p:cNvPr>
          <p:cNvSpPr>
            <a:spLocks noGrp="1"/>
          </p:cNvSpPr>
          <p:nvPr>
            <p:ph idx="1"/>
          </p:nvPr>
        </p:nvSpPr>
        <p:spPr>
          <a:xfrm>
            <a:off x="987971" y="1856646"/>
            <a:ext cx="7211149" cy="4351338"/>
          </a:xfrm>
        </p:spPr>
        <p:txBody>
          <a:bodyPr>
            <a:normAutofit/>
          </a:bodyPr>
          <a:lstStyle/>
          <a:p>
            <a:pPr marL="0" indent="0">
              <a:buNone/>
            </a:pPr>
            <a:r>
              <a:rPr lang="en-US" b="1" dirty="0">
                <a:solidFill>
                  <a:schemeClr val="bg1"/>
                </a:solidFill>
                <a:latin typeface="Arial"/>
                <a:cs typeface="Arial"/>
              </a:rPr>
              <a:t>An</a:t>
            </a:r>
            <a:r>
              <a:rPr lang="en-US" b="1" spc="-10" dirty="0">
                <a:solidFill>
                  <a:schemeClr val="bg1"/>
                </a:solidFill>
                <a:latin typeface="Arial"/>
                <a:cs typeface="Arial"/>
              </a:rPr>
              <a:t> </a:t>
            </a:r>
            <a:r>
              <a:rPr lang="en-US" b="1" dirty="0">
                <a:solidFill>
                  <a:schemeClr val="bg1"/>
                </a:solidFill>
                <a:latin typeface="Arial"/>
                <a:cs typeface="Arial"/>
              </a:rPr>
              <a:t>Airman/Guardian</a:t>
            </a:r>
            <a:r>
              <a:rPr lang="en-US" b="1" spc="-50" dirty="0">
                <a:solidFill>
                  <a:schemeClr val="bg1"/>
                </a:solidFill>
                <a:latin typeface="Arial"/>
                <a:cs typeface="Arial"/>
              </a:rPr>
              <a:t> </a:t>
            </a:r>
            <a:r>
              <a:rPr lang="en-US" b="1" dirty="0">
                <a:solidFill>
                  <a:schemeClr val="bg1"/>
                </a:solidFill>
                <a:latin typeface="Arial"/>
                <a:cs typeface="Arial"/>
              </a:rPr>
              <a:t>reported</a:t>
            </a:r>
            <a:r>
              <a:rPr lang="en-US" b="1" spc="-35" dirty="0">
                <a:solidFill>
                  <a:schemeClr val="bg1"/>
                </a:solidFill>
                <a:latin typeface="Arial"/>
                <a:cs typeface="Arial"/>
              </a:rPr>
              <a:t> </a:t>
            </a:r>
            <a:r>
              <a:rPr lang="en-US" b="1" dirty="0">
                <a:solidFill>
                  <a:schemeClr val="bg1"/>
                </a:solidFill>
                <a:latin typeface="Arial"/>
                <a:cs typeface="Arial"/>
              </a:rPr>
              <a:t>a</a:t>
            </a:r>
            <a:r>
              <a:rPr lang="en-US" b="1" spc="-25" dirty="0">
                <a:solidFill>
                  <a:schemeClr val="bg1"/>
                </a:solidFill>
                <a:latin typeface="Arial"/>
                <a:cs typeface="Arial"/>
              </a:rPr>
              <a:t> </a:t>
            </a:r>
            <a:r>
              <a:rPr lang="en-US" b="1" dirty="0">
                <a:solidFill>
                  <a:schemeClr val="bg1"/>
                </a:solidFill>
                <a:latin typeface="Arial"/>
                <a:cs typeface="Arial"/>
              </a:rPr>
              <a:t>sexual</a:t>
            </a:r>
            <a:r>
              <a:rPr lang="en-US" b="1" spc="-30" dirty="0">
                <a:solidFill>
                  <a:schemeClr val="bg1"/>
                </a:solidFill>
                <a:latin typeface="Arial"/>
                <a:cs typeface="Arial"/>
              </a:rPr>
              <a:t> </a:t>
            </a:r>
            <a:r>
              <a:rPr lang="en-US" b="1" dirty="0">
                <a:solidFill>
                  <a:schemeClr val="bg1"/>
                </a:solidFill>
                <a:latin typeface="Arial"/>
                <a:cs typeface="Arial"/>
              </a:rPr>
              <a:t>assault,</a:t>
            </a:r>
            <a:r>
              <a:rPr lang="en-US" b="1" spc="-50" dirty="0">
                <a:solidFill>
                  <a:schemeClr val="bg1"/>
                </a:solidFill>
                <a:latin typeface="Arial"/>
                <a:cs typeface="Arial"/>
              </a:rPr>
              <a:t> </a:t>
            </a:r>
            <a:r>
              <a:rPr lang="en-US" b="1" dirty="0">
                <a:solidFill>
                  <a:schemeClr val="bg1"/>
                </a:solidFill>
                <a:latin typeface="Arial"/>
                <a:cs typeface="Arial"/>
              </a:rPr>
              <a:t>and</a:t>
            </a:r>
            <a:r>
              <a:rPr lang="en-US" b="1" spc="-15" dirty="0">
                <a:solidFill>
                  <a:schemeClr val="bg1"/>
                </a:solidFill>
                <a:latin typeface="Arial"/>
                <a:cs typeface="Arial"/>
              </a:rPr>
              <a:t> </a:t>
            </a:r>
            <a:r>
              <a:rPr lang="en-US" b="1" dirty="0">
                <a:solidFill>
                  <a:schemeClr val="bg1"/>
                </a:solidFill>
                <a:latin typeface="Arial"/>
                <a:cs typeface="Arial"/>
              </a:rPr>
              <a:t>then</a:t>
            </a:r>
            <a:r>
              <a:rPr lang="en-US" b="1" spc="-20" dirty="0">
                <a:solidFill>
                  <a:schemeClr val="bg1"/>
                </a:solidFill>
                <a:latin typeface="Arial"/>
                <a:cs typeface="Arial"/>
              </a:rPr>
              <a:t> </a:t>
            </a:r>
            <a:r>
              <a:rPr lang="en-US" b="1" dirty="0">
                <a:solidFill>
                  <a:schemeClr val="bg1"/>
                </a:solidFill>
                <a:latin typeface="Arial"/>
                <a:cs typeface="Arial"/>
              </a:rPr>
              <a:t>disclosed</a:t>
            </a:r>
            <a:r>
              <a:rPr lang="en-US" b="1" spc="-30" dirty="0">
                <a:solidFill>
                  <a:schemeClr val="bg1"/>
                </a:solidFill>
                <a:latin typeface="Arial"/>
                <a:cs typeface="Arial"/>
              </a:rPr>
              <a:t> </a:t>
            </a:r>
            <a:r>
              <a:rPr lang="en-US" b="1" dirty="0">
                <a:solidFill>
                  <a:schemeClr val="bg1"/>
                </a:solidFill>
                <a:latin typeface="Arial"/>
                <a:cs typeface="Arial"/>
              </a:rPr>
              <a:t>to</a:t>
            </a:r>
            <a:r>
              <a:rPr lang="en-US" b="1" spc="-20" dirty="0">
                <a:solidFill>
                  <a:schemeClr val="bg1"/>
                </a:solidFill>
                <a:latin typeface="Arial"/>
                <a:cs typeface="Arial"/>
              </a:rPr>
              <a:t> </a:t>
            </a:r>
            <a:r>
              <a:rPr lang="en-US" b="1" dirty="0">
                <a:solidFill>
                  <a:schemeClr val="bg1"/>
                </a:solidFill>
                <a:latin typeface="Arial"/>
                <a:cs typeface="Arial"/>
              </a:rPr>
              <a:t>others</a:t>
            </a:r>
            <a:r>
              <a:rPr lang="en-US" b="1" spc="-35" dirty="0">
                <a:solidFill>
                  <a:schemeClr val="bg1"/>
                </a:solidFill>
                <a:latin typeface="Arial"/>
                <a:cs typeface="Arial"/>
              </a:rPr>
              <a:t> </a:t>
            </a:r>
            <a:r>
              <a:rPr lang="en-US" b="1" spc="-25" dirty="0">
                <a:solidFill>
                  <a:schemeClr val="bg1"/>
                </a:solidFill>
                <a:latin typeface="Arial"/>
                <a:cs typeface="Arial"/>
              </a:rPr>
              <a:t>in </a:t>
            </a:r>
            <a:r>
              <a:rPr lang="en-US" b="1" dirty="0">
                <a:solidFill>
                  <a:schemeClr val="bg1"/>
                </a:solidFill>
                <a:latin typeface="Arial"/>
                <a:cs typeface="Arial"/>
              </a:rPr>
              <a:t>their</a:t>
            </a:r>
            <a:r>
              <a:rPr lang="en-US" b="1" spc="-45" dirty="0">
                <a:solidFill>
                  <a:schemeClr val="bg1"/>
                </a:solidFill>
                <a:latin typeface="Arial"/>
                <a:cs typeface="Arial"/>
              </a:rPr>
              <a:t> </a:t>
            </a:r>
            <a:r>
              <a:rPr lang="en-US" b="1" dirty="0">
                <a:solidFill>
                  <a:schemeClr val="bg1"/>
                </a:solidFill>
                <a:latin typeface="Arial"/>
                <a:cs typeface="Arial"/>
              </a:rPr>
              <a:t>unit</a:t>
            </a:r>
            <a:r>
              <a:rPr lang="en-US" b="1" spc="-15" dirty="0">
                <a:solidFill>
                  <a:schemeClr val="bg1"/>
                </a:solidFill>
                <a:latin typeface="Arial"/>
                <a:cs typeface="Arial"/>
              </a:rPr>
              <a:t> </a:t>
            </a:r>
            <a:r>
              <a:rPr lang="en-US" b="1" dirty="0">
                <a:solidFill>
                  <a:schemeClr val="bg1"/>
                </a:solidFill>
                <a:latin typeface="Arial"/>
                <a:cs typeface="Arial"/>
              </a:rPr>
              <a:t>that</a:t>
            </a:r>
            <a:r>
              <a:rPr lang="en-US" b="1" spc="-30" dirty="0">
                <a:solidFill>
                  <a:schemeClr val="bg1"/>
                </a:solidFill>
                <a:latin typeface="Arial"/>
                <a:cs typeface="Arial"/>
              </a:rPr>
              <a:t> </a:t>
            </a:r>
            <a:r>
              <a:rPr lang="en-US" b="1" dirty="0">
                <a:solidFill>
                  <a:schemeClr val="bg1"/>
                </a:solidFill>
                <a:latin typeface="Arial"/>
                <a:cs typeface="Arial"/>
              </a:rPr>
              <a:t>a</a:t>
            </a:r>
            <a:r>
              <a:rPr lang="en-US" b="1" spc="-5" dirty="0">
                <a:solidFill>
                  <a:schemeClr val="bg1"/>
                </a:solidFill>
                <a:latin typeface="Arial"/>
                <a:cs typeface="Arial"/>
              </a:rPr>
              <a:t> </a:t>
            </a:r>
            <a:r>
              <a:rPr lang="en-US" b="1" dirty="0">
                <a:solidFill>
                  <a:schemeClr val="bg1"/>
                </a:solidFill>
                <a:latin typeface="Arial"/>
                <a:cs typeface="Arial"/>
              </a:rPr>
              <a:t>report</a:t>
            </a:r>
            <a:r>
              <a:rPr lang="en-US" b="1" spc="-30" dirty="0">
                <a:solidFill>
                  <a:schemeClr val="bg1"/>
                </a:solidFill>
                <a:latin typeface="Arial"/>
                <a:cs typeface="Arial"/>
              </a:rPr>
              <a:t> </a:t>
            </a:r>
            <a:r>
              <a:rPr lang="en-US" b="1" dirty="0">
                <a:solidFill>
                  <a:schemeClr val="bg1"/>
                </a:solidFill>
                <a:latin typeface="Arial"/>
                <a:cs typeface="Arial"/>
              </a:rPr>
              <a:t>was</a:t>
            </a:r>
            <a:r>
              <a:rPr lang="en-US" b="1" spc="-55" dirty="0">
                <a:solidFill>
                  <a:schemeClr val="bg1"/>
                </a:solidFill>
                <a:latin typeface="Arial"/>
                <a:cs typeface="Arial"/>
              </a:rPr>
              <a:t> </a:t>
            </a:r>
            <a:r>
              <a:rPr lang="en-US" b="1" dirty="0">
                <a:solidFill>
                  <a:schemeClr val="bg1"/>
                </a:solidFill>
                <a:latin typeface="Arial"/>
                <a:cs typeface="Arial"/>
              </a:rPr>
              <a:t>filed.</a:t>
            </a:r>
            <a:r>
              <a:rPr lang="en-US" b="1" spc="-30" dirty="0">
                <a:solidFill>
                  <a:schemeClr val="bg1"/>
                </a:solidFill>
                <a:latin typeface="Arial"/>
                <a:cs typeface="Arial"/>
              </a:rPr>
              <a:t> </a:t>
            </a:r>
            <a:r>
              <a:rPr lang="en-US" b="1" dirty="0">
                <a:solidFill>
                  <a:schemeClr val="bg1"/>
                </a:solidFill>
                <a:latin typeface="Arial"/>
                <a:cs typeface="Arial"/>
              </a:rPr>
              <a:t>The</a:t>
            </a:r>
            <a:r>
              <a:rPr lang="en-US" b="1" spc="-15" dirty="0">
                <a:solidFill>
                  <a:schemeClr val="bg1"/>
                </a:solidFill>
                <a:latin typeface="Arial"/>
                <a:cs typeface="Arial"/>
              </a:rPr>
              <a:t> </a:t>
            </a:r>
            <a:r>
              <a:rPr lang="en-US" b="1" dirty="0">
                <a:solidFill>
                  <a:schemeClr val="bg1"/>
                </a:solidFill>
                <a:latin typeface="Arial"/>
                <a:cs typeface="Arial"/>
              </a:rPr>
              <a:t>Airman/Guardian</a:t>
            </a:r>
            <a:r>
              <a:rPr lang="en-US" b="1" spc="-45" dirty="0">
                <a:solidFill>
                  <a:schemeClr val="bg1"/>
                </a:solidFill>
                <a:latin typeface="Arial"/>
                <a:cs typeface="Arial"/>
              </a:rPr>
              <a:t> </a:t>
            </a:r>
            <a:r>
              <a:rPr lang="en-US" b="1" dirty="0">
                <a:solidFill>
                  <a:schemeClr val="bg1"/>
                </a:solidFill>
                <a:latin typeface="Arial"/>
                <a:cs typeface="Arial"/>
              </a:rPr>
              <a:t>then</a:t>
            </a:r>
            <a:r>
              <a:rPr lang="en-US" b="1" spc="-30" dirty="0">
                <a:solidFill>
                  <a:schemeClr val="bg1"/>
                </a:solidFill>
                <a:latin typeface="Arial"/>
                <a:cs typeface="Arial"/>
              </a:rPr>
              <a:t> </a:t>
            </a:r>
            <a:r>
              <a:rPr lang="en-US" b="1" dirty="0">
                <a:solidFill>
                  <a:schemeClr val="bg1"/>
                </a:solidFill>
                <a:latin typeface="Arial"/>
                <a:cs typeface="Arial"/>
              </a:rPr>
              <a:t>was</a:t>
            </a:r>
            <a:r>
              <a:rPr lang="en-US" b="1" spc="-45" dirty="0">
                <a:solidFill>
                  <a:schemeClr val="bg1"/>
                </a:solidFill>
                <a:latin typeface="Arial"/>
                <a:cs typeface="Arial"/>
              </a:rPr>
              <a:t> </a:t>
            </a:r>
            <a:r>
              <a:rPr lang="en-US" b="1" dirty="0">
                <a:solidFill>
                  <a:schemeClr val="bg1"/>
                </a:solidFill>
                <a:latin typeface="Arial"/>
                <a:cs typeface="Arial"/>
              </a:rPr>
              <a:t>mocked</a:t>
            </a:r>
            <a:r>
              <a:rPr lang="en-US" b="1" spc="-20" dirty="0">
                <a:solidFill>
                  <a:schemeClr val="bg1"/>
                </a:solidFill>
                <a:latin typeface="Arial"/>
                <a:cs typeface="Arial"/>
              </a:rPr>
              <a:t> </a:t>
            </a:r>
            <a:r>
              <a:rPr lang="en-US" b="1" dirty="0">
                <a:solidFill>
                  <a:schemeClr val="bg1"/>
                </a:solidFill>
                <a:latin typeface="Arial"/>
                <a:cs typeface="Arial"/>
              </a:rPr>
              <a:t>and</a:t>
            </a:r>
            <a:r>
              <a:rPr lang="en-US" b="1" spc="-25" dirty="0">
                <a:solidFill>
                  <a:schemeClr val="bg1"/>
                </a:solidFill>
                <a:latin typeface="Arial"/>
                <a:cs typeface="Arial"/>
              </a:rPr>
              <a:t> </a:t>
            </a:r>
            <a:r>
              <a:rPr lang="en-US" b="1" dirty="0">
                <a:solidFill>
                  <a:schemeClr val="bg1"/>
                </a:solidFill>
                <a:latin typeface="Arial"/>
                <a:cs typeface="Arial"/>
              </a:rPr>
              <a:t>belittled</a:t>
            </a:r>
            <a:r>
              <a:rPr lang="en-US" b="1" spc="-30" dirty="0">
                <a:solidFill>
                  <a:schemeClr val="bg1"/>
                </a:solidFill>
                <a:latin typeface="Arial"/>
                <a:cs typeface="Arial"/>
              </a:rPr>
              <a:t> </a:t>
            </a:r>
            <a:r>
              <a:rPr lang="en-US" b="1" dirty="0">
                <a:solidFill>
                  <a:schemeClr val="bg1"/>
                </a:solidFill>
                <a:latin typeface="Arial"/>
                <a:cs typeface="Arial"/>
              </a:rPr>
              <a:t>by</a:t>
            </a:r>
            <a:r>
              <a:rPr lang="en-US" b="1" spc="-15" dirty="0">
                <a:solidFill>
                  <a:schemeClr val="bg1"/>
                </a:solidFill>
                <a:latin typeface="Arial"/>
                <a:cs typeface="Arial"/>
              </a:rPr>
              <a:t> </a:t>
            </a:r>
            <a:r>
              <a:rPr lang="en-US" b="1" dirty="0">
                <a:solidFill>
                  <a:schemeClr val="bg1"/>
                </a:solidFill>
                <a:latin typeface="Arial"/>
                <a:cs typeface="Arial"/>
              </a:rPr>
              <a:t>supervisors and</a:t>
            </a:r>
            <a:r>
              <a:rPr lang="en-US" b="1" spc="-10" dirty="0">
                <a:solidFill>
                  <a:schemeClr val="bg1"/>
                </a:solidFill>
                <a:latin typeface="Arial"/>
                <a:cs typeface="Arial"/>
              </a:rPr>
              <a:t> </a:t>
            </a:r>
            <a:r>
              <a:rPr lang="en-US" b="1" dirty="0">
                <a:solidFill>
                  <a:schemeClr val="bg1"/>
                </a:solidFill>
                <a:latin typeface="Arial"/>
                <a:cs typeface="Arial"/>
              </a:rPr>
              <a:t>other</a:t>
            </a:r>
            <a:r>
              <a:rPr lang="en-US" b="1" spc="-20" dirty="0">
                <a:solidFill>
                  <a:schemeClr val="bg1"/>
                </a:solidFill>
                <a:latin typeface="Arial"/>
                <a:cs typeface="Arial"/>
              </a:rPr>
              <a:t> </a:t>
            </a:r>
            <a:r>
              <a:rPr lang="en-US" b="1" dirty="0">
                <a:solidFill>
                  <a:schemeClr val="bg1"/>
                </a:solidFill>
                <a:latin typeface="Arial"/>
                <a:cs typeface="Arial"/>
              </a:rPr>
              <a:t>Airmen</a:t>
            </a:r>
            <a:r>
              <a:rPr lang="en-US" b="1" spc="-35" dirty="0">
                <a:solidFill>
                  <a:schemeClr val="bg1"/>
                </a:solidFill>
                <a:latin typeface="Arial"/>
                <a:cs typeface="Arial"/>
              </a:rPr>
              <a:t> </a:t>
            </a:r>
            <a:r>
              <a:rPr lang="en-US" b="1" dirty="0">
                <a:solidFill>
                  <a:schemeClr val="bg1"/>
                </a:solidFill>
                <a:latin typeface="Arial"/>
                <a:cs typeface="Arial"/>
              </a:rPr>
              <a:t>from</a:t>
            </a:r>
            <a:r>
              <a:rPr lang="en-US" b="1" spc="-25" dirty="0">
                <a:solidFill>
                  <a:schemeClr val="bg1"/>
                </a:solidFill>
                <a:latin typeface="Arial"/>
                <a:cs typeface="Arial"/>
              </a:rPr>
              <a:t> </a:t>
            </a:r>
            <a:r>
              <a:rPr lang="en-US" b="1" dirty="0">
                <a:solidFill>
                  <a:schemeClr val="bg1"/>
                </a:solidFill>
                <a:latin typeface="Arial"/>
                <a:cs typeface="Arial"/>
              </a:rPr>
              <a:t>their</a:t>
            </a:r>
            <a:r>
              <a:rPr lang="en-US" b="1" spc="-35" dirty="0">
                <a:solidFill>
                  <a:schemeClr val="bg1"/>
                </a:solidFill>
                <a:latin typeface="Arial"/>
                <a:cs typeface="Arial"/>
              </a:rPr>
              <a:t> </a:t>
            </a:r>
            <a:r>
              <a:rPr lang="en-US" b="1" dirty="0">
                <a:solidFill>
                  <a:schemeClr val="bg1"/>
                </a:solidFill>
                <a:latin typeface="Arial"/>
                <a:cs typeface="Arial"/>
              </a:rPr>
              <a:t>squadron.</a:t>
            </a:r>
            <a:r>
              <a:rPr lang="en-US" b="1" spc="-25" dirty="0">
                <a:solidFill>
                  <a:schemeClr val="bg1"/>
                </a:solidFill>
                <a:latin typeface="Arial"/>
                <a:cs typeface="Arial"/>
              </a:rPr>
              <a:t> </a:t>
            </a:r>
            <a:r>
              <a:rPr lang="en-US" b="1" dirty="0">
                <a:solidFill>
                  <a:schemeClr val="bg1"/>
                </a:solidFill>
                <a:latin typeface="Arial"/>
                <a:cs typeface="Arial"/>
              </a:rPr>
              <a:t>One</a:t>
            </a:r>
            <a:r>
              <a:rPr lang="en-US" b="1" spc="-20" dirty="0">
                <a:solidFill>
                  <a:schemeClr val="bg1"/>
                </a:solidFill>
                <a:latin typeface="Arial"/>
                <a:cs typeface="Arial"/>
              </a:rPr>
              <a:t> </a:t>
            </a:r>
            <a:r>
              <a:rPr lang="en-US" b="1" dirty="0">
                <a:solidFill>
                  <a:schemeClr val="bg1"/>
                </a:solidFill>
                <a:latin typeface="Arial"/>
                <a:cs typeface="Arial"/>
              </a:rPr>
              <a:t>supervisor stated,</a:t>
            </a:r>
            <a:r>
              <a:rPr lang="en-US" b="1" spc="-45" dirty="0">
                <a:solidFill>
                  <a:schemeClr val="bg1"/>
                </a:solidFill>
                <a:latin typeface="Arial"/>
                <a:cs typeface="Arial"/>
              </a:rPr>
              <a:t> </a:t>
            </a:r>
            <a:r>
              <a:rPr lang="en-US" b="1" dirty="0">
                <a:solidFill>
                  <a:schemeClr val="bg1"/>
                </a:solidFill>
                <a:latin typeface="Arial"/>
                <a:cs typeface="Arial"/>
              </a:rPr>
              <a:t>“I</a:t>
            </a:r>
            <a:r>
              <a:rPr lang="en-US" b="1" spc="-30" dirty="0">
                <a:solidFill>
                  <a:schemeClr val="bg1"/>
                </a:solidFill>
                <a:latin typeface="Arial"/>
                <a:cs typeface="Arial"/>
              </a:rPr>
              <a:t> </a:t>
            </a:r>
            <a:r>
              <a:rPr lang="en-US" b="1" dirty="0">
                <a:solidFill>
                  <a:schemeClr val="bg1"/>
                </a:solidFill>
                <a:latin typeface="Arial"/>
                <a:cs typeface="Arial"/>
              </a:rPr>
              <a:t>guess</a:t>
            </a:r>
            <a:r>
              <a:rPr lang="en-US" b="1" spc="-15" dirty="0">
                <a:solidFill>
                  <a:schemeClr val="bg1"/>
                </a:solidFill>
                <a:latin typeface="Arial"/>
                <a:cs typeface="Arial"/>
              </a:rPr>
              <a:t> </a:t>
            </a:r>
            <a:r>
              <a:rPr lang="en-US" b="1" spc="-25" dirty="0">
                <a:solidFill>
                  <a:schemeClr val="bg1"/>
                </a:solidFill>
                <a:latin typeface="Arial"/>
                <a:cs typeface="Arial"/>
              </a:rPr>
              <a:t>you </a:t>
            </a:r>
            <a:r>
              <a:rPr lang="en-US" b="1" dirty="0">
                <a:solidFill>
                  <a:schemeClr val="bg1"/>
                </a:solidFill>
                <a:latin typeface="Arial"/>
                <a:cs typeface="Arial"/>
              </a:rPr>
              <a:t>won’t</a:t>
            </a:r>
            <a:r>
              <a:rPr lang="en-US" b="1" spc="-70" dirty="0">
                <a:solidFill>
                  <a:schemeClr val="bg1"/>
                </a:solidFill>
                <a:latin typeface="Arial"/>
                <a:cs typeface="Arial"/>
              </a:rPr>
              <a:t> </a:t>
            </a:r>
            <a:r>
              <a:rPr lang="en-US" b="1" dirty="0">
                <a:solidFill>
                  <a:schemeClr val="bg1"/>
                </a:solidFill>
                <a:latin typeface="Arial"/>
                <a:cs typeface="Arial"/>
              </a:rPr>
              <a:t>be</a:t>
            </a:r>
            <a:r>
              <a:rPr lang="en-US" b="1" spc="-15" dirty="0">
                <a:solidFill>
                  <a:schemeClr val="bg1"/>
                </a:solidFill>
                <a:latin typeface="Arial"/>
                <a:cs typeface="Arial"/>
              </a:rPr>
              <a:t> </a:t>
            </a:r>
            <a:r>
              <a:rPr lang="en-US" b="1" dirty="0">
                <a:solidFill>
                  <a:schemeClr val="bg1"/>
                </a:solidFill>
                <a:latin typeface="Arial"/>
                <a:cs typeface="Arial"/>
              </a:rPr>
              <a:t>getting</a:t>
            </a:r>
            <a:r>
              <a:rPr lang="en-US" b="1" spc="-35" dirty="0">
                <a:solidFill>
                  <a:schemeClr val="bg1"/>
                </a:solidFill>
                <a:latin typeface="Arial"/>
                <a:cs typeface="Arial"/>
              </a:rPr>
              <a:t> </a:t>
            </a:r>
            <a:r>
              <a:rPr lang="en-US" b="1" dirty="0">
                <a:solidFill>
                  <a:schemeClr val="bg1"/>
                </a:solidFill>
                <a:latin typeface="Arial"/>
                <a:cs typeface="Arial"/>
              </a:rPr>
              <a:t>that</a:t>
            </a:r>
            <a:r>
              <a:rPr lang="en-US" b="1" spc="-35" dirty="0">
                <a:solidFill>
                  <a:schemeClr val="bg1"/>
                </a:solidFill>
                <a:latin typeface="Arial"/>
                <a:cs typeface="Arial"/>
              </a:rPr>
              <a:t> </a:t>
            </a:r>
            <a:r>
              <a:rPr lang="en-US" b="1" dirty="0">
                <a:solidFill>
                  <a:schemeClr val="bg1"/>
                </a:solidFill>
                <a:latin typeface="Arial"/>
                <a:cs typeface="Arial"/>
              </a:rPr>
              <a:t>reference</a:t>
            </a:r>
            <a:r>
              <a:rPr lang="en-US" b="1" spc="-45" dirty="0">
                <a:solidFill>
                  <a:schemeClr val="bg1"/>
                </a:solidFill>
                <a:latin typeface="Arial"/>
                <a:cs typeface="Arial"/>
              </a:rPr>
              <a:t> </a:t>
            </a:r>
            <a:r>
              <a:rPr lang="en-US" b="1" dirty="0">
                <a:solidFill>
                  <a:schemeClr val="bg1"/>
                </a:solidFill>
                <a:latin typeface="Arial"/>
                <a:cs typeface="Arial"/>
              </a:rPr>
              <a:t>for</a:t>
            </a:r>
            <a:r>
              <a:rPr lang="en-US" b="1" spc="-40" dirty="0">
                <a:solidFill>
                  <a:schemeClr val="bg1"/>
                </a:solidFill>
                <a:latin typeface="Arial"/>
                <a:cs typeface="Arial"/>
              </a:rPr>
              <a:t> </a:t>
            </a:r>
            <a:r>
              <a:rPr lang="en-US" b="1" dirty="0">
                <a:solidFill>
                  <a:schemeClr val="bg1"/>
                </a:solidFill>
                <a:latin typeface="Arial"/>
                <a:cs typeface="Arial"/>
              </a:rPr>
              <a:t>your</a:t>
            </a:r>
            <a:r>
              <a:rPr lang="en-US" b="1" spc="25" dirty="0">
                <a:solidFill>
                  <a:schemeClr val="bg1"/>
                </a:solidFill>
                <a:latin typeface="Arial"/>
                <a:cs typeface="Arial"/>
              </a:rPr>
              <a:t> </a:t>
            </a:r>
            <a:r>
              <a:rPr lang="en-US" b="1" dirty="0">
                <a:solidFill>
                  <a:schemeClr val="bg1"/>
                </a:solidFill>
                <a:latin typeface="Arial"/>
                <a:cs typeface="Arial"/>
              </a:rPr>
              <a:t>special</a:t>
            </a:r>
            <a:r>
              <a:rPr lang="en-US" b="1" spc="-45" dirty="0">
                <a:solidFill>
                  <a:schemeClr val="bg1"/>
                </a:solidFill>
                <a:latin typeface="Arial"/>
                <a:cs typeface="Arial"/>
              </a:rPr>
              <a:t> </a:t>
            </a:r>
            <a:r>
              <a:rPr lang="en-US" b="1" dirty="0">
                <a:solidFill>
                  <a:schemeClr val="bg1"/>
                </a:solidFill>
                <a:latin typeface="Arial"/>
                <a:cs typeface="Arial"/>
              </a:rPr>
              <a:t>duty</a:t>
            </a:r>
            <a:r>
              <a:rPr lang="en-US" b="1" spc="-20" dirty="0">
                <a:solidFill>
                  <a:schemeClr val="bg1"/>
                </a:solidFill>
                <a:latin typeface="Arial"/>
                <a:cs typeface="Arial"/>
              </a:rPr>
              <a:t> </a:t>
            </a:r>
            <a:r>
              <a:rPr lang="en-US" b="1" dirty="0">
                <a:solidFill>
                  <a:schemeClr val="bg1"/>
                </a:solidFill>
                <a:latin typeface="Arial"/>
                <a:cs typeface="Arial"/>
              </a:rPr>
              <a:t>assignment</a:t>
            </a:r>
            <a:r>
              <a:rPr lang="en-US" b="1" spc="-35" dirty="0">
                <a:solidFill>
                  <a:schemeClr val="bg1"/>
                </a:solidFill>
                <a:latin typeface="Arial"/>
                <a:cs typeface="Arial"/>
              </a:rPr>
              <a:t> </a:t>
            </a:r>
            <a:r>
              <a:rPr lang="en-US" b="1" dirty="0">
                <a:solidFill>
                  <a:schemeClr val="bg1"/>
                </a:solidFill>
                <a:latin typeface="Arial"/>
                <a:cs typeface="Arial"/>
              </a:rPr>
              <a:t>now</a:t>
            </a:r>
            <a:r>
              <a:rPr lang="en-US" b="1" spc="-15" dirty="0">
                <a:solidFill>
                  <a:schemeClr val="bg1"/>
                </a:solidFill>
                <a:latin typeface="Arial"/>
                <a:cs typeface="Arial"/>
              </a:rPr>
              <a:t> </a:t>
            </a:r>
            <a:r>
              <a:rPr lang="en-US" b="1" dirty="0">
                <a:solidFill>
                  <a:schemeClr val="bg1"/>
                </a:solidFill>
                <a:latin typeface="Arial"/>
                <a:cs typeface="Arial"/>
              </a:rPr>
              <a:t>that</a:t>
            </a:r>
            <a:r>
              <a:rPr lang="en-US" b="1" spc="-30" dirty="0">
                <a:solidFill>
                  <a:schemeClr val="bg1"/>
                </a:solidFill>
                <a:latin typeface="Arial"/>
                <a:cs typeface="Arial"/>
              </a:rPr>
              <a:t> </a:t>
            </a:r>
            <a:r>
              <a:rPr lang="en-US" b="1" dirty="0">
                <a:solidFill>
                  <a:schemeClr val="bg1"/>
                </a:solidFill>
                <a:latin typeface="Arial"/>
                <a:cs typeface="Arial"/>
              </a:rPr>
              <a:t>you</a:t>
            </a:r>
            <a:r>
              <a:rPr lang="en-US" b="1" spc="20" dirty="0">
                <a:solidFill>
                  <a:schemeClr val="bg1"/>
                </a:solidFill>
                <a:latin typeface="Arial"/>
                <a:cs typeface="Arial"/>
              </a:rPr>
              <a:t> </a:t>
            </a:r>
            <a:r>
              <a:rPr lang="en-US" b="1" dirty="0">
                <a:solidFill>
                  <a:schemeClr val="bg1"/>
                </a:solidFill>
                <a:latin typeface="Arial"/>
                <a:cs typeface="Arial"/>
              </a:rPr>
              <a:t>made</a:t>
            </a:r>
            <a:r>
              <a:rPr lang="en-US" b="1" spc="-20" dirty="0">
                <a:solidFill>
                  <a:schemeClr val="bg1"/>
                </a:solidFill>
                <a:latin typeface="Arial"/>
                <a:cs typeface="Arial"/>
              </a:rPr>
              <a:t> that </a:t>
            </a:r>
            <a:r>
              <a:rPr lang="en-US" b="1" spc="-10" dirty="0">
                <a:solidFill>
                  <a:schemeClr val="bg1"/>
                </a:solidFill>
                <a:latin typeface="Arial"/>
                <a:cs typeface="Arial"/>
              </a:rPr>
              <a:t>report.”</a:t>
            </a:r>
            <a:endParaRPr lang="en-US" dirty="0">
              <a:solidFill>
                <a:schemeClr val="bg1"/>
              </a:solidFill>
              <a:latin typeface="Arial"/>
              <a:cs typeface="Arial"/>
            </a:endParaRPr>
          </a:p>
          <a:p>
            <a:endParaRPr lang="en-US" sz="2000" dirty="0"/>
          </a:p>
        </p:txBody>
      </p:sp>
      <p:pic>
        <p:nvPicPr>
          <p:cNvPr id="8" name="Graphic 7" descr="Person with idea with solid fill">
            <a:extLst>
              <a:ext uri="{FF2B5EF4-FFF2-40B4-BE49-F238E27FC236}">
                <a16:creationId xmlns:a16="http://schemas.microsoft.com/office/drawing/2014/main" id="{46A89490-537C-4F13-9FE2-BFF443137B8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78800" y="1690688"/>
            <a:ext cx="3630448" cy="3630448"/>
          </a:xfrm>
          <a:prstGeom prst="rect">
            <a:avLst/>
          </a:prstGeom>
        </p:spPr>
      </p:pic>
    </p:spTree>
    <p:extLst>
      <p:ext uri="{BB962C8B-B14F-4D97-AF65-F5344CB8AC3E}">
        <p14:creationId xmlns:p14="http://schemas.microsoft.com/office/powerpoint/2010/main" val="489969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10209"/>
          <a:stretch/>
        </p:blipFill>
        <p:spPr>
          <a:xfrm>
            <a:off x="63663" y="767190"/>
            <a:ext cx="5297256" cy="6864984"/>
          </a:xfrm>
          <a:prstGeom prst="rect">
            <a:avLst/>
          </a:prstGeom>
        </p:spPr>
      </p:pic>
      <p:sp>
        <p:nvSpPr>
          <p:cNvPr id="5" name="Rectangle 4"/>
          <p:cNvSpPr/>
          <p:nvPr/>
        </p:nvSpPr>
        <p:spPr>
          <a:xfrm>
            <a:off x="666030" y="196645"/>
            <a:ext cx="1992853" cy="2585323"/>
          </a:xfrm>
          <a:prstGeom prst="rect">
            <a:avLst/>
          </a:prstGeom>
          <a:noFill/>
        </p:spPr>
        <p:txBody>
          <a:bodyPr wrap="none" lIns="91440" tIns="45720" rIns="91440" bIns="45720">
            <a:spAutoFit/>
          </a:bodyPr>
          <a:lstStyle/>
          <a:p>
            <a:pPr algn="ctr"/>
            <a:r>
              <a:rPr lang="en-US" sz="5400" cap="none" spc="0" dirty="0">
                <a:ln w="0"/>
                <a:solidFill>
                  <a:schemeClr val="bg1"/>
                </a:solidFill>
                <a:effectLst>
                  <a:outerShdw blurRad="38100" dist="19050" dir="2700000" algn="tl" rotWithShape="0">
                    <a:schemeClr val="dk1">
                      <a:alpha val="40000"/>
                    </a:schemeClr>
                  </a:outerShdw>
                </a:effectLst>
                <a:latin typeface="Berlin Sans FB" panose="020E0602020502020306" pitchFamily="34" charset="0"/>
              </a:rPr>
              <a:t>Know </a:t>
            </a:r>
          </a:p>
          <a:p>
            <a:pPr algn="ctr"/>
            <a:r>
              <a:rPr lang="en-US" sz="5400" cap="none" spc="0" dirty="0">
                <a:ln w="0"/>
                <a:solidFill>
                  <a:schemeClr val="bg1"/>
                </a:solidFill>
                <a:effectLst>
                  <a:outerShdw blurRad="38100" dist="19050" dir="2700000" algn="tl" rotWithShape="0">
                    <a:schemeClr val="dk1">
                      <a:alpha val="40000"/>
                    </a:schemeClr>
                  </a:outerShdw>
                </a:effectLst>
                <a:latin typeface="Berlin Sans FB" panose="020E0602020502020306" pitchFamily="34" charset="0"/>
              </a:rPr>
              <a:t>Your </a:t>
            </a:r>
          </a:p>
          <a:p>
            <a:pPr algn="ctr"/>
            <a:r>
              <a:rPr lang="en-US" sz="5400" cap="none" spc="0" dirty="0">
                <a:ln w="0"/>
                <a:solidFill>
                  <a:schemeClr val="bg1"/>
                </a:solidFill>
                <a:effectLst>
                  <a:outerShdw blurRad="38100" dist="19050" dir="2700000" algn="tl" rotWithShape="0">
                    <a:schemeClr val="dk1">
                      <a:alpha val="40000"/>
                    </a:schemeClr>
                  </a:outerShdw>
                </a:effectLst>
                <a:latin typeface="Berlin Sans FB" panose="020E0602020502020306" pitchFamily="34" charset="0"/>
              </a:rPr>
              <a:t>Rights</a:t>
            </a:r>
          </a:p>
        </p:txBody>
      </p:sp>
      <p:sp>
        <p:nvSpPr>
          <p:cNvPr id="6" name="TextBox 5"/>
          <p:cNvSpPr txBox="1"/>
          <p:nvPr/>
        </p:nvSpPr>
        <p:spPr>
          <a:xfrm>
            <a:off x="5297256" y="196645"/>
            <a:ext cx="6474294" cy="5439951"/>
          </a:xfrm>
          <a:prstGeom prst="rect">
            <a:avLst/>
          </a:prstGeom>
          <a:noFill/>
        </p:spPr>
        <p:txBody>
          <a:bodyPr wrap="square">
            <a:spAutoFit/>
          </a:bodyPr>
          <a:lstStyle/>
          <a:p>
            <a:pPr marL="12700">
              <a:spcBef>
                <a:spcPts val="900"/>
              </a:spcBef>
              <a:buClr>
                <a:schemeClr val="bg1"/>
              </a:buClr>
              <a:buSzPct val="95000"/>
              <a:tabLst>
                <a:tab pos="226060" algn="l"/>
              </a:tabLst>
            </a:pPr>
            <a:r>
              <a:rPr lang="en-US" sz="2000" b="1" dirty="0">
                <a:solidFill>
                  <a:schemeClr val="bg1"/>
                </a:solidFill>
              </a:rPr>
              <a:t>Survivors must be treated with fairness and respect for their dignity and privacy. They also have certain rights under the UCMJ relating to their case: </a:t>
            </a:r>
            <a:endParaRPr lang="en-US" sz="2000" b="1" dirty="0">
              <a:solidFill>
                <a:schemeClr val="bg1"/>
              </a:solidFill>
              <a:latin typeface="Arial"/>
              <a:cs typeface="Arial"/>
            </a:endParaRPr>
          </a:p>
          <a:p>
            <a:pPr marL="355600" indent="-342900">
              <a:lnSpc>
                <a:spcPct val="100000"/>
              </a:lnSpc>
              <a:spcBef>
                <a:spcPts val="900"/>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Fairness</a:t>
            </a:r>
            <a:r>
              <a:rPr lang="en-US" sz="2000" b="1" spc="-45" dirty="0">
                <a:solidFill>
                  <a:schemeClr val="bg1"/>
                </a:solidFill>
                <a:latin typeface="Arial"/>
                <a:cs typeface="Arial"/>
              </a:rPr>
              <a:t> </a:t>
            </a:r>
            <a:r>
              <a:rPr lang="en-US" sz="2000" b="1" dirty="0">
                <a:solidFill>
                  <a:schemeClr val="bg1"/>
                </a:solidFill>
                <a:latin typeface="Arial"/>
                <a:cs typeface="Arial"/>
              </a:rPr>
              <a:t>and</a:t>
            </a:r>
            <a:r>
              <a:rPr lang="en-US" sz="2000" b="1" spc="-15" dirty="0">
                <a:solidFill>
                  <a:schemeClr val="bg1"/>
                </a:solidFill>
                <a:latin typeface="Arial"/>
                <a:cs typeface="Arial"/>
              </a:rPr>
              <a:t> </a:t>
            </a:r>
            <a:r>
              <a:rPr lang="en-US" sz="2000" b="1" spc="-10" dirty="0">
                <a:solidFill>
                  <a:schemeClr val="bg1"/>
                </a:solidFill>
                <a:latin typeface="Arial"/>
                <a:cs typeface="Arial"/>
              </a:rPr>
              <a:t>respect</a:t>
            </a:r>
            <a:endParaRPr lang="en-US" sz="2000" dirty="0">
              <a:solidFill>
                <a:schemeClr val="bg1"/>
              </a:solidFill>
              <a:latin typeface="Arial"/>
              <a:cs typeface="Arial"/>
            </a:endParaRPr>
          </a:p>
          <a:p>
            <a:pPr marL="355600" indent="-342900">
              <a:lnSpc>
                <a:spcPct val="100000"/>
              </a:lnSpc>
              <a:spcBef>
                <a:spcPts val="805"/>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Maintain</a:t>
            </a:r>
            <a:r>
              <a:rPr lang="en-US" sz="2000" b="1" spc="-55" dirty="0">
                <a:solidFill>
                  <a:schemeClr val="bg1"/>
                </a:solidFill>
                <a:latin typeface="Arial"/>
                <a:cs typeface="Arial"/>
              </a:rPr>
              <a:t> </a:t>
            </a:r>
            <a:r>
              <a:rPr lang="en-US" sz="2000" b="1" dirty="0">
                <a:solidFill>
                  <a:schemeClr val="bg1"/>
                </a:solidFill>
                <a:latin typeface="Arial"/>
                <a:cs typeface="Arial"/>
              </a:rPr>
              <a:t>a</a:t>
            </a:r>
            <a:r>
              <a:rPr lang="en-US" sz="2000" b="1" spc="-25" dirty="0">
                <a:solidFill>
                  <a:schemeClr val="bg1"/>
                </a:solidFill>
                <a:latin typeface="Arial"/>
                <a:cs typeface="Arial"/>
              </a:rPr>
              <a:t> </a:t>
            </a:r>
            <a:r>
              <a:rPr lang="en-US" sz="2000" b="1" dirty="0">
                <a:solidFill>
                  <a:schemeClr val="bg1"/>
                </a:solidFill>
                <a:latin typeface="Arial"/>
                <a:cs typeface="Arial"/>
              </a:rPr>
              <a:t>degree</a:t>
            </a:r>
            <a:r>
              <a:rPr lang="en-US" sz="2000" b="1" spc="-25" dirty="0">
                <a:solidFill>
                  <a:schemeClr val="bg1"/>
                </a:solidFill>
                <a:latin typeface="Arial"/>
                <a:cs typeface="Arial"/>
              </a:rPr>
              <a:t> </a:t>
            </a:r>
            <a:r>
              <a:rPr lang="en-US" sz="2000" b="1" dirty="0">
                <a:solidFill>
                  <a:schemeClr val="bg1"/>
                </a:solidFill>
                <a:latin typeface="Arial"/>
                <a:cs typeface="Arial"/>
              </a:rPr>
              <a:t>of</a:t>
            </a:r>
            <a:r>
              <a:rPr lang="en-US" sz="2000" b="1" spc="-25" dirty="0">
                <a:solidFill>
                  <a:schemeClr val="bg1"/>
                </a:solidFill>
                <a:latin typeface="Arial"/>
                <a:cs typeface="Arial"/>
              </a:rPr>
              <a:t> </a:t>
            </a:r>
            <a:r>
              <a:rPr lang="en-US" sz="2000" b="1" dirty="0">
                <a:solidFill>
                  <a:schemeClr val="bg1"/>
                </a:solidFill>
                <a:latin typeface="Arial"/>
                <a:cs typeface="Arial"/>
              </a:rPr>
              <a:t>privileged</a:t>
            </a:r>
            <a:r>
              <a:rPr lang="en-US" sz="2000" b="1" spc="-5" dirty="0">
                <a:solidFill>
                  <a:schemeClr val="bg1"/>
                </a:solidFill>
                <a:latin typeface="Arial"/>
                <a:cs typeface="Arial"/>
              </a:rPr>
              <a:t> </a:t>
            </a:r>
            <a:r>
              <a:rPr lang="en-US" sz="2000" b="1" spc="-10" dirty="0">
                <a:solidFill>
                  <a:schemeClr val="bg1"/>
                </a:solidFill>
                <a:latin typeface="Arial"/>
                <a:cs typeface="Arial"/>
              </a:rPr>
              <a:t>communications</a:t>
            </a:r>
            <a:endParaRPr lang="en-US" sz="2000" dirty="0">
              <a:solidFill>
                <a:schemeClr val="bg1"/>
              </a:solidFill>
              <a:latin typeface="Arial"/>
              <a:cs typeface="Arial"/>
            </a:endParaRPr>
          </a:p>
          <a:p>
            <a:pPr marL="355600" indent="-342900">
              <a:lnSpc>
                <a:spcPct val="100000"/>
              </a:lnSpc>
              <a:spcBef>
                <a:spcPts val="795"/>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Protected</a:t>
            </a:r>
            <a:r>
              <a:rPr lang="en-US" sz="2000" b="1" spc="-55" dirty="0">
                <a:solidFill>
                  <a:schemeClr val="bg1"/>
                </a:solidFill>
                <a:latin typeface="Arial"/>
                <a:cs typeface="Arial"/>
              </a:rPr>
              <a:t> </a:t>
            </a:r>
            <a:r>
              <a:rPr lang="en-US" sz="2000" b="1" dirty="0">
                <a:solidFill>
                  <a:schemeClr val="bg1"/>
                </a:solidFill>
                <a:latin typeface="Arial"/>
                <a:cs typeface="Arial"/>
              </a:rPr>
              <a:t>from</a:t>
            </a:r>
            <a:r>
              <a:rPr lang="en-US" sz="2000" b="1" spc="-45" dirty="0">
                <a:solidFill>
                  <a:schemeClr val="bg1"/>
                </a:solidFill>
                <a:latin typeface="Arial"/>
                <a:cs typeface="Arial"/>
              </a:rPr>
              <a:t> </a:t>
            </a:r>
            <a:r>
              <a:rPr lang="en-US" sz="2000" b="1" dirty="0">
                <a:solidFill>
                  <a:schemeClr val="bg1"/>
                </a:solidFill>
                <a:latin typeface="Arial"/>
                <a:cs typeface="Arial"/>
              </a:rPr>
              <a:t>alleged</a:t>
            </a:r>
            <a:r>
              <a:rPr lang="en-US" sz="2000" b="1" spc="-25" dirty="0">
                <a:solidFill>
                  <a:schemeClr val="bg1"/>
                </a:solidFill>
                <a:latin typeface="Arial"/>
                <a:cs typeface="Arial"/>
              </a:rPr>
              <a:t> </a:t>
            </a:r>
            <a:r>
              <a:rPr lang="en-US" sz="2000" b="1" spc="-10" dirty="0">
                <a:solidFill>
                  <a:schemeClr val="bg1"/>
                </a:solidFill>
                <a:latin typeface="Arial"/>
                <a:cs typeface="Arial"/>
              </a:rPr>
              <a:t>offender</a:t>
            </a:r>
            <a:endParaRPr lang="en-US" sz="2000" dirty="0">
              <a:solidFill>
                <a:schemeClr val="bg1"/>
              </a:solidFill>
              <a:latin typeface="Arial"/>
              <a:cs typeface="Arial"/>
            </a:endParaRPr>
          </a:p>
          <a:p>
            <a:pPr marL="355600" marR="999490" indent="-342900">
              <a:lnSpc>
                <a:spcPct val="100000"/>
              </a:lnSpc>
              <a:spcBef>
                <a:spcPts val="800"/>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Preference</a:t>
            </a:r>
            <a:r>
              <a:rPr lang="en-US" sz="2000" b="1" spc="-60" dirty="0">
                <a:solidFill>
                  <a:schemeClr val="bg1"/>
                </a:solidFill>
                <a:latin typeface="Arial"/>
                <a:cs typeface="Arial"/>
              </a:rPr>
              <a:t> </a:t>
            </a:r>
            <a:r>
              <a:rPr lang="en-US" sz="2000" b="1" dirty="0">
                <a:solidFill>
                  <a:schemeClr val="bg1"/>
                </a:solidFill>
                <a:latin typeface="Arial"/>
                <a:cs typeface="Arial"/>
              </a:rPr>
              <a:t>between</a:t>
            </a:r>
            <a:r>
              <a:rPr lang="en-US" sz="2000" b="1" spc="-50" dirty="0">
                <a:solidFill>
                  <a:schemeClr val="bg1"/>
                </a:solidFill>
                <a:latin typeface="Arial"/>
                <a:cs typeface="Arial"/>
              </a:rPr>
              <a:t> </a:t>
            </a:r>
            <a:r>
              <a:rPr lang="en-US" sz="2000" b="1" dirty="0">
                <a:solidFill>
                  <a:schemeClr val="bg1"/>
                </a:solidFill>
                <a:latin typeface="Arial"/>
                <a:cs typeface="Arial"/>
              </a:rPr>
              <a:t>military</a:t>
            </a:r>
            <a:r>
              <a:rPr lang="en-US" sz="2000" b="1" spc="-50" dirty="0">
                <a:solidFill>
                  <a:schemeClr val="bg1"/>
                </a:solidFill>
                <a:latin typeface="Arial"/>
                <a:cs typeface="Arial"/>
              </a:rPr>
              <a:t> </a:t>
            </a:r>
            <a:r>
              <a:rPr lang="en-US" sz="2000" b="1" dirty="0">
                <a:solidFill>
                  <a:schemeClr val="bg1"/>
                </a:solidFill>
                <a:latin typeface="Arial"/>
                <a:cs typeface="Arial"/>
              </a:rPr>
              <a:t>and</a:t>
            </a:r>
            <a:r>
              <a:rPr lang="en-US" sz="2000" b="1" spc="-10" dirty="0">
                <a:solidFill>
                  <a:schemeClr val="bg1"/>
                </a:solidFill>
                <a:latin typeface="Arial"/>
                <a:cs typeface="Arial"/>
              </a:rPr>
              <a:t> civilian prosecution</a:t>
            </a:r>
            <a:endParaRPr lang="en-US" sz="2000" dirty="0">
              <a:solidFill>
                <a:schemeClr val="bg1"/>
              </a:solidFill>
              <a:latin typeface="Arial"/>
              <a:cs typeface="Arial"/>
            </a:endParaRPr>
          </a:p>
          <a:p>
            <a:pPr marL="355600" indent="-342900">
              <a:lnSpc>
                <a:spcPct val="100000"/>
              </a:lnSpc>
              <a:spcBef>
                <a:spcPts val="805"/>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Input</a:t>
            </a:r>
            <a:r>
              <a:rPr lang="en-US" sz="2000" b="1" spc="-40" dirty="0">
                <a:solidFill>
                  <a:schemeClr val="bg1"/>
                </a:solidFill>
                <a:latin typeface="Arial"/>
                <a:cs typeface="Arial"/>
              </a:rPr>
              <a:t> </a:t>
            </a:r>
            <a:r>
              <a:rPr lang="en-US" sz="2000" b="1" dirty="0">
                <a:solidFill>
                  <a:schemeClr val="bg1"/>
                </a:solidFill>
                <a:latin typeface="Arial"/>
                <a:cs typeface="Arial"/>
              </a:rPr>
              <a:t>to</a:t>
            </a:r>
            <a:r>
              <a:rPr lang="en-US" sz="2000" b="1" spc="-35" dirty="0">
                <a:solidFill>
                  <a:schemeClr val="bg1"/>
                </a:solidFill>
                <a:latin typeface="Arial"/>
                <a:cs typeface="Arial"/>
              </a:rPr>
              <a:t> </a:t>
            </a:r>
            <a:r>
              <a:rPr lang="en-US" sz="2000" b="1" dirty="0">
                <a:solidFill>
                  <a:schemeClr val="bg1"/>
                </a:solidFill>
                <a:latin typeface="Arial"/>
                <a:cs typeface="Arial"/>
              </a:rPr>
              <a:t>authorities</a:t>
            </a:r>
            <a:r>
              <a:rPr lang="en-US" sz="2000" b="1" spc="-50" dirty="0">
                <a:solidFill>
                  <a:schemeClr val="bg1"/>
                </a:solidFill>
                <a:latin typeface="Arial"/>
                <a:cs typeface="Arial"/>
              </a:rPr>
              <a:t> </a:t>
            </a:r>
            <a:r>
              <a:rPr lang="en-US" sz="2000" b="1" dirty="0">
                <a:solidFill>
                  <a:schemeClr val="bg1"/>
                </a:solidFill>
                <a:latin typeface="Arial"/>
                <a:cs typeface="Arial"/>
              </a:rPr>
              <a:t>overseeing</a:t>
            </a:r>
            <a:r>
              <a:rPr lang="en-US" sz="2000" b="1" spc="-15" dirty="0">
                <a:solidFill>
                  <a:schemeClr val="bg1"/>
                </a:solidFill>
                <a:latin typeface="Arial"/>
                <a:cs typeface="Arial"/>
              </a:rPr>
              <a:t> </a:t>
            </a:r>
            <a:r>
              <a:rPr lang="en-US" sz="2000" b="1" spc="-20" dirty="0">
                <a:solidFill>
                  <a:schemeClr val="bg1"/>
                </a:solidFill>
                <a:latin typeface="Arial"/>
                <a:cs typeface="Arial"/>
              </a:rPr>
              <a:t>case</a:t>
            </a:r>
            <a:endParaRPr lang="en-US" sz="2000" dirty="0">
              <a:solidFill>
                <a:schemeClr val="bg1"/>
              </a:solidFill>
              <a:latin typeface="Arial"/>
              <a:cs typeface="Arial"/>
            </a:endParaRPr>
          </a:p>
          <a:p>
            <a:pPr marL="355600" indent="-342900">
              <a:lnSpc>
                <a:spcPct val="100000"/>
              </a:lnSpc>
              <a:spcBef>
                <a:spcPts val="795"/>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Notice</a:t>
            </a:r>
            <a:r>
              <a:rPr lang="en-US" sz="2000" b="1" spc="-45" dirty="0">
                <a:solidFill>
                  <a:schemeClr val="bg1"/>
                </a:solidFill>
                <a:latin typeface="Arial"/>
                <a:cs typeface="Arial"/>
              </a:rPr>
              <a:t> </a:t>
            </a:r>
            <a:r>
              <a:rPr lang="en-US" sz="2000" b="1" dirty="0">
                <a:solidFill>
                  <a:schemeClr val="bg1"/>
                </a:solidFill>
                <a:latin typeface="Arial"/>
                <a:cs typeface="Arial"/>
              </a:rPr>
              <a:t>of</a:t>
            </a:r>
            <a:r>
              <a:rPr lang="en-US" sz="2000" b="1" spc="-15" dirty="0">
                <a:solidFill>
                  <a:schemeClr val="bg1"/>
                </a:solidFill>
                <a:latin typeface="Arial"/>
                <a:cs typeface="Arial"/>
              </a:rPr>
              <a:t> </a:t>
            </a:r>
            <a:r>
              <a:rPr lang="en-US" sz="2000" b="1" dirty="0">
                <a:solidFill>
                  <a:schemeClr val="bg1"/>
                </a:solidFill>
                <a:latin typeface="Arial"/>
                <a:cs typeface="Arial"/>
              </a:rPr>
              <a:t>proceeding</a:t>
            </a:r>
            <a:r>
              <a:rPr lang="en-US" sz="2000" b="1" spc="-15" dirty="0">
                <a:solidFill>
                  <a:schemeClr val="bg1"/>
                </a:solidFill>
                <a:latin typeface="Arial"/>
                <a:cs typeface="Arial"/>
              </a:rPr>
              <a:t> </a:t>
            </a:r>
            <a:r>
              <a:rPr lang="en-US" sz="2000" b="1" dirty="0">
                <a:solidFill>
                  <a:schemeClr val="bg1"/>
                </a:solidFill>
                <a:latin typeface="Arial"/>
                <a:cs typeface="Arial"/>
              </a:rPr>
              <a:t>and</a:t>
            </a:r>
            <a:r>
              <a:rPr lang="en-US" sz="2000" b="1" spc="-5" dirty="0">
                <a:solidFill>
                  <a:schemeClr val="bg1"/>
                </a:solidFill>
                <a:latin typeface="Arial"/>
                <a:cs typeface="Arial"/>
              </a:rPr>
              <a:t> </a:t>
            </a:r>
            <a:r>
              <a:rPr lang="en-US" sz="2000" b="1" spc="-10" dirty="0">
                <a:solidFill>
                  <a:schemeClr val="bg1"/>
                </a:solidFill>
                <a:latin typeface="Arial"/>
                <a:cs typeface="Arial"/>
              </a:rPr>
              <a:t>events</a:t>
            </a:r>
            <a:endParaRPr lang="en-US" sz="2000" dirty="0">
              <a:solidFill>
                <a:schemeClr val="bg1"/>
              </a:solidFill>
              <a:latin typeface="Arial"/>
              <a:cs typeface="Arial"/>
            </a:endParaRPr>
          </a:p>
          <a:p>
            <a:pPr marL="355600" indent="-342900">
              <a:lnSpc>
                <a:spcPct val="100000"/>
              </a:lnSpc>
              <a:spcBef>
                <a:spcPts val="800"/>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Heard</a:t>
            </a:r>
            <a:r>
              <a:rPr lang="en-US" sz="2000" b="1" spc="-25" dirty="0">
                <a:solidFill>
                  <a:schemeClr val="bg1"/>
                </a:solidFill>
                <a:latin typeface="Arial"/>
                <a:cs typeface="Arial"/>
              </a:rPr>
              <a:t> </a:t>
            </a:r>
            <a:r>
              <a:rPr lang="en-US" sz="2000" b="1" dirty="0">
                <a:solidFill>
                  <a:schemeClr val="bg1"/>
                </a:solidFill>
                <a:latin typeface="Arial"/>
                <a:cs typeface="Arial"/>
              </a:rPr>
              <a:t>at</a:t>
            </a:r>
            <a:r>
              <a:rPr lang="en-US" sz="2000" b="1" spc="-30" dirty="0">
                <a:solidFill>
                  <a:schemeClr val="bg1"/>
                </a:solidFill>
                <a:latin typeface="Arial"/>
                <a:cs typeface="Arial"/>
              </a:rPr>
              <a:t> </a:t>
            </a:r>
            <a:r>
              <a:rPr lang="en-US" sz="2000" b="1" dirty="0">
                <a:solidFill>
                  <a:schemeClr val="bg1"/>
                </a:solidFill>
                <a:latin typeface="Arial"/>
                <a:cs typeface="Arial"/>
              </a:rPr>
              <a:t>certain</a:t>
            </a:r>
            <a:r>
              <a:rPr lang="en-US" sz="2000" b="1" spc="-35" dirty="0">
                <a:solidFill>
                  <a:schemeClr val="bg1"/>
                </a:solidFill>
                <a:latin typeface="Arial"/>
                <a:cs typeface="Arial"/>
              </a:rPr>
              <a:t> </a:t>
            </a:r>
            <a:r>
              <a:rPr lang="en-US" sz="2000" b="1" spc="-10" dirty="0">
                <a:solidFill>
                  <a:schemeClr val="bg1"/>
                </a:solidFill>
                <a:latin typeface="Arial"/>
                <a:cs typeface="Arial"/>
              </a:rPr>
              <a:t>proceedings</a:t>
            </a:r>
            <a:endParaRPr lang="en-US" sz="2000" dirty="0">
              <a:solidFill>
                <a:schemeClr val="bg1"/>
              </a:solidFill>
              <a:latin typeface="Arial"/>
              <a:cs typeface="Arial"/>
            </a:endParaRPr>
          </a:p>
          <a:p>
            <a:pPr marL="355600" indent="-342900">
              <a:lnSpc>
                <a:spcPct val="100000"/>
              </a:lnSpc>
              <a:spcBef>
                <a:spcPts val="805"/>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Confer</a:t>
            </a:r>
            <a:r>
              <a:rPr lang="en-US" sz="2000" b="1" spc="-20" dirty="0">
                <a:solidFill>
                  <a:schemeClr val="bg1"/>
                </a:solidFill>
                <a:latin typeface="Arial"/>
                <a:cs typeface="Arial"/>
              </a:rPr>
              <a:t> </a:t>
            </a:r>
            <a:r>
              <a:rPr lang="en-US" sz="2000" b="1" dirty="0">
                <a:solidFill>
                  <a:schemeClr val="bg1"/>
                </a:solidFill>
                <a:latin typeface="Arial"/>
                <a:cs typeface="Arial"/>
              </a:rPr>
              <a:t>with</a:t>
            </a:r>
            <a:r>
              <a:rPr lang="en-US" sz="2000" b="1" spc="-45" dirty="0">
                <a:solidFill>
                  <a:schemeClr val="bg1"/>
                </a:solidFill>
                <a:latin typeface="Arial"/>
                <a:cs typeface="Arial"/>
              </a:rPr>
              <a:t> </a:t>
            </a:r>
            <a:r>
              <a:rPr lang="en-US" sz="2000" b="1" spc="-10" dirty="0">
                <a:solidFill>
                  <a:schemeClr val="bg1"/>
                </a:solidFill>
                <a:latin typeface="Arial"/>
                <a:cs typeface="Arial"/>
              </a:rPr>
              <a:t>prosecution</a:t>
            </a:r>
            <a:endParaRPr lang="en-US" sz="2000" dirty="0">
              <a:solidFill>
                <a:schemeClr val="bg1"/>
              </a:solidFill>
              <a:latin typeface="Arial"/>
              <a:cs typeface="Arial"/>
            </a:endParaRPr>
          </a:p>
          <a:p>
            <a:pPr marL="355600" indent="-342900">
              <a:lnSpc>
                <a:spcPct val="100000"/>
              </a:lnSpc>
              <a:spcBef>
                <a:spcPts val="795"/>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Receive</a:t>
            </a:r>
            <a:r>
              <a:rPr lang="en-US" sz="2000" b="1" spc="-25" dirty="0">
                <a:solidFill>
                  <a:schemeClr val="bg1"/>
                </a:solidFill>
                <a:latin typeface="Arial"/>
                <a:cs typeface="Arial"/>
              </a:rPr>
              <a:t> </a:t>
            </a:r>
            <a:r>
              <a:rPr lang="en-US" sz="2000" b="1" dirty="0">
                <a:solidFill>
                  <a:schemeClr val="bg1"/>
                </a:solidFill>
                <a:latin typeface="Arial"/>
                <a:cs typeface="Arial"/>
              </a:rPr>
              <a:t>restitution</a:t>
            </a:r>
            <a:r>
              <a:rPr lang="en-US" sz="2000" b="1" spc="-60" dirty="0">
                <a:solidFill>
                  <a:schemeClr val="bg1"/>
                </a:solidFill>
                <a:latin typeface="Arial"/>
                <a:cs typeface="Arial"/>
              </a:rPr>
              <a:t> </a:t>
            </a:r>
            <a:r>
              <a:rPr lang="en-US" sz="2000" b="1" dirty="0">
                <a:solidFill>
                  <a:schemeClr val="bg1"/>
                </a:solidFill>
                <a:latin typeface="Arial"/>
                <a:cs typeface="Arial"/>
              </a:rPr>
              <a:t>as</a:t>
            </a:r>
            <a:r>
              <a:rPr lang="en-US" sz="2000" b="1" spc="-20" dirty="0">
                <a:solidFill>
                  <a:schemeClr val="bg1"/>
                </a:solidFill>
                <a:latin typeface="Arial"/>
                <a:cs typeface="Arial"/>
              </a:rPr>
              <a:t> </a:t>
            </a:r>
            <a:r>
              <a:rPr lang="en-US" sz="2000" b="1" dirty="0">
                <a:solidFill>
                  <a:schemeClr val="bg1"/>
                </a:solidFill>
                <a:latin typeface="Arial"/>
                <a:cs typeface="Arial"/>
              </a:rPr>
              <a:t>provided</a:t>
            </a:r>
            <a:r>
              <a:rPr lang="en-US" sz="2000" b="1" spc="-15" dirty="0">
                <a:solidFill>
                  <a:schemeClr val="bg1"/>
                </a:solidFill>
                <a:latin typeface="Arial"/>
                <a:cs typeface="Arial"/>
              </a:rPr>
              <a:t> </a:t>
            </a:r>
            <a:r>
              <a:rPr lang="en-US" sz="2000" b="1" dirty="0">
                <a:solidFill>
                  <a:schemeClr val="bg1"/>
                </a:solidFill>
                <a:latin typeface="Arial"/>
                <a:cs typeface="Arial"/>
              </a:rPr>
              <a:t>by</a:t>
            </a:r>
            <a:r>
              <a:rPr lang="en-US" sz="2000" b="1" spc="-30" dirty="0">
                <a:solidFill>
                  <a:schemeClr val="bg1"/>
                </a:solidFill>
                <a:latin typeface="Arial"/>
                <a:cs typeface="Arial"/>
              </a:rPr>
              <a:t> </a:t>
            </a:r>
            <a:r>
              <a:rPr lang="en-US" sz="2000" b="1" spc="-25" dirty="0">
                <a:solidFill>
                  <a:schemeClr val="bg1"/>
                </a:solidFill>
                <a:latin typeface="Arial"/>
                <a:cs typeface="Arial"/>
              </a:rPr>
              <a:t>law</a:t>
            </a:r>
            <a:endParaRPr lang="en-US" sz="2000" dirty="0">
              <a:solidFill>
                <a:schemeClr val="bg1"/>
              </a:solidFill>
              <a:latin typeface="Arial"/>
              <a:cs typeface="Arial"/>
            </a:endParaRPr>
          </a:p>
          <a:p>
            <a:pPr marL="355600" indent="-342900">
              <a:lnSpc>
                <a:spcPct val="100000"/>
              </a:lnSpc>
              <a:spcBef>
                <a:spcPts val="800"/>
              </a:spcBef>
              <a:buClr>
                <a:schemeClr val="bg1"/>
              </a:buClr>
              <a:buSzPct val="95000"/>
              <a:buFont typeface="Wingdings" panose="05000000000000000000" pitchFamily="2" charset="2"/>
              <a:buChar char="ü"/>
              <a:tabLst>
                <a:tab pos="226060" algn="l"/>
              </a:tabLst>
            </a:pPr>
            <a:r>
              <a:rPr lang="en-US" sz="2000" b="1" dirty="0">
                <a:solidFill>
                  <a:schemeClr val="bg1"/>
                </a:solidFill>
                <a:latin typeface="Arial"/>
                <a:cs typeface="Arial"/>
              </a:rPr>
              <a:t>Proceedings</a:t>
            </a:r>
            <a:r>
              <a:rPr lang="en-US" sz="2000" b="1" spc="-40" dirty="0">
                <a:solidFill>
                  <a:schemeClr val="bg1"/>
                </a:solidFill>
                <a:latin typeface="Arial"/>
                <a:cs typeface="Arial"/>
              </a:rPr>
              <a:t> </a:t>
            </a:r>
            <a:r>
              <a:rPr lang="en-US" sz="2000" b="1" dirty="0">
                <a:solidFill>
                  <a:schemeClr val="bg1"/>
                </a:solidFill>
                <a:latin typeface="Arial"/>
                <a:cs typeface="Arial"/>
              </a:rPr>
              <a:t>free</a:t>
            </a:r>
            <a:r>
              <a:rPr lang="en-US" sz="2000" b="1" spc="-40" dirty="0">
                <a:solidFill>
                  <a:schemeClr val="bg1"/>
                </a:solidFill>
                <a:latin typeface="Arial"/>
                <a:cs typeface="Arial"/>
              </a:rPr>
              <a:t> </a:t>
            </a:r>
            <a:r>
              <a:rPr lang="en-US" sz="2000" b="1" dirty="0">
                <a:solidFill>
                  <a:schemeClr val="bg1"/>
                </a:solidFill>
                <a:latin typeface="Arial"/>
                <a:cs typeface="Arial"/>
              </a:rPr>
              <a:t>from</a:t>
            </a:r>
            <a:r>
              <a:rPr lang="en-US" sz="2000" b="1" spc="-35" dirty="0">
                <a:solidFill>
                  <a:schemeClr val="bg1"/>
                </a:solidFill>
                <a:latin typeface="Arial"/>
                <a:cs typeface="Arial"/>
              </a:rPr>
              <a:t> </a:t>
            </a:r>
            <a:r>
              <a:rPr lang="en-US" sz="2000" b="1" dirty="0">
                <a:solidFill>
                  <a:schemeClr val="bg1"/>
                </a:solidFill>
                <a:latin typeface="Arial"/>
                <a:cs typeface="Arial"/>
              </a:rPr>
              <a:t>unreasonable</a:t>
            </a:r>
            <a:r>
              <a:rPr lang="en-US" sz="2000" b="1" spc="-35" dirty="0">
                <a:solidFill>
                  <a:schemeClr val="bg1"/>
                </a:solidFill>
                <a:latin typeface="Arial"/>
                <a:cs typeface="Arial"/>
              </a:rPr>
              <a:t> </a:t>
            </a:r>
            <a:r>
              <a:rPr lang="en-US" sz="2000" b="1" spc="-10" dirty="0">
                <a:solidFill>
                  <a:schemeClr val="bg1"/>
                </a:solidFill>
                <a:latin typeface="Arial"/>
                <a:cs typeface="Arial"/>
              </a:rPr>
              <a:t>delay</a:t>
            </a:r>
            <a:endParaRPr lang="en-US" sz="2000" dirty="0">
              <a:solidFill>
                <a:schemeClr val="bg1"/>
              </a:solidFill>
              <a:latin typeface="Arial"/>
              <a:cs typeface="Arial"/>
            </a:endParaRPr>
          </a:p>
        </p:txBody>
      </p:sp>
      <p:sp>
        <p:nvSpPr>
          <p:cNvPr id="2" name="TextBox 1">
            <a:extLst>
              <a:ext uri="{FF2B5EF4-FFF2-40B4-BE49-F238E27FC236}">
                <a16:creationId xmlns:a16="http://schemas.microsoft.com/office/drawing/2014/main" id="{D3A00415-D51F-2A4F-4C77-2F2D0FFFCE3E}"/>
              </a:ext>
            </a:extLst>
          </p:cNvPr>
          <p:cNvSpPr txBox="1"/>
          <p:nvPr/>
        </p:nvSpPr>
        <p:spPr>
          <a:xfrm>
            <a:off x="3774333" y="5636596"/>
            <a:ext cx="7997218" cy="1077218"/>
          </a:xfrm>
          <a:prstGeom prst="rect">
            <a:avLst/>
          </a:prstGeom>
          <a:noFill/>
        </p:spPr>
        <p:txBody>
          <a:bodyPr wrap="square" rtlCol="0">
            <a:spAutoFit/>
          </a:bodyPr>
          <a:lstStyle/>
          <a:p>
            <a:pPr algn="ctr"/>
            <a:r>
              <a:rPr lang="en-US" sz="3200" b="1" u="sng" dirty="0">
                <a:solidFill>
                  <a:srgbClr val="FF0000"/>
                </a:solidFill>
              </a:rPr>
              <a:t>YOU CAN REPORT RETALIATION TO SAPR, EO, IG, MCIO, OR LEADERSHIP</a:t>
            </a:r>
          </a:p>
        </p:txBody>
      </p:sp>
    </p:spTree>
    <p:extLst>
      <p:ext uri="{BB962C8B-B14F-4D97-AF65-F5344CB8AC3E}">
        <p14:creationId xmlns:p14="http://schemas.microsoft.com/office/powerpoint/2010/main" val="1542553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3BDD80-DD19-2C61-BBF1-418F149B160E}"/>
              </a:ext>
            </a:extLst>
          </p:cNvPr>
          <p:cNvSpPr txBox="1"/>
          <p:nvPr/>
        </p:nvSpPr>
        <p:spPr>
          <a:xfrm>
            <a:off x="1376515" y="3246791"/>
            <a:ext cx="9940413" cy="523220"/>
          </a:xfrm>
          <a:prstGeom prst="rect">
            <a:avLst/>
          </a:prstGeom>
          <a:noFill/>
        </p:spPr>
        <p:txBody>
          <a:bodyPr wrap="square">
            <a:spAutoFit/>
          </a:bodyPr>
          <a:lstStyle/>
          <a:p>
            <a:r>
              <a:rPr lang="en-US" sz="2800" dirty="0">
                <a:solidFill>
                  <a:schemeClr val="bg1"/>
                </a:solidFill>
              </a:rPr>
              <a:t>https://www.youtube.com/watch?v=2IcpwISszbQ</a:t>
            </a:r>
          </a:p>
        </p:txBody>
      </p:sp>
      <p:sp>
        <p:nvSpPr>
          <p:cNvPr id="4" name="Title 3">
            <a:extLst>
              <a:ext uri="{FF2B5EF4-FFF2-40B4-BE49-F238E27FC236}">
                <a16:creationId xmlns:a16="http://schemas.microsoft.com/office/drawing/2014/main" id="{A649669F-ECFD-DCEA-7664-2288ACDE0142}"/>
              </a:ext>
            </a:extLst>
          </p:cNvPr>
          <p:cNvSpPr>
            <a:spLocks noGrp="1"/>
          </p:cNvSpPr>
          <p:nvPr>
            <p:ph type="title"/>
          </p:nvPr>
        </p:nvSpPr>
        <p:spPr/>
        <p:txBody>
          <a:bodyPr/>
          <a:lstStyle/>
          <a:p>
            <a:pPr algn="ctr"/>
            <a:r>
              <a:rPr lang="en-US" b="1" dirty="0" err="1">
                <a:solidFill>
                  <a:schemeClr val="bg1"/>
                </a:solidFill>
              </a:rPr>
              <a:t>Socialnomics</a:t>
            </a:r>
            <a:r>
              <a:rPr lang="en-US" b="1" dirty="0">
                <a:solidFill>
                  <a:schemeClr val="bg1"/>
                </a:solidFill>
              </a:rPr>
              <a:t> Video </a:t>
            </a:r>
          </a:p>
        </p:txBody>
      </p:sp>
      <p:pic>
        <p:nvPicPr>
          <p:cNvPr id="2" name="Socialnomics 2018">
            <a:hlinkClick r:id="" action="ppaction://media"/>
            <a:extLst>
              <a:ext uri="{FF2B5EF4-FFF2-40B4-BE49-F238E27FC236}">
                <a16:creationId xmlns:a16="http://schemas.microsoft.com/office/drawing/2014/main" id="{D73D0A7C-2C54-A28F-5F64-974256C793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137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E99C-8C26-891D-BF61-1AB1C068835D}"/>
              </a:ext>
            </a:extLst>
          </p:cNvPr>
          <p:cNvSpPr>
            <a:spLocks noGrp="1"/>
          </p:cNvSpPr>
          <p:nvPr>
            <p:ph type="title"/>
          </p:nvPr>
        </p:nvSpPr>
        <p:spPr/>
        <p:txBody>
          <a:bodyPr>
            <a:normAutofit fontScale="90000"/>
          </a:bodyPr>
          <a:lstStyle/>
          <a:p>
            <a:pPr algn="ctr"/>
            <a:r>
              <a:rPr lang="en-US" dirty="0">
                <a:solidFill>
                  <a:schemeClr val="bg1"/>
                </a:solidFill>
                <a:latin typeface="Berlin Sans FB" panose="020E0602020502020306" pitchFamily="34" charset="0"/>
              </a:rPr>
              <a:t>PREVENTING CYBER HARASSMENT</a:t>
            </a:r>
          </a:p>
        </p:txBody>
      </p:sp>
      <p:sp>
        <p:nvSpPr>
          <p:cNvPr id="4" name="Slide Number Placeholder 3">
            <a:extLst>
              <a:ext uri="{FF2B5EF4-FFF2-40B4-BE49-F238E27FC236}">
                <a16:creationId xmlns:a16="http://schemas.microsoft.com/office/drawing/2014/main" id="{3CB4EE43-BAC1-133C-15EA-2767E8CD0EEA}"/>
              </a:ext>
            </a:extLst>
          </p:cNvPr>
          <p:cNvSpPr>
            <a:spLocks noGrp="1"/>
          </p:cNvSpPr>
          <p:nvPr>
            <p:ph type="sldNum" sz="quarter" idx="12"/>
          </p:nvPr>
        </p:nvSpPr>
        <p:spPr/>
        <p:txBody>
          <a:bodyPr/>
          <a:lstStyle/>
          <a:p>
            <a:fld id="{D8DA9DAA-006C-4F4B-980E-E3DF019B24E2}" type="slidenum">
              <a:rPr lang="en-US" smtClean="0"/>
              <a:t>14</a:t>
            </a:fld>
            <a:endParaRPr lang="en-US" dirty="0"/>
          </a:p>
        </p:txBody>
      </p:sp>
      <p:graphicFrame>
        <p:nvGraphicFramePr>
          <p:cNvPr id="27" name="Diagram 26">
            <a:extLst>
              <a:ext uri="{FF2B5EF4-FFF2-40B4-BE49-F238E27FC236}">
                <a16:creationId xmlns:a16="http://schemas.microsoft.com/office/drawing/2014/main" id="{F3B5D282-F7DC-0E6C-8222-D357B8DEEDFC}"/>
              </a:ext>
            </a:extLst>
          </p:cNvPr>
          <p:cNvGraphicFramePr/>
          <p:nvPr>
            <p:extLst>
              <p:ext uri="{D42A27DB-BD31-4B8C-83A1-F6EECF244321}">
                <p14:modId xmlns:p14="http://schemas.microsoft.com/office/powerpoint/2010/main" val="1290588897"/>
              </p:ext>
            </p:extLst>
          </p:nvPr>
        </p:nvGraphicFramePr>
        <p:xfrm>
          <a:off x="0" y="865238"/>
          <a:ext cx="12192000" cy="6724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392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C2C737-AAB2-FE4A-0F0B-2AFEC5CD8073}"/>
              </a:ext>
            </a:extLst>
          </p:cNvPr>
          <p:cNvSpPr/>
          <p:nvPr/>
        </p:nvSpPr>
        <p:spPr>
          <a:xfrm>
            <a:off x="394806" y="2641494"/>
            <a:ext cx="3940485" cy="1754326"/>
          </a:xfrm>
          <a:prstGeom prst="rect">
            <a:avLst/>
          </a:prstGeom>
          <a:noFill/>
        </p:spPr>
        <p:txBody>
          <a:bodyPr wrap="square" lIns="91440" tIns="45720" rIns="91440" bIns="45720">
            <a:spAutoFit/>
          </a:bodyPr>
          <a:lstStyle/>
          <a:p>
            <a:pPr algn="ctr"/>
            <a:r>
              <a:rPr lang="en-US" sz="3600" b="1" dirty="0">
                <a:ln w="0"/>
                <a:solidFill>
                  <a:schemeClr val="bg1">
                    <a:lumMod val="85000"/>
                  </a:schemeClr>
                </a:solidFill>
                <a:effectLst>
                  <a:outerShdw blurRad="50800" dist="38100" dir="8100000" algn="tr" rotWithShape="0">
                    <a:prstClr val="black">
                      <a:alpha val="40000"/>
                    </a:prstClr>
                  </a:outerShdw>
                </a:effectLst>
              </a:rPr>
              <a:t>RECOGNIZE </a:t>
            </a:r>
          </a:p>
          <a:p>
            <a:pPr algn="ctr"/>
            <a:r>
              <a:rPr lang="en-US" sz="3600" b="1" dirty="0">
                <a:ln w="0"/>
                <a:solidFill>
                  <a:schemeClr val="bg1">
                    <a:lumMod val="85000"/>
                  </a:schemeClr>
                </a:solidFill>
                <a:effectLst>
                  <a:outerShdw blurRad="50800" dist="38100" dir="8100000" algn="tr" rotWithShape="0">
                    <a:prstClr val="black">
                      <a:alpha val="40000"/>
                    </a:prstClr>
                  </a:outerShdw>
                </a:effectLst>
              </a:rPr>
              <a:t>CUES TO INTERVENE </a:t>
            </a:r>
          </a:p>
        </p:txBody>
      </p:sp>
      <p:sp>
        <p:nvSpPr>
          <p:cNvPr id="5" name="Rectangle 4">
            <a:extLst>
              <a:ext uri="{FF2B5EF4-FFF2-40B4-BE49-F238E27FC236}">
                <a16:creationId xmlns:a16="http://schemas.microsoft.com/office/drawing/2014/main" id="{8025A1A8-9DC0-56AB-31BC-A13C508907E2}"/>
              </a:ext>
            </a:extLst>
          </p:cNvPr>
          <p:cNvSpPr/>
          <p:nvPr/>
        </p:nvSpPr>
        <p:spPr>
          <a:xfrm>
            <a:off x="4488873" y="2641494"/>
            <a:ext cx="3343564" cy="1754326"/>
          </a:xfrm>
          <a:prstGeom prst="rect">
            <a:avLst/>
          </a:prstGeom>
          <a:noFill/>
        </p:spPr>
        <p:txBody>
          <a:bodyPr wrap="square" lIns="91440" tIns="45720" rIns="91440" bIns="45720">
            <a:spAutoFit/>
          </a:bodyPr>
          <a:lstStyle/>
          <a:p>
            <a:pPr algn="ctr"/>
            <a:r>
              <a:rPr lang="en-US" sz="3600" b="1" dirty="0">
                <a:ln w="0"/>
                <a:solidFill>
                  <a:schemeClr val="bg1">
                    <a:lumMod val="85000"/>
                  </a:schemeClr>
                </a:solidFill>
                <a:effectLst>
                  <a:outerShdw blurRad="50800" dist="38100" dir="8100000" algn="tr" rotWithShape="0">
                    <a:prstClr val="black">
                      <a:alpha val="40000"/>
                    </a:prstClr>
                  </a:outerShdw>
                </a:effectLst>
              </a:rPr>
              <a:t>IDENTIFY </a:t>
            </a:r>
          </a:p>
          <a:p>
            <a:pPr algn="ctr"/>
            <a:r>
              <a:rPr lang="en-US" sz="3600" b="1" dirty="0">
                <a:ln w="0"/>
                <a:solidFill>
                  <a:schemeClr val="bg1">
                    <a:lumMod val="85000"/>
                  </a:schemeClr>
                </a:solidFill>
                <a:effectLst>
                  <a:outerShdw blurRad="50800" dist="38100" dir="8100000" algn="tr" rotWithShape="0">
                    <a:prstClr val="black">
                      <a:alpha val="40000"/>
                    </a:prstClr>
                  </a:outerShdw>
                </a:effectLst>
              </a:rPr>
              <a:t>PERSONAL </a:t>
            </a:r>
          </a:p>
          <a:p>
            <a:pPr algn="ctr"/>
            <a:r>
              <a:rPr lang="en-US" sz="3600" b="1" dirty="0">
                <a:ln w="0"/>
                <a:solidFill>
                  <a:schemeClr val="bg1">
                    <a:lumMod val="85000"/>
                  </a:schemeClr>
                </a:solidFill>
                <a:effectLst>
                  <a:outerShdw blurRad="50800" dist="38100" dir="8100000" algn="tr" rotWithShape="0">
                    <a:prstClr val="black">
                      <a:alpha val="40000"/>
                    </a:prstClr>
                  </a:outerShdw>
                </a:effectLst>
              </a:rPr>
              <a:t>BARRIERS</a:t>
            </a:r>
          </a:p>
        </p:txBody>
      </p:sp>
      <p:sp>
        <p:nvSpPr>
          <p:cNvPr id="8" name="Rectangle 7">
            <a:extLst>
              <a:ext uri="{FF2B5EF4-FFF2-40B4-BE49-F238E27FC236}">
                <a16:creationId xmlns:a16="http://schemas.microsoft.com/office/drawing/2014/main" id="{E1C529D7-8BC6-1E00-E99B-041E19DD6D29}"/>
              </a:ext>
            </a:extLst>
          </p:cNvPr>
          <p:cNvSpPr/>
          <p:nvPr/>
        </p:nvSpPr>
        <p:spPr>
          <a:xfrm>
            <a:off x="8392414" y="2641494"/>
            <a:ext cx="3343564" cy="1754326"/>
          </a:xfrm>
          <a:prstGeom prst="rect">
            <a:avLst/>
          </a:prstGeom>
          <a:noFill/>
        </p:spPr>
        <p:txBody>
          <a:bodyPr wrap="square" lIns="91440" tIns="45720" rIns="91440" bIns="45720">
            <a:spAutoFit/>
          </a:bodyPr>
          <a:lstStyle/>
          <a:p>
            <a:pPr algn="ctr"/>
            <a:r>
              <a:rPr lang="en-US" sz="3600" b="1" dirty="0">
                <a:ln w="0"/>
                <a:solidFill>
                  <a:schemeClr val="bg1">
                    <a:lumMod val="85000"/>
                  </a:schemeClr>
                </a:solidFill>
                <a:effectLst>
                  <a:outerShdw blurRad="50800" dist="38100" dir="8100000" algn="tr" rotWithShape="0">
                    <a:prstClr val="black">
                      <a:alpha val="40000"/>
                    </a:prstClr>
                  </a:outerShdw>
                </a:effectLst>
              </a:rPr>
              <a:t>INTERVENE DESPITE BARRIERS</a:t>
            </a:r>
          </a:p>
        </p:txBody>
      </p:sp>
      <p:sp>
        <p:nvSpPr>
          <p:cNvPr id="9" name="Rectangle 8">
            <a:extLst>
              <a:ext uri="{FF2B5EF4-FFF2-40B4-BE49-F238E27FC236}">
                <a16:creationId xmlns:a16="http://schemas.microsoft.com/office/drawing/2014/main" id="{2B002D90-874A-EE9D-234C-2867CDAEC518}"/>
              </a:ext>
            </a:extLst>
          </p:cNvPr>
          <p:cNvSpPr/>
          <p:nvPr/>
        </p:nvSpPr>
        <p:spPr>
          <a:xfrm>
            <a:off x="989126" y="4580592"/>
            <a:ext cx="2665281" cy="1938992"/>
          </a:xfrm>
          <a:prstGeom prst="rect">
            <a:avLst/>
          </a:prstGeom>
          <a:noFill/>
        </p:spPr>
        <p:txBody>
          <a:bodyPr wrap="none" lIns="91440" tIns="45720" rIns="91440" bIns="45720">
            <a:spAutoFit/>
          </a:bodyPr>
          <a:lstStyle/>
          <a:p>
            <a:pPr algn="ctr"/>
            <a:r>
              <a:rPr lang="en-US" sz="4000" dirty="0">
                <a:ln w="0"/>
                <a:solidFill>
                  <a:srgbClr val="6600CC"/>
                </a:solidFill>
                <a:effectLst>
                  <a:outerShdw blurRad="38100" dist="19050" dir="2700000" algn="tl" rotWithShape="0">
                    <a:schemeClr val="dk1">
                      <a:alpha val="40000"/>
                    </a:schemeClr>
                  </a:outerShdw>
                </a:effectLst>
              </a:rPr>
              <a:t>Harassment</a:t>
            </a:r>
          </a:p>
          <a:p>
            <a:pPr algn="ctr"/>
            <a:r>
              <a:rPr lang="en-US" sz="4000" b="0" cap="none" spc="0" dirty="0">
                <a:ln w="0"/>
                <a:solidFill>
                  <a:srgbClr val="6600CC"/>
                </a:solidFill>
                <a:effectLst>
                  <a:outerShdw blurRad="38100" dist="19050" dir="2700000" algn="tl" rotWithShape="0">
                    <a:schemeClr val="dk1">
                      <a:alpha val="40000"/>
                    </a:schemeClr>
                  </a:outerShdw>
                </a:effectLst>
              </a:rPr>
              <a:t>Bullying</a:t>
            </a:r>
          </a:p>
          <a:p>
            <a:pPr algn="ctr"/>
            <a:r>
              <a:rPr lang="en-US" sz="4000" dirty="0">
                <a:ln w="0"/>
                <a:solidFill>
                  <a:srgbClr val="6600CC"/>
                </a:solidFill>
                <a:effectLst>
                  <a:outerShdw blurRad="38100" dist="19050" dir="2700000" algn="tl" rotWithShape="0">
                    <a:schemeClr val="dk1">
                      <a:alpha val="40000"/>
                    </a:schemeClr>
                  </a:outerShdw>
                </a:effectLst>
              </a:rPr>
              <a:t>Assault</a:t>
            </a:r>
            <a:endParaRPr lang="en-US" sz="4000" b="0" cap="none" spc="0" dirty="0">
              <a:ln w="0"/>
              <a:solidFill>
                <a:srgbClr val="6600CC"/>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5C5C7BC3-8019-931D-947C-D4FD886885C2}"/>
              </a:ext>
            </a:extLst>
          </p:cNvPr>
          <p:cNvSpPr/>
          <p:nvPr/>
        </p:nvSpPr>
        <p:spPr>
          <a:xfrm>
            <a:off x="4811247" y="4580592"/>
            <a:ext cx="2698816" cy="1938992"/>
          </a:xfrm>
          <a:prstGeom prst="rect">
            <a:avLst/>
          </a:prstGeom>
          <a:noFill/>
        </p:spPr>
        <p:txBody>
          <a:bodyPr wrap="none" lIns="91440" tIns="45720" rIns="91440" bIns="45720">
            <a:spAutoFit/>
          </a:bodyPr>
          <a:lstStyle/>
          <a:p>
            <a:pPr algn="ctr"/>
            <a:r>
              <a:rPr lang="en-US" sz="4000" dirty="0">
                <a:ln w="0"/>
                <a:solidFill>
                  <a:srgbClr val="6600CC"/>
                </a:solidFill>
                <a:effectLst>
                  <a:outerShdw blurRad="38100" dist="19050" dir="2700000" algn="tl" rotWithShape="0">
                    <a:schemeClr val="dk1">
                      <a:alpha val="40000"/>
                    </a:schemeClr>
                  </a:outerShdw>
                </a:effectLst>
              </a:rPr>
              <a:t>Social</a:t>
            </a:r>
          </a:p>
          <a:p>
            <a:pPr algn="ctr"/>
            <a:r>
              <a:rPr lang="en-US" sz="4000" b="0" cap="none" spc="0" dirty="0">
                <a:ln w="0"/>
                <a:solidFill>
                  <a:srgbClr val="6600CC"/>
                </a:solidFill>
                <a:effectLst>
                  <a:outerShdw blurRad="38100" dist="19050" dir="2700000" algn="tl" rotWithShape="0">
                    <a:schemeClr val="dk1">
                      <a:alpha val="40000"/>
                    </a:schemeClr>
                  </a:outerShdw>
                </a:effectLst>
              </a:rPr>
              <a:t>Personal</a:t>
            </a:r>
          </a:p>
          <a:p>
            <a:pPr algn="ctr"/>
            <a:r>
              <a:rPr lang="en-US" sz="4000" dirty="0">
                <a:ln w="0"/>
                <a:solidFill>
                  <a:srgbClr val="6600CC"/>
                </a:solidFill>
                <a:effectLst>
                  <a:outerShdw blurRad="38100" dist="19050" dir="2700000" algn="tl" rotWithShape="0">
                    <a:schemeClr val="dk1">
                      <a:alpha val="40000"/>
                    </a:schemeClr>
                  </a:outerShdw>
                </a:effectLst>
              </a:rPr>
              <a:t>Institutional</a:t>
            </a:r>
            <a:endParaRPr lang="en-US" sz="4000" b="0" cap="none" spc="0" dirty="0">
              <a:ln w="0"/>
              <a:solidFill>
                <a:srgbClr val="6600CC"/>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533956D-D543-8F84-069B-61B0A427C204}"/>
              </a:ext>
            </a:extLst>
          </p:cNvPr>
          <p:cNvSpPr/>
          <p:nvPr/>
        </p:nvSpPr>
        <p:spPr>
          <a:xfrm>
            <a:off x="9053599" y="4580592"/>
            <a:ext cx="2021194" cy="1938992"/>
          </a:xfrm>
          <a:prstGeom prst="rect">
            <a:avLst/>
          </a:prstGeom>
          <a:noFill/>
        </p:spPr>
        <p:txBody>
          <a:bodyPr wrap="none" lIns="91440" tIns="45720" rIns="91440" bIns="45720">
            <a:spAutoFit/>
          </a:bodyPr>
          <a:lstStyle/>
          <a:p>
            <a:pPr algn="ctr"/>
            <a:r>
              <a:rPr lang="en-US" sz="4000" dirty="0">
                <a:ln w="0"/>
                <a:solidFill>
                  <a:srgbClr val="6600CC"/>
                </a:solidFill>
                <a:effectLst>
                  <a:outerShdw blurRad="38100" dist="19050" dir="2700000" algn="tl" rotWithShape="0">
                    <a:schemeClr val="dk1">
                      <a:alpha val="40000"/>
                    </a:schemeClr>
                  </a:outerShdw>
                </a:effectLst>
              </a:rPr>
              <a:t>Direct</a:t>
            </a:r>
          </a:p>
          <a:p>
            <a:pPr algn="ctr"/>
            <a:r>
              <a:rPr lang="en-US" sz="4000" b="0" cap="none" spc="0" dirty="0">
                <a:ln w="0"/>
                <a:solidFill>
                  <a:srgbClr val="6600CC"/>
                </a:solidFill>
                <a:effectLst>
                  <a:outerShdw blurRad="38100" dist="19050" dir="2700000" algn="tl" rotWithShape="0">
                    <a:schemeClr val="dk1">
                      <a:alpha val="40000"/>
                    </a:schemeClr>
                  </a:outerShdw>
                </a:effectLst>
              </a:rPr>
              <a:t>Delegate</a:t>
            </a:r>
            <a:endParaRPr lang="en-US" sz="4000" dirty="0">
              <a:ln w="0"/>
              <a:solidFill>
                <a:srgbClr val="6600CC"/>
              </a:solidFill>
              <a:effectLst>
                <a:outerShdw blurRad="38100" dist="19050" dir="2700000" algn="tl" rotWithShape="0">
                  <a:schemeClr val="dk1">
                    <a:alpha val="40000"/>
                  </a:schemeClr>
                </a:outerShdw>
              </a:effectLst>
            </a:endParaRPr>
          </a:p>
          <a:p>
            <a:pPr algn="ctr"/>
            <a:r>
              <a:rPr lang="en-US" sz="4000" b="0" cap="none" spc="0" dirty="0">
                <a:ln w="0"/>
                <a:solidFill>
                  <a:srgbClr val="6600CC"/>
                </a:solidFill>
                <a:effectLst>
                  <a:outerShdw blurRad="38100" dist="19050" dir="2700000" algn="tl" rotWithShape="0">
                    <a:schemeClr val="dk1">
                      <a:alpha val="40000"/>
                    </a:schemeClr>
                  </a:outerShdw>
                </a:effectLst>
              </a:rPr>
              <a:t>Distract</a:t>
            </a:r>
          </a:p>
        </p:txBody>
      </p:sp>
      <p:sp>
        <p:nvSpPr>
          <p:cNvPr id="13" name="Title 12">
            <a:extLst>
              <a:ext uri="{FF2B5EF4-FFF2-40B4-BE49-F238E27FC236}">
                <a16:creationId xmlns:a16="http://schemas.microsoft.com/office/drawing/2014/main" id="{D0221A87-3AC5-92BF-9716-31753DB2D66B}"/>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BYSTANDER INTERVENTION</a:t>
            </a:r>
          </a:p>
        </p:txBody>
      </p:sp>
      <p:pic>
        <p:nvPicPr>
          <p:cNvPr id="16" name="Graphic 15" descr="Binoculars with solid fill">
            <a:extLst>
              <a:ext uri="{FF2B5EF4-FFF2-40B4-BE49-F238E27FC236}">
                <a16:creationId xmlns:a16="http://schemas.microsoft.com/office/drawing/2014/main" id="{056C8363-764B-7ED6-1640-69515CB7AF1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1228" y="1575554"/>
            <a:ext cx="1181075" cy="1181075"/>
          </a:xfrm>
          <a:prstGeom prst="rect">
            <a:avLst/>
          </a:prstGeom>
        </p:spPr>
      </p:pic>
      <p:pic>
        <p:nvPicPr>
          <p:cNvPr id="18" name="Graphic 17" descr="Idea with solid fill">
            <a:extLst>
              <a:ext uri="{FF2B5EF4-FFF2-40B4-BE49-F238E27FC236}">
                <a16:creationId xmlns:a16="http://schemas.microsoft.com/office/drawing/2014/main" id="{9508A4D7-505D-418D-D4C9-71B118EE00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658586" y="1575554"/>
            <a:ext cx="1065940" cy="1065940"/>
          </a:xfrm>
          <a:prstGeom prst="rect">
            <a:avLst/>
          </a:prstGeom>
        </p:spPr>
      </p:pic>
      <p:pic>
        <p:nvPicPr>
          <p:cNvPr id="20" name="Graphic 19" descr="Questions with solid fill">
            <a:extLst>
              <a:ext uri="{FF2B5EF4-FFF2-40B4-BE49-F238E27FC236}">
                <a16:creationId xmlns:a16="http://schemas.microsoft.com/office/drawing/2014/main" id="{BACC22DE-1F49-A357-4B52-64570BB04CA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533202" y="1575554"/>
            <a:ext cx="1118682" cy="1118682"/>
          </a:xfrm>
          <a:prstGeom prst="rect">
            <a:avLst/>
          </a:prstGeom>
        </p:spPr>
      </p:pic>
      <p:cxnSp>
        <p:nvCxnSpPr>
          <p:cNvPr id="22" name="Straight Connector 21">
            <a:extLst>
              <a:ext uri="{FF2B5EF4-FFF2-40B4-BE49-F238E27FC236}">
                <a16:creationId xmlns:a16="http://schemas.microsoft.com/office/drawing/2014/main" id="{1F7A87F1-A409-1AAF-25DC-04FAC67CA8BE}"/>
              </a:ext>
            </a:extLst>
          </p:cNvPr>
          <p:cNvCxnSpPr>
            <a:cxnSpLocks/>
          </p:cNvCxnSpPr>
          <p:nvPr/>
        </p:nvCxnSpPr>
        <p:spPr>
          <a:xfrm>
            <a:off x="4230255" y="1893455"/>
            <a:ext cx="0" cy="423949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C467C6-6A0E-57D8-33D1-0B43090A960E}"/>
              </a:ext>
            </a:extLst>
          </p:cNvPr>
          <p:cNvCxnSpPr>
            <a:cxnSpLocks/>
          </p:cNvCxnSpPr>
          <p:nvPr/>
        </p:nvCxnSpPr>
        <p:spPr>
          <a:xfrm>
            <a:off x="8271165" y="1974273"/>
            <a:ext cx="0" cy="423949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63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7557-1B5F-C415-7CCD-053BF46EDB2C}"/>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WHAT WOULD YOU DO?</a:t>
            </a:r>
          </a:p>
        </p:txBody>
      </p:sp>
      <p:sp>
        <p:nvSpPr>
          <p:cNvPr id="4" name="Content Placeholder 3">
            <a:extLst>
              <a:ext uri="{FF2B5EF4-FFF2-40B4-BE49-F238E27FC236}">
                <a16:creationId xmlns:a16="http://schemas.microsoft.com/office/drawing/2014/main" id="{5366CB0E-1F5B-6C22-5FAF-534195DC308C}"/>
              </a:ext>
            </a:extLst>
          </p:cNvPr>
          <p:cNvSpPr>
            <a:spLocks noGrp="1"/>
          </p:cNvSpPr>
          <p:nvPr>
            <p:ph idx="1"/>
          </p:nvPr>
        </p:nvSpPr>
        <p:spPr>
          <a:xfrm>
            <a:off x="838201" y="1825625"/>
            <a:ext cx="8111358" cy="4351338"/>
          </a:xfrm>
        </p:spPr>
        <p:txBody>
          <a:bodyPr>
            <a:normAutofit/>
          </a:bodyPr>
          <a:lstStyle/>
          <a:p>
            <a:pPr marL="0" indent="0">
              <a:buNone/>
            </a:pPr>
            <a:r>
              <a:rPr lang="en-US" b="1" i="0" u="none" strike="noStrike" baseline="0" dirty="0">
                <a:solidFill>
                  <a:schemeClr val="bg1"/>
                </a:solidFill>
                <a:latin typeface="Arial" panose="020B0604020202020204" pitchFamily="34" charset="0"/>
                <a:cs typeface="Arial" panose="020B0604020202020204" pitchFamily="34" charset="0"/>
              </a:rPr>
              <a:t>A female </a:t>
            </a:r>
            <a:r>
              <a:rPr lang="en-US" b="1" dirty="0">
                <a:solidFill>
                  <a:schemeClr val="bg1"/>
                </a:solidFill>
                <a:latin typeface="Arial" panose="020B0604020202020204" pitchFamily="34" charset="0"/>
                <a:cs typeface="Arial" panose="020B0604020202020204" pitchFamily="34" charset="0"/>
              </a:rPr>
              <a:t>supervisor </a:t>
            </a:r>
            <a:r>
              <a:rPr lang="en-US" b="1" i="0" u="none" strike="noStrike" baseline="0" dirty="0">
                <a:solidFill>
                  <a:schemeClr val="bg1"/>
                </a:solidFill>
                <a:latin typeface="Arial" panose="020B0604020202020204" pitchFamily="34" charset="0"/>
                <a:cs typeface="Arial" panose="020B0604020202020204" pitchFamily="34" charset="0"/>
              </a:rPr>
              <a:t>enters the work area of a male subordinate. The male </a:t>
            </a:r>
            <a:r>
              <a:rPr lang="en-US" b="1" dirty="0">
                <a:solidFill>
                  <a:schemeClr val="bg1"/>
                </a:solidFill>
                <a:latin typeface="Arial" panose="020B0604020202020204" pitchFamily="34" charset="0"/>
                <a:cs typeface="Arial" panose="020B0604020202020204" pitchFamily="34" charset="0"/>
              </a:rPr>
              <a:t>subordinate </a:t>
            </a:r>
            <a:r>
              <a:rPr lang="en-US" b="1" i="0" u="none" strike="noStrike" baseline="0" dirty="0">
                <a:solidFill>
                  <a:schemeClr val="bg1"/>
                </a:solidFill>
                <a:latin typeface="Arial" panose="020B0604020202020204" pitchFamily="34" charset="0"/>
                <a:cs typeface="Arial" panose="020B0604020202020204" pitchFamily="34" charset="0"/>
              </a:rPr>
              <a:t>tries to leave and go around the </a:t>
            </a:r>
            <a:r>
              <a:rPr lang="en-US" b="1" dirty="0">
                <a:solidFill>
                  <a:schemeClr val="bg1"/>
                </a:solidFill>
                <a:latin typeface="Arial" panose="020B0604020202020204" pitchFamily="34" charset="0"/>
                <a:cs typeface="Arial" panose="020B0604020202020204" pitchFamily="34" charset="0"/>
              </a:rPr>
              <a:t>supervisor</a:t>
            </a:r>
            <a:r>
              <a:rPr lang="en-US" b="1" i="0" u="none" strike="noStrike" baseline="0" dirty="0">
                <a:solidFill>
                  <a:schemeClr val="bg1"/>
                </a:solidFill>
                <a:latin typeface="Arial" panose="020B0604020202020204" pitchFamily="34" charset="0"/>
                <a:cs typeface="Arial" panose="020B0604020202020204" pitchFamily="34" charset="0"/>
              </a:rPr>
              <a:t>, but she continuously blocks the entrance of his cubicle and tells him she loves his physique, and she will move once he agrees to go on a date with her. You see, and hear, what is going on from your cubicle across the narrow hall what do you do? </a:t>
            </a:r>
            <a:endParaRPr lang="en-US" b="0" i="0" u="none" strike="noStrike" baseline="0" dirty="0">
              <a:solidFill>
                <a:schemeClr val="bg1"/>
              </a:solidFill>
              <a:latin typeface="Arial" panose="020B0604020202020204" pitchFamily="34" charset="0"/>
              <a:cs typeface="Arial" panose="020B0604020202020204" pitchFamily="34" charset="0"/>
            </a:endParaRPr>
          </a:p>
          <a:p>
            <a:endParaRPr lang="en-US" sz="2000" dirty="0"/>
          </a:p>
        </p:txBody>
      </p:sp>
      <p:pic>
        <p:nvPicPr>
          <p:cNvPr id="5" name="Graphic 4" descr="Fork In Road with solid fill">
            <a:extLst>
              <a:ext uri="{FF2B5EF4-FFF2-40B4-BE49-F238E27FC236}">
                <a16:creationId xmlns:a16="http://schemas.microsoft.com/office/drawing/2014/main" id="{6F38EB03-5924-D177-1119-7EEA803C2F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096" y="1727257"/>
            <a:ext cx="2903483" cy="2903483"/>
          </a:xfrm>
          <a:prstGeom prst="rect">
            <a:avLst/>
          </a:prstGeom>
        </p:spPr>
      </p:pic>
    </p:spTree>
    <p:extLst>
      <p:ext uri="{BB962C8B-B14F-4D97-AF65-F5344CB8AC3E}">
        <p14:creationId xmlns:p14="http://schemas.microsoft.com/office/powerpoint/2010/main" val="4225026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9F43-21B4-BF00-46A5-7FE687AFE8C9}"/>
              </a:ext>
            </a:extLst>
          </p:cNvPr>
          <p:cNvSpPr>
            <a:spLocks noGrp="1"/>
          </p:cNvSpPr>
          <p:nvPr>
            <p:ph type="title"/>
          </p:nvPr>
        </p:nvSpPr>
        <p:spPr>
          <a:xfrm>
            <a:off x="6096000" y="365125"/>
            <a:ext cx="5257800" cy="1325563"/>
          </a:xfrm>
        </p:spPr>
        <p:txBody>
          <a:bodyPr/>
          <a:lstStyle/>
          <a:p>
            <a:pPr algn="ctr"/>
            <a:r>
              <a:rPr lang="en-US" dirty="0">
                <a:solidFill>
                  <a:schemeClr val="bg1"/>
                </a:solidFill>
                <a:latin typeface="Berlin Sans FB" panose="020E0602020502020306" pitchFamily="34" charset="0"/>
              </a:rPr>
              <a:t>CONSENT</a:t>
            </a:r>
          </a:p>
        </p:txBody>
      </p:sp>
      <p:sp>
        <p:nvSpPr>
          <p:cNvPr id="3" name="Content Placeholder 2">
            <a:extLst>
              <a:ext uri="{FF2B5EF4-FFF2-40B4-BE49-F238E27FC236}">
                <a16:creationId xmlns:a16="http://schemas.microsoft.com/office/drawing/2014/main" id="{E9885379-609D-CB22-8A22-C9B33DDC70C1}"/>
              </a:ext>
            </a:extLst>
          </p:cNvPr>
          <p:cNvSpPr>
            <a:spLocks noGrp="1"/>
          </p:cNvSpPr>
          <p:nvPr>
            <p:ph idx="1"/>
          </p:nvPr>
        </p:nvSpPr>
        <p:spPr>
          <a:xfrm>
            <a:off x="6304864" y="1825625"/>
            <a:ext cx="5048936" cy="4351338"/>
          </a:xfrm>
        </p:spPr>
        <p:txBody>
          <a:bodyPr>
            <a:normAutofit/>
          </a:bodyPr>
          <a:lstStyle/>
          <a:p>
            <a:pPr marL="0" indent="0">
              <a:buNone/>
            </a:pPr>
            <a:r>
              <a:rPr lang="en-US" sz="4800" b="1" dirty="0">
                <a:solidFill>
                  <a:schemeClr val="accent3">
                    <a:lumMod val="75000"/>
                  </a:schemeClr>
                </a:solidFill>
              </a:rPr>
              <a:t>F</a:t>
            </a:r>
            <a:r>
              <a:rPr lang="en-US" sz="4800" b="1" dirty="0">
                <a:solidFill>
                  <a:schemeClr val="accent3">
                    <a:lumMod val="40000"/>
                    <a:lumOff val="60000"/>
                  </a:schemeClr>
                </a:solidFill>
              </a:rPr>
              <a:t>reely Given</a:t>
            </a:r>
          </a:p>
          <a:p>
            <a:pPr marL="0" indent="0">
              <a:buNone/>
            </a:pPr>
            <a:r>
              <a:rPr lang="en-US" sz="4800" b="1" dirty="0">
                <a:solidFill>
                  <a:schemeClr val="accent3">
                    <a:lumMod val="75000"/>
                  </a:schemeClr>
                </a:solidFill>
              </a:rPr>
              <a:t>R</a:t>
            </a:r>
            <a:r>
              <a:rPr lang="en-US" sz="4800" b="1" dirty="0">
                <a:solidFill>
                  <a:schemeClr val="accent3">
                    <a:lumMod val="40000"/>
                    <a:lumOff val="60000"/>
                  </a:schemeClr>
                </a:solidFill>
              </a:rPr>
              <a:t>eversible</a:t>
            </a:r>
          </a:p>
          <a:p>
            <a:pPr marL="0" indent="0">
              <a:buNone/>
            </a:pPr>
            <a:r>
              <a:rPr lang="en-US" sz="4800" b="1" dirty="0">
                <a:solidFill>
                  <a:schemeClr val="accent3">
                    <a:lumMod val="75000"/>
                  </a:schemeClr>
                </a:solidFill>
              </a:rPr>
              <a:t>I</a:t>
            </a:r>
            <a:r>
              <a:rPr lang="en-US" sz="4800" b="1" dirty="0">
                <a:solidFill>
                  <a:schemeClr val="accent3">
                    <a:lumMod val="40000"/>
                    <a:lumOff val="60000"/>
                  </a:schemeClr>
                </a:solidFill>
              </a:rPr>
              <a:t>nformed</a:t>
            </a:r>
          </a:p>
          <a:p>
            <a:pPr marL="0" indent="0">
              <a:buNone/>
            </a:pPr>
            <a:r>
              <a:rPr lang="en-US" sz="4800" b="1" dirty="0">
                <a:solidFill>
                  <a:schemeClr val="accent3">
                    <a:lumMod val="75000"/>
                  </a:schemeClr>
                </a:solidFill>
              </a:rPr>
              <a:t>E</a:t>
            </a:r>
            <a:r>
              <a:rPr lang="en-US" sz="4800" b="1" dirty="0">
                <a:solidFill>
                  <a:schemeClr val="accent3">
                    <a:lumMod val="40000"/>
                    <a:lumOff val="60000"/>
                  </a:schemeClr>
                </a:solidFill>
              </a:rPr>
              <a:t>nthusiastic</a:t>
            </a:r>
          </a:p>
          <a:p>
            <a:pPr marL="0" indent="0">
              <a:buNone/>
            </a:pPr>
            <a:r>
              <a:rPr lang="en-US" sz="4800" b="1" dirty="0">
                <a:solidFill>
                  <a:schemeClr val="accent3">
                    <a:lumMod val="75000"/>
                  </a:schemeClr>
                </a:solidFill>
              </a:rPr>
              <a:t>S</a:t>
            </a:r>
            <a:r>
              <a:rPr lang="en-US" sz="4800" b="1" dirty="0">
                <a:solidFill>
                  <a:schemeClr val="accent3">
                    <a:lumMod val="40000"/>
                    <a:lumOff val="60000"/>
                  </a:schemeClr>
                </a:solidFill>
              </a:rPr>
              <a:t>pecific</a:t>
            </a:r>
          </a:p>
        </p:txBody>
      </p:sp>
      <p:sp>
        <p:nvSpPr>
          <p:cNvPr id="4" name="Slide Number Placeholder 3">
            <a:extLst>
              <a:ext uri="{FF2B5EF4-FFF2-40B4-BE49-F238E27FC236}">
                <a16:creationId xmlns:a16="http://schemas.microsoft.com/office/drawing/2014/main" id="{0441181A-6621-0C35-AEA2-33BC3E5B88BD}"/>
              </a:ext>
            </a:extLst>
          </p:cNvPr>
          <p:cNvSpPr>
            <a:spLocks noGrp="1"/>
          </p:cNvSpPr>
          <p:nvPr>
            <p:ph type="sldNum" sz="quarter" idx="12"/>
          </p:nvPr>
        </p:nvSpPr>
        <p:spPr/>
        <p:txBody>
          <a:bodyPr/>
          <a:lstStyle/>
          <a:p>
            <a:fld id="{D8DA9DAA-006C-4F4B-980E-E3DF019B24E2}" type="slidenum">
              <a:rPr lang="en-US" smtClean="0"/>
              <a:t>17</a:t>
            </a:fld>
            <a:endParaRPr lang="en-US" dirty="0"/>
          </a:p>
        </p:txBody>
      </p:sp>
      <p:pic>
        <p:nvPicPr>
          <p:cNvPr id="6" name="Picture 5">
            <a:extLst>
              <a:ext uri="{FF2B5EF4-FFF2-40B4-BE49-F238E27FC236}">
                <a16:creationId xmlns:a16="http://schemas.microsoft.com/office/drawing/2014/main" id="{0B1A45D9-175B-E4B5-7C53-DFADA0783254}"/>
              </a:ext>
            </a:extLst>
          </p:cNvPr>
          <p:cNvPicPr>
            <a:picLocks noChangeAspect="1"/>
          </p:cNvPicPr>
          <p:nvPr/>
        </p:nvPicPr>
        <p:blipFill>
          <a:blip r:embed="rId2"/>
          <a:stretch>
            <a:fillRect/>
          </a:stretch>
        </p:blipFill>
        <p:spPr>
          <a:xfrm>
            <a:off x="-1" y="0"/>
            <a:ext cx="5887139" cy="6858000"/>
          </a:xfrm>
          <a:prstGeom prst="rect">
            <a:avLst/>
          </a:prstGeom>
        </p:spPr>
      </p:pic>
    </p:spTree>
    <p:extLst>
      <p:ext uri="{BB962C8B-B14F-4D97-AF65-F5344CB8AC3E}">
        <p14:creationId xmlns:p14="http://schemas.microsoft.com/office/powerpoint/2010/main" val="2492010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2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descr="Person on icy mountains">
            <a:extLst>
              <a:ext uri="{FF2B5EF4-FFF2-40B4-BE49-F238E27FC236}">
                <a16:creationId xmlns:a16="http://schemas.microsoft.com/office/drawing/2014/main" id="{81F2537D-D043-A2B4-4862-B4648550093A}"/>
              </a:ext>
            </a:extLst>
          </p:cNvPr>
          <p:cNvPicPr>
            <a:picLocks noChangeAspect="1"/>
          </p:cNvPicPr>
          <p:nvPr/>
        </p:nvPicPr>
        <p:blipFill rotWithShape="1">
          <a:blip r:embed="rId3">
            <a:duotone>
              <a:schemeClr val="accent1">
                <a:shade val="45000"/>
                <a:satMod val="135000"/>
              </a:schemeClr>
              <a:prstClr val="white"/>
            </a:duotone>
            <a:alphaModFix amt="35000"/>
          </a:blip>
          <a:srcRect t="15730"/>
          <a:stretch/>
        </p:blipFill>
        <p:spPr>
          <a:xfrm>
            <a:off x="20" y="-8877"/>
            <a:ext cx="12191980" cy="6858000"/>
          </a:xfrm>
          <a:prstGeom prst="rect">
            <a:avLst/>
          </a:prstGeom>
        </p:spPr>
      </p:pic>
      <p:sp>
        <p:nvSpPr>
          <p:cNvPr id="2" name="Title 1">
            <a:extLst>
              <a:ext uri="{FF2B5EF4-FFF2-40B4-BE49-F238E27FC236}">
                <a16:creationId xmlns:a16="http://schemas.microsoft.com/office/drawing/2014/main" id="{C1937557-1B5F-C415-7CCD-053BF46EDB2C}"/>
              </a:ext>
            </a:extLst>
          </p:cNvPr>
          <p:cNvSpPr>
            <a:spLocks noGrp="1"/>
          </p:cNvSpPr>
          <p:nvPr>
            <p:ph type="ctrTitle"/>
          </p:nvPr>
        </p:nvSpPr>
        <p:spPr>
          <a:xfrm>
            <a:off x="2509520" y="345757"/>
            <a:ext cx="7508240" cy="1254443"/>
          </a:xfrm>
        </p:spPr>
        <p:txBody>
          <a:bodyPr anchor="b">
            <a:normAutofit/>
          </a:bodyPr>
          <a:lstStyle/>
          <a:p>
            <a:r>
              <a:rPr lang="en-US" sz="6100" b="0" dirty="0">
                <a:latin typeface="Berlin Sans FB" panose="020E0602020502020306" pitchFamily="34" charset="0"/>
              </a:rPr>
              <a:t>MALE VICTIMIZATION</a:t>
            </a:r>
          </a:p>
        </p:txBody>
      </p:sp>
      <p:sp>
        <p:nvSpPr>
          <p:cNvPr id="4" name="Content Placeholder 3">
            <a:extLst>
              <a:ext uri="{FF2B5EF4-FFF2-40B4-BE49-F238E27FC236}">
                <a16:creationId xmlns:a16="http://schemas.microsoft.com/office/drawing/2014/main" id="{5366CB0E-1F5B-6C22-5FAF-534195DC308C}"/>
              </a:ext>
            </a:extLst>
          </p:cNvPr>
          <p:cNvSpPr>
            <a:spLocks noGrp="1"/>
          </p:cNvSpPr>
          <p:nvPr>
            <p:ph type="subTitle" idx="1"/>
          </p:nvPr>
        </p:nvSpPr>
        <p:spPr>
          <a:xfrm>
            <a:off x="731520" y="1954834"/>
            <a:ext cx="11064240" cy="2505406"/>
          </a:xfrm>
        </p:spPr>
        <p:txBody>
          <a:bodyPr anchor="t">
            <a:noAutofit/>
          </a:bodyPr>
          <a:lstStyle/>
          <a:p>
            <a:pPr marL="0" indent="0">
              <a:buNone/>
            </a:pPr>
            <a:r>
              <a:rPr lang="en-US" sz="4000" b="1" i="1" u="none" strike="noStrike" baseline="0" dirty="0">
                <a:latin typeface="Arial" panose="020B0604020202020204" pitchFamily="34" charset="0"/>
                <a:cs typeface="Arial" panose="020B0604020202020204" pitchFamily="34" charset="0"/>
              </a:rPr>
              <a:t>Researchers have found that at least 1 IN 6 men have experienced sexual abuse or assault, whether in childhood or as adults</a:t>
            </a:r>
            <a:endParaRPr lang="en-US" sz="4000" dirty="0"/>
          </a:p>
        </p:txBody>
      </p:sp>
    </p:spTree>
    <p:extLst>
      <p:ext uri="{BB962C8B-B14F-4D97-AF65-F5344CB8AC3E}">
        <p14:creationId xmlns:p14="http://schemas.microsoft.com/office/powerpoint/2010/main" val="171856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F0C0D6-55F9-8C7C-5DDD-7ED638A483E1}"/>
              </a:ext>
            </a:extLst>
          </p:cNvPr>
          <p:cNvSpPr>
            <a:spLocks noGrp="1"/>
          </p:cNvSpPr>
          <p:nvPr>
            <p:ph type="sldNum" sz="quarter" idx="12"/>
          </p:nvPr>
        </p:nvSpPr>
        <p:spPr/>
        <p:txBody>
          <a:bodyPr/>
          <a:lstStyle/>
          <a:p>
            <a:fld id="{D8DA9DAA-006C-4F4B-980E-E3DF019B24E2}" type="slidenum">
              <a:rPr lang="en-US" smtClean="0"/>
              <a:t>19</a:t>
            </a:fld>
            <a:endParaRPr lang="en-US" dirty="0"/>
          </a:p>
        </p:txBody>
      </p:sp>
      <p:pic>
        <p:nvPicPr>
          <p:cNvPr id="5" name="What If Bears Killed One In Five People">
            <a:hlinkClick r:id="" action="ppaction://media"/>
            <a:extLst>
              <a:ext uri="{FF2B5EF4-FFF2-40B4-BE49-F238E27FC236}">
                <a16:creationId xmlns:a16="http://schemas.microsoft.com/office/drawing/2014/main" id="{96282F95-8F5A-A872-0721-D855723A9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1"/>
          </a:xfrm>
          <a:prstGeom prst="rect">
            <a:avLst/>
          </a:prstGeom>
        </p:spPr>
      </p:pic>
    </p:spTree>
    <p:extLst>
      <p:ext uri="{BB962C8B-B14F-4D97-AF65-F5344CB8AC3E}">
        <p14:creationId xmlns:p14="http://schemas.microsoft.com/office/powerpoint/2010/main" val="36368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7557-1B5F-C415-7CCD-053BF46EDB2C}"/>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DISCLAIMER</a:t>
            </a:r>
          </a:p>
        </p:txBody>
      </p:sp>
      <p:sp>
        <p:nvSpPr>
          <p:cNvPr id="5" name="Content Placeholder 4">
            <a:extLst>
              <a:ext uri="{FF2B5EF4-FFF2-40B4-BE49-F238E27FC236}">
                <a16:creationId xmlns:a16="http://schemas.microsoft.com/office/drawing/2014/main" id="{2F803E0C-1579-EA44-B7F4-814729228720}"/>
              </a:ext>
            </a:extLst>
          </p:cNvPr>
          <p:cNvSpPr>
            <a:spLocks noGrp="1"/>
          </p:cNvSpPr>
          <p:nvPr>
            <p:ph idx="1"/>
          </p:nvPr>
        </p:nvSpPr>
        <p:spPr/>
        <p:txBody>
          <a:bodyPr/>
          <a:lstStyle/>
          <a:p>
            <a:pPr lvl="0" algn="ctr" eaLnBrk="0" hangingPunct="0">
              <a:spcBef>
                <a:spcPct val="30000"/>
              </a:spcBef>
              <a:buNone/>
              <a:defRPr/>
            </a:pPr>
            <a:r>
              <a:rPr lang="en-US" i="1" dirty="0">
                <a:solidFill>
                  <a:schemeClr val="bg1"/>
                </a:solidFill>
              </a:rPr>
              <a:t>The topics discussed in this training may be emotionally upsetting and contain material making it difficult to handle due to past exposure or personal experience. Open dialogue is encouraged but be respectful of those around you.</a:t>
            </a:r>
          </a:p>
          <a:p>
            <a:pPr lvl="0" algn="ctr" eaLnBrk="0" hangingPunct="0">
              <a:spcBef>
                <a:spcPct val="30000"/>
              </a:spcBef>
              <a:buNone/>
              <a:defRPr/>
            </a:pPr>
            <a:r>
              <a:rPr lang="en-US" i="1" dirty="0">
                <a:solidFill>
                  <a:schemeClr val="bg1"/>
                </a:solidFill>
              </a:rPr>
              <a:t>If you feel uncomfortable during any portion of this training, please feel free to leave the room or take a break. If you feel like you cannot complete the training, you may reach out to your local SAPR Office to complete the training in a private setting. If you wish to speak to someone, we are providing some resources for you.</a:t>
            </a:r>
          </a:p>
          <a:p>
            <a:endParaRPr lang="en-US" dirty="0"/>
          </a:p>
        </p:txBody>
      </p:sp>
    </p:spTree>
    <p:extLst>
      <p:ext uri="{BB962C8B-B14F-4D97-AF65-F5344CB8AC3E}">
        <p14:creationId xmlns:p14="http://schemas.microsoft.com/office/powerpoint/2010/main" val="1883068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0" y="32706"/>
            <a:ext cx="12192000" cy="6825294"/>
          </a:xfrm>
          <a:prstGeom prst="rect">
            <a:avLst/>
          </a:prstGeom>
          <a:gradFill>
            <a:gsLst>
              <a:gs pos="100000">
                <a:srgbClr val="33CCCC"/>
              </a:gs>
              <a:gs pos="0">
                <a:srgbClr val="006699"/>
              </a:gs>
            </a:gsLst>
            <a:lin ang="2700000" scaled="1"/>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383"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413" y="4264622"/>
            <a:ext cx="1650784" cy="20691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376" y="1664896"/>
            <a:ext cx="1668156" cy="2085194"/>
          </a:xfrm>
          <a:prstGeom prst="rect">
            <a:avLst/>
          </a:prstGeom>
        </p:spPr>
      </p:pic>
      <p:pic>
        <p:nvPicPr>
          <p:cNvPr id="12" name="Picture 7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42091" y="243569"/>
            <a:ext cx="1148789" cy="114878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4755" t="11664" r="16393" b="11833"/>
          <a:stretch/>
        </p:blipFill>
        <p:spPr>
          <a:xfrm>
            <a:off x="9840522" y="320361"/>
            <a:ext cx="1279088" cy="1065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5393833" y="6389626"/>
            <a:ext cx="1510787" cy="400110"/>
          </a:xfrm>
          <a:prstGeom prst="rect">
            <a:avLst/>
          </a:prstGeom>
          <a:noFill/>
        </p:spPr>
        <p:txBody>
          <a:bodyPr wrap="square" rtlCol="0">
            <a:spAutoFit/>
          </a:bodyPr>
          <a:lstStyle/>
          <a:p>
            <a:pPr algn="ctr">
              <a:buNone/>
            </a:pPr>
            <a:r>
              <a:rPr lang="en-US" sz="1000" b="1" dirty="0">
                <a:solidFill>
                  <a:schemeClr val="bg1"/>
                </a:solidFill>
              </a:rPr>
              <a:t>Victim Advocate</a:t>
            </a:r>
          </a:p>
          <a:p>
            <a:pPr algn="ctr">
              <a:buNone/>
            </a:pPr>
            <a:r>
              <a:rPr lang="en-US" sz="1000" b="1" dirty="0">
                <a:solidFill>
                  <a:schemeClr val="bg1"/>
                </a:solidFill>
              </a:rPr>
              <a:t>Ms. Stephanie </a:t>
            </a:r>
            <a:r>
              <a:rPr lang="en-US" sz="1000" b="1" dirty="0" err="1">
                <a:solidFill>
                  <a:schemeClr val="bg1"/>
                </a:solidFill>
              </a:rPr>
              <a:t>Pyka</a:t>
            </a:r>
            <a:endParaRPr lang="en-US" sz="1000" b="1" dirty="0">
              <a:solidFill>
                <a:schemeClr val="bg1"/>
              </a:solidFill>
            </a:endParaRPr>
          </a:p>
        </p:txBody>
      </p:sp>
      <p:sp>
        <p:nvSpPr>
          <p:cNvPr id="17" name="TextBox 16"/>
          <p:cNvSpPr txBox="1"/>
          <p:nvPr/>
        </p:nvSpPr>
        <p:spPr>
          <a:xfrm>
            <a:off x="7948715" y="3812381"/>
            <a:ext cx="1665677" cy="400110"/>
          </a:xfrm>
          <a:prstGeom prst="rect">
            <a:avLst/>
          </a:prstGeom>
          <a:noFill/>
        </p:spPr>
        <p:txBody>
          <a:bodyPr wrap="square" rtlCol="0">
            <a:spAutoFit/>
          </a:bodyPr>
          <a:lstStyle/>
          <a:p>
            <a:pPr algn="ctr">
              <a:buNone/>
            </a:pPr>
            <a:r>
              <a:rPr lang="en-US" sz="1000" b="1" dirty="0">
                <a:solidFill>
                  <a:schemeClr val="bg1"/>
                </a:solidFill>
              </a:rPr>
              <a:t>Deputy SARC </a:t>
            </a:r>
          </a:p>
          <a:p>
            <a:pPr algn="ctr">
              <a:buNone/>
            </a:pPr>
            <a:r>
              <a:rPr lang="en-US" sz="1000" b="1" dirty="0">
                <a:solidFill>
                  <a:schemeClr val="bg1"/>
                </a:solidFill>
              </a:rPr>
              <a:t>Lt Samantha Van </a:t>
            </a:r>
            <a:r>
              <a:rPr lang="en-US" sz="1000" b="1" dirty="0" err="1">
                <a:solidFill>
                  <a:schemeClr val="bg1"/>
                </a:solidFill>
              </a:rPr>
              <a:t>Vynck</a:t>
            </a:r>
            <a:endParaRPr lang="en-US" sz="1000" b="1" dirty="0">
              <a:solidFill>
                <a:schemeClr val="bg1"/>
              </a:solidFill>
            </a:endParaRPr>
          </a:p>
        </p:txBody>
      </p:sp>
      <p:sp>
        <p:nvSpPr>
          <p:cNvPr id="18" name="TextBox 17"/>
          <p:cNvSpPr txBox="1"/>
          <p:nvPr/>
        </p:nvSpPr>
        <p:spPr>
          <a:xfrm>
            <a:off x="2354093" y="3807301"/>
            <a:ext cx="1277261" cy="400110"/>
          </a:xfrm>
          <a:prstGeom prst="rect">
            <a:avLst/>
          </a:prstGeom>
          <a:noFill/>
        </p:spPr>
        <p:txBody>
          <a:bodyPr wrap="square" rtlCol="0">
            <a:spAutoFit/>
          </a:bodyPr>
          <a:lstStyle/>
          <a:p>
            <a:pPr algn="ctr">
              <a:buNone/>
            </a:pPr>
            <a:r>
              <a:rPr lang="en-US" sz="1000" b="1" dirty="0">
                <a:solidFill>
                  <a:schemeClr val="bg1"/>
                </a:solidFill>
              </a:rPr>
              <a:t>SARC </a:t>
            </a:r>
          </a:p>
          <a:p>
            <a:pPr algn="ctr">
              <a:buNone/>
            </a:pPr>
            <a:r>
              <a:rPr lang="en-US" sz="1000" b="1" dirty="0">
                <a:solidFill>
                  <a:schemeClr val="bg1"/>
                </a:solidFill>
              </a:rPr>
              <a:t>Ms. Ashley Willey</a:t>
            </a:r>
          </a:p>
        </p:txBody>
      </p:sp>
      <p:sp>
        <p:nvSpPr>
          <p:cNvPr id="19" name="TextBox 18"/>
          <p:cNvSpPr txBox="1"/>
          <p:nvPr/>
        </p:nvSpPr>
        <p:spPr>
          <a:xfrm>
            <a:off x="2267413" y="6391002"/>
            <a:ext cx="1450619" cy="400110"/>
          </a:xfrm>
          <a:prstGeom prst="rect">
            <a:avLst/>
          </a:prstGeom>
          <a:noFill/>
        </p:spPr>
        <p:txBody>
          <a:bodyPr wrap="square" rtlCol="0">
            <a:spAutoFit/>
          </a:bodyPr>
          <a:lstStyle/>
          <a:p>
            <a:pPr algn="ctr">
              <a:buNone/>
            </a:pPr>
            <a:r>
              <a:rPr lang="en-US" sz="1000" b="1" dirty="0">
                <a:solidFill>
                  <a:schemeClr val="bg1"/>
                </a:solidFill>
              </a:rPr>
              <a:t>Victim Advocate</a:t>
            </a:r>
          </a:p>
          <a:p>
            <a:pPr algn="ctr">
              <a:buNone/>
            </a:pPr>
            <a:r>
              <a:rPr lang="en-US" sz="1000" b="1" dirty="0">
                <a:solidFill>
                  <a:schemeClr val="bg1"/>
                </a:solidFill>
              </a:rPr>
              <a:t>Ms. Jessica Patten</a:t>
            </a:r>
          </a:p>
        </p:txBody>
      </p:sp>
      <p:sp>
        <p:nvSpPr>
          <p:cNvPr id="2" name="Rectangle 1"/>
          <p:cNvSpPr/>
          <p:nvPr/>
        </p:nvSpPr>
        <p:spPr>
          <a:xfrm>
            <a:off x="3981489" y="242578"/>
            <a:ext cx="4239629" cy="368880"/>
          </a:xfrm>
          <a:prstGeom prst="rect">
            <a:avLst/>
          </a:prstGeom>
          <a:noFill/>
        </p:spPr>
        <p:style>
          <a:lnRef idx="2">
            <a:schemeClr val="accent3"/>
          </a:lnRef>
          <a:fillRef idx="1">
            <a:schemeClr val="lt1"/>
          </a:fillRef>
          <a:effectRef idx="0">
            <a:schemeClr val="accent3"/>
          </a:effectRef>
          <a:fontRef idx="minor">
            <a:schemeClr val="dk1"/>
          </a:fontRef>
        </p:style>
        <p:txBody>
          <a:bodyPr wrap="square" lIns="60512" tIns="30256" rIns="60512" bIns="30256">
            <a:spAutoFit/>
          </a:bodyPr>
          <a:lstStyle/>
          <a:p>
            <a:pPr algn="ctr"/>
            <a:r>
              <a:rPr lang="en-US" sz="2000" b="1" dirty="0">
                <a:ln w="6600">
                  <a:solidFill>
                    <a:schemeClr val="tx1"/>
                  </a:solidFill>
                  <a:prstDash val="solid"/>
                </a:ln>
                <a:solidFill>
                  <a:schemeClr val="bg1"/>
                </a:solidFill>
                <a:effectLst>
                  <a:outerShdw dist="38100" dir="2700000" algn="tl" rotWithShape="0">
                    <a:schemeClr val="accent2"/>
                  </a:outerShdw>
                </a:effectLst>
              </a:rPr>
              <a:t>Hill AFB SAPR Office</a:t>
            </a:r>
          </a:p>
        </p:txBody>
      </p:sp>
      <p:sp>
        <p:nvSpPr>
          <p:cNvPr id="3" name="TextBox 2"/>
          <p:cNvSpPr txBox="1"/>
          <p:nvPr/>
        </p:nvSpPr>
        <p:spPr>
          <a:xfrm>
            <a:off x="9260336" y="5762855"/>
            <a:ext cx="2803805" cy="764440"/>
          </a:xfrm>
          <a:prstGeom prst="rect">
            <a:avLst/>
          </a:prstGeom>
          <a:noFill/>
        </p:spPr>
        <p:txBody>
          <a:bodyPr wrap="square" rtlCol="0">
            <a:spAutoFit/>
          </a:bodyPr>
          <a:lstStyle/>
          <a:p>
            <a:pPr algn="r"/>
            <a:r>
              <a:rPr lang="en-US" sz="1456" b="1" dirty="0">
                <a:solidFill>
                  <a:schemeClr val="bg1"/>
                </a:solidFill>
                <a:effectLst>
                  <a:outerShdw blurRad="38100" dist="38100" dir="2700000" algn="tl">
                    <a:srgbClr val="000000">
                      <a:alpha val="43137"/>
                    </a:srgbClr>
                  </a:outerShdw>
                </a:effectLst>
              </a:rPr>
              <a:t>Office: 801.777.1950</a:t>
            </a:r>
          </a:p>
          <a:p>
            <a:pPr algn="r"/>
            <a:r>
              <a:rPr lang="en-US" sz="1456" b="1" dirty="0">
                <a:solidFill>
                  <a:schemeClr val="bg1"/>
                </a:solidFill>
                <a:effectLst>
                  <a:outerShdw blurRad="38100" dist="38100" dir="2700000" algn="tl">
                    <a:srgbClr val="000000">
                      <a:alpha val="43137"/>
                    </a:srgbClr>
                  </a:outerShdw>
                </a:effectLst>
              </a:rPr>
              <a:t>24/7 Hotline: 801.777-1985</a:t>
            </a:r>
          </a:p>
          <a:p>
            <a:pPr algn="r"/>
            <a:r>
              <a:rPr lang="en-US" sz="1456" b="1" dirty="0">
                <a:solidFill>
                  <a:schemeClr val="bg1"/>
                </a:solidFill>
                <a:effectLst>
                  <a:outerShdw blurRad="38100" dist="38100" dir="2700000" algn="tl">
                    <a:srgbClr val="000000">
                      <a:alpha val="43137"/>
                    </a:srgbClr>
                  </a:outerShdw>
                </a:effectLst>
              </a:rPr>
              <a:t>DSN 777-1985</a:t>
            </a:r>
          </a:p>
        </p:txBody>
      </p:sp>
      <p:pic>
        <p:nvPicPr>
          <p:cNvPr id="1026" name="Picture 2" descr="84d19e75-738d-4541-b672-0100e6e98e97@NAMP1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7984" y="4264622"/>
            <a:ext cx="1607256" cy="195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fb92496-bac6-4291-8c43-c9fcc0d30137@NAMP1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7984" y="1676386"/>
            <a:ext cx="1606636" cy="200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0606" y="3750090"/>
            <a:ext cx="1510787" cy="400110"/>
          </a:xfrm>
          <a:prstGeom prst="rect">
            <a:avLst/>
          </a:prstGeom>
          <a:noFill/>
        </p:spPr>
        <p:txBody>
          <a:bodyPr wrap="square" rtlCol="0">
            <a:spAutoFit/>
          </a:bodyPr>
          <a:lstStyle/>
          <a:p>
            <a:pPr algn="ctr">
              <a:buNone/>
            </a:pPr>
            <a:r>
              <a:rPr lang="en-US" sz="1000" b="1" dirty="0">
                <a:solidFill>
                  <a:schemeClr val="bg1"/>
                </a:solidFill>
              </a:rPr>
              <a:t>Installation SARC </a:t>
            </a:r>
          </a:p>
          <a:p>
            <a:pPr algn="ctr">
              <a:buNone/>
            </a:pPr>
            <a:r>
              <a:rPr lang="en-US" sz="1000" b="1" dirty="0">
                <a:solidFill>
                  <a:schemeClr val="bg1"/>
                </a:solidFill>
              </a:rPr>
              <a:t>Ms. Janet Dillingham</a:t>
            </a:r>
          </a:p>
        </p:txBody>
      </p:sp>
      <p:sp>
        <p:nvSpPr>
          <p:cNvPr id="21" name="TextBox 20"/>
          <p:cNvSpPr txBox="1"/>
          <p:nvPr/>
        </p:nvSpPr>
        <p:spPr>
          <a:xfrm>
            <a:off x="3883512" y="802824"/>
            <a:ext cx="4424976" cy="646331"/>
          </a:xfrm>
          <a:prstGeom prst="rect">
            <a:avLst/>
          </a:prstGeom>
          <a:solidFill>
            <a:srgbClr val="006666"/>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defRPr/>
            </a:pPr>
            <a:r>
              <a:rPr lang="en-US" sz="1200" dirty="0">
                <a:ln w="0"/>
                <a:solidFill>
                  <a:schemeClr val="bg1"/>
                </a:solidFill>
                <a:effectLst>
                  <a:outerShdw blurRad="38100" dist="25400" dir="5400000" algn="ctr" rotWithShape="0">
                    <a:srgbClr val="6E747A">
                      <a:alpha val="43000"/>
                    </a:srgbClr>
                  </a:outerShdw>
                </a:effectLst>
                <a:latin typeface="Arial Narrow" panose="020B0606020202030204" pitchFamily="34" charset="0"/>
              </a:rPr>
              <a:t>5713 E Ave/</a:t>
            </a:r>
            <a:r>
              <a:rPr lang="en-US" sz="1200" dirty="0" err="1">
                <a:ln w="0"/>
                <a:solidFill>
                  <a:schemeClr val="bg1"/>
                </a:solidFill>
                <a:effectLst>
                  <a:outerShdw blurRad="38100" dist="25400" dir="5400000" algn="ctr" rotWithShape="0">
                    <a:srgbClr val="6E747A">
                      <a:alpha val="43000"/>
                    </a:srgbClr>
                  </a:outerShdw>
                </a:effectLst>
                <a:latin typeface="Arial Narrow" panose="020B0606020202030204" pitchFamily="34" charset="0"/>
              </a:rPr>
              <a:t>Bldg</a:t>
            </a:r>
            <a:r>
              <a:rPr lang="en-US" sz="1200" dirty="0">
                <a:ln w="0"/>
                <a:solidFill>
                  <a:schemeClr val="bg1"/>
                </a:solidFill>
                <a:effectLst>
                  <a:outerShdw blurRad="38100" dist="25400" dir="5400000" algn="ctr" rotWithShape="0">
                    <a:srgbClr val="6E747A">
                      <a:alpha val="43000"/>
                    </a:srgbClr>
                  </a:outerShdw>
                </a:effectLst>
                <a:latin typeface="Arial Narrow" panose="020B0606020202030204" pitchFamily="34" charset="0"/>
              </a:rPr>
              <a:t> 460</a:t>
            </a:r>
          </a:p>
          <a:p>
            <a:pPr algn="ctr" eaLnBrk="1" hangingPunct="1">
              <a:defRPr/>
            </a:pPr>
            <a:r>
              <a:rPr lang="en-US" sz="1200" dirty="0">
                <a:ln w="0"/>
                <a:solidFill>
                  <a:schemeClr val="bg1"/>
                </a:solidFill>
                <a:effectLst>
                  <a:outerShdw blurRad="38100" dist="25400" dir="5400000" algn="ctr" rotWithShape="0">
                    <a:srgbClr val="6E747A">
                      <a:alpha val="43000"/>
                    </a:srgbClr>
                  </a:outerShdw>
                </a:effectLst>
                <a:latin typeface="Arial Narrow" panose="020B0606020202030204" pitchFamily="34" charset="0"/>
              </a:rPr>
              <a:t>(Near Chapel)</a:t>
            </a:r>
          </a:p>
          <a:p>
            <a:pPr algn="ctr" eaLnBrk="1" hangingPunct="1">
              <a:defRPr/>
            </a:pPr>
            <a:r>
              <a:rPr lang="en-US" sz="1200" dirty="0">
                <a:ln w="0"/>
                <a:solidFill>
                  <a:schemeClr val="bg1"/>
                </a:solidFill>
                <a:effectLst>
                  <a:outerShdw blurRad="38100" dist="25400" dir="5400000" algn="ctr" rotWithShape="0">
                    <a:srgbClr val="6E747A">
                      <a:alpha val="43000"/>
                    </a:srgbClr>
                  </a:outerShdw>
                </a:effectLst>
                <a:latin typeface="Arial Narrow" panose="020B0606020202030204" pitchFamily="34" charset="0"/>
              </a:rPr>
              <a:t>Co-Located with EO &amp; VC &amp; DAVA</a:t>
            </a:r>
          </a:p>
        </p:txBody>
      </p:sp>
      <p:pic>
        <p:nvPicPr>
          <p:cNvPr id="22" name="Picture 21">
            <a:extLst>
              <a:ext uri="{FF2B5EF4-FFF2-40B4-BE49-F238E27FC236}">
                <a16:creationId xmlns:a16="http://schemas.microsoft.com/office/drawing/2014/main" id="{02F13C26-65A1-E8C1-5213-6748DDC99A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8236" y="1664896"/>
            <a:ext cx="1606636" cy="2032405"/>
          </a:xfrm>
          <a:prstGeom prst="rect">
            <a:avLst/>
          </a:prstGeom>
        </p:spPr>
      </p:pic>
      <p:pic>
        <p:nvPicPr>
          <p:cNvPr id="5" name="Picture 4" descr="A person smiling in front of a flag&#10;&#10;Description automatically generated with medium confidence">
            <a:extLst>
              <a:ext uri="{FF2B5EF4-FFF2-40B4-BE49-F238E27FC236}">
                <a16:creationId xmlns:a16="http://schemas.microsoft.com/office/drawing/2014/main" id="{2D0F8EB7-7430-E705-D194-5247F70BAD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8236" y="4264622"/>
            <a:ext cx="1545196" cy="1952212"/>
          </a:xfrm>
          <a:prstGeom prst="rect">
            <a:avLst/>
          </a:prstGeom>
        </p:spPr>
      </p:pic>
      <p:sp>
        <p:nvSpPr>
          <p:cNvPr id="6" name="TextBox 5">
            <a:extLst>
              <a:ext uri="{FF2B5EF4-FFF2-40B4-BE49-F238E27FC236}">
                <a16:creationId xmlns:a16="http://schemas.microsoft.com/office/drawing/2014/main" id="{29A5A50C-7F27-697A-D9BD-B248F96A6988}"/>
              </a:ext>
            </a:extLst>
          </p:cNvPr>
          <p:cNvSpPr txBox="1"/>
          <p:nvPr/>
        </p:nvSpPr>
        <p:spPr>
          <a:xfrm>
            <a:off x="8142922" y="6389626"/>
            <a:ext cx="1277261" cy="400110"/>
          </a:xfrm>
          <a:prstGeom prst="rect">
            <a:avLst/>
          </a:prstGeom>
          <a:noFill/>
        </p:spPr>
        <p:txBody>
          <a:bodyPr wrap="square" rtlCol="0">
            <a:spAutoFit/>
          </a:bodyPr>
          <a:lstStyle/>
          <a:p>
            <a:pPr algn="ctr">
              <a:buNone/>
            </a:pPr>
            <a:r>
              <a:rPr lang="en-US" sz="1000" b="1" dirty="0">
                <a:solidFill>
                  <a:schemeClr val="bg1"/>
                </a:solidFill>
              </a:rPr>
              <a:t>Victim Advocate</a:t>
            </a:r>
          </a:p>
          <a:p>
            <a:pPr algn="ctr">
              <a:buNone/>
            </a:pPr>
            <a:r>
              <a:rPr lang="en-US" sz="1000" b="1" dirty="0">
                <a:solidFill>
                  <a:schemeClr val="bg1"/>
                </a:solidFill>
              </a:rPr>
              <a:t>Ms. Tatum Ramos</a:t>
            </a:r>
          </a:p>
        </p:txBody>
      </p:sp>
    </p:spTree>
    <p:extLst>
      <p:ext uri="{BB962C8B-B14F-4D97-AF65-F5344CB8AC3E}">
        <p14:creationId xmlns:p14="http://schemas.microsoft.com/office/powerpoint/2010/main" val="1708627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7FE0-CCCE-517C-98A1-7F26374CF9F3}"/>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RESOURCES FOR VICTIMS</a:t>
            </a:r>
          </a:p>
        </p:txBody>
      </p:sp>
      <p:sp>
        <p:nvSpPr>
          <p:cNvPr id="4" name="Slide Number Placeholder 3">
            <a:extLst>
              <a:ext uri="{FF2B5EF4-FFF2-40B4-BE49-F238E27FC236}">
                <a16:creationId xmlns:a16="http://schemas.microsoft.com/office/drawing/2014/main" id="{6E9B45C7-5978-1441-5B9E-A66163CD3D22}"/>
              </a:ext>
            </a:extLst>
          </p:cNvPr>
          <p:cNvSpPr>
            <a:spLocks noGrp="1"/>
          </p:cNvSpPr>
          <p:nvPr>
            <p:ph type="sldNum" sz="quarter" idx="12"/>
          </p:nvPr>
        </p:nvSpPr>
        <p:spPr/>
        <p:txBody>
          <a:bodyPr/>
          <a:lstStyle/>
          <a:p>
            <a:fld id="{D8DA9DAA-006C-4F4B-980E-E3DF019B24E2}" type="slidenum">
              <a:rPr lang="en-US" smtClean="0"/>
              <a:t>21</a:t>
            </a:fld>
            <a:endParaRPr lang="en-US" dirty="0"/>
          </a:p>
        </p:txBody>
      </p:sp>
      <p:sp>
        <p:nvSpPr>
          <p:cNvPr id="6" name="TextBox 5">
            <a:extLst>
              <a:ext uri="{FF2B5EF4-FFF2-40B4-BE49-F238E27FC236}">
                <a16:creationId xmlns:a16="http://schemas.microsoft.com/office/drawing/2014/main" id="{C434A1F9-521C-B271-05C0-6036E8DF8945}"/>
              </a:ext>
            </a:extLst>
          </p:cNvPr>
          <p:cNvSpPr txBox="1"/>
          <p:nvPr/>
        </p:nvSpPr>
        <p:spPr>
          <a:xfrm>
            <a:off x="253430" y="1690688"/>
            <a:ext cx="5719280" cy="5909310"/>
          </a:xfrm>
          <a:prstGeom prst="rect">
            <a:avLst/>
          </a:prstGeom>
          <a:noFill/>
        </p:spPr>
        <p:txBody>
          <a:bodyPr wrap="square" rtlCol="0">
            <a:spAutoFit/>
          </a:bodyPr>
          <a:lstStyle/>
          <a:p>
            <a:r>
              <a:rPr lang="en-US" b="1" u="sng" dirty="0">
                <a:solidFill>
                  <a:srgbClr val="FFC000"/>
                </a:solidFill>
                <a:effectLst>
                  <a:outerShdw blurRad="38100" dist="38100" dir="2700000" algn="tl">
                    <a:srgbClr val="000000">
                      <a:alpha val="43137"/>
                    </a:srgbClr>
                  </a:outerShdw>
                </a:effectLst>
              </a:rPr>
              <a:t>ON-BASE RESOURCES</a:t>
            </a:r>
          </a:p>
          <a:p>
            <a:r>
              <a:rPr lang="en-US" dirty="0">
                <a:solidFill>
                  <a:schemeClr val="bg1"/>
                </a:solidFill>
              </a:rPr>
              <a:t>SAPR				801-777-1985</a:t>
            </a:r>
          </a:p>
          <a:p>
            <a:r>
              <a:rPr lang="en-US" dirty="0">
                <a:solidFill>
                  <a:schemeClr val="bg1"/>
                </a:solidFill>
              </a:rPr>
              <a:t>Family Advocacy Program/DAVA	385-209-1881</a:t>
            </a:r>
          </a:p>
          <a:p>
            <a:r>
              <a:rPr lang="en-US" dirty="0">
                <a:solidFill>
                  <a:schemeClr val="bg1"/>
                </a:solidFill>
              </a:rPr>
              <a:t>Command Post 24-hr		801-777-3007</a:t>
            </a:r>
          </a:p>
          <a:p>
            <a:r>
              <a:rPr lang="en-US" dirty="0">
                <a:solidFill>
                  <a:schemeClr val="bg1"/>
                </a:solidFill>
              </a:rPr>
              <a:t>Security Forces 24-hr		801-777-3056</a:t>
            </a:r>
          </a:p>
          <a:p>
            <a:r>
              <a:rPr lang="en-US" dirty="0">
                <a:solidFill>
                  <a:schemeClr val="bg1"/>
                </a:solidFill>
              </a:rPr>
              <a:t>Victims’ Counsel (VC)		801-586-9384</a:t>
            </a:r>
          </a:p>
          <a:p>
            <a:pPr marL="0" marR="0" indent="0" algn="l"/>
            <a:r>
              <a:rPr lang="en-US" sz="1800" kern="1400" dirty="0">
                <a:ln>
                  <a:noFill/>
                </a:ln>
                <a:solidFill>
                  <a:schemeClr val="bg1"/>
                </a:solidFill>
                <a:effectLst/>
              </a:rPr>
              <a:t>Equal Opportunity		801-777-4856</a:t>
            </a:r>
          </a:p>
          <a:p>
            <a:pPr marL="0" marR="0" indent="0" algn="l"/>
            <a:r>
              <a:rPr lang="en-US" sz="1800" kern="1400" dirty="0">
                <a:ln>
                  <a:noFill/>
                </a:ln>
                <a:solidFill>
                  <a:schemeClr val="bg1"/>
                </a:solidFill>
                <a:effectLst/>
              </a:rPr>
              <a:t>Mental Health			801-777-7909</a:t>
            </a:r>
          </a:p>
          <a:p>
            <a:pPr marL="0" marR="0" indent="0" algn="l"/>
            <a:r>
              <a:rPr lang="en-US" sz="1800" kern="1400" dirty="0">
                <a:ln>
                  <a:noFill/>
                </a:ln>
                <a:solidFill>
                  <a:schemeClr val="bg1"/>
                </a:solidFill>
                <a:effectLst/>
              </a:rPr>
              <a:t>Base Chapel			801-777-2106</a:t>
            </a:r>
            <a:endParaRPr lang="en-US" sz="1800" kern="1400" dirty="0">
              <a:ln>
                <a:noFill/>
              </a:ln>
              <a:solidFill>
                <a:srgbClr val="000000"/>
              </a:solidFill>
              <a:effectLst/>
              <a:latin typeface="Gill Sans MT" panose="020B0502020104020203" pitchFamily="34" charset="0"/>
            </a:endParaRPr>
          </a:p>
          <a:p>
            <a:r>
              <a:rPr lang="en-US" dirty="0">
                <a:solidFill>
                  <a:schemeClr val="bg1"/>
                </a:solidFill>
              </a:rPr>
              <a:t>Employee Assistance Program	866-580-9078			</a:t>
            </a:r>
          </a:p>
          <a:p>
            <a:r>
              <a:rPr lang="en-US" b="1" u="sng" dirty="0">
                <a:solidFill>
                  <a:srgbClr val="FFC000"/>
                </a:solidFill>
                <a:effectLst>
                  <a:outerShdw blurRad="38100" dist="38100" dir="2700000" algn="tl">
                    <a:srgbClr val="000000">
                      <a:alpha val="43137"/>
                    </a:srgbClr>
                  </a:outerShdw>
                </a:effectLst>
              </a:rPr>
              <a:t>OFF-BASE LOCAL RESOURCES</a:t>
            </a:r>
          </a:p>
          <a:p>
            <a:r>
              <a:rPr lang="en-US" dirty="0">
                <a:solidFill>
                  <a:schemeClr val="bg1"/>
                </a:solidFill>
              </a:rPr>
              <a:t>Safe Harbor Crisis Center (Davis)	801-444-9161</a:t>
            </a:r>
          </a:p>
          <a:p>
            <a:r>
              <a:rPr lang="en-US" dirty="0">
                <a:solidFill>
                  <a:schemeClr val="bg1"/>
                </a:solidFill>
              </a:rPr>
              <a:t>Your Community Center (Weber)	801-394-9456</a:t>
            </a:r>
          </a:p>
          <a:p>
            <a:r>
              <a:rPr lang="en-US" dirty="0">
                <a:solidFill>
                  <a:schemeClr val="bg1"/>
                </a:solidFill>
              </a:rPr>
              <a:t>Rape Recovery Center (SLC)	801-467-7273</a:t>
            </a:r>
          </a:p>
          <a:p>
            <a:r>
              <a:rPr lang="en-US" dirty="0">
                <a:solidFill>
                  <a:schemeClr val="bg1"/>
                </a:solidFill>
              </a:rPr>
              <a:t>NUSANE (SAFE EXAMS)		888-421-1100	</a:t>
            </a:r>
          </a:p>
          <a:p>
            <a:endParaRPr lang="en-US" dirty="0">
              <a:solidFill>
                <a:schemeClr val="bg1"/>
              </a:solidFill>
            </a:endParaRPr>
          </a:p>
          <a:p>
            <a:endParaRPr lang="en-US" b="1" u="sng" dirty="0">
              <a:solidFill>
                <a:schemeClr val="bg1"/>
              </a:solidFill>
              <a:effectLst>
                <a:outerShdw blurRad="38100" dist="38100" dir="2700000" algn="tl">
                  <a:srgbClr val="000000">
                    <a:alpha val="43137"/>
                  </a:srgbClr>
                </a:outerShdw>
              </a:effectLst>
            </a:endParaRPr>
          </a:p>
          <a:p>
            <a:endParaRPr lang="en-US" b="1" u="sng" dirty="0">
              <a:solidFill>
                <a:schemeClr val="bg1"/>
              </a:solidFill>
              <a:effectLst>
                <a:outerShdw blurRad="38100" dist="38100" dir="2700000" algn="tl">
                  <a:srgbClr val="000000">
                    <a:alpha val="43137"/>
                  </a:srgbClr>
                </a:outerShdw>
              </a:effectLst>
            </a:endParaRPr>
          </a:p>
          <a:p>
            <a:endParaRPr lang="en-US" b="1" u="sng"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	</a:t>
            </a:r>
            <a:r>
              <a:rPr lang="en-US" dirty="0">
                <a:solidFill>
                  <a:schemeClr val="bg1"/>
                </a:solidFill>
              </a:rPr>
              <a:t>	</a:t>
            </a:r>
          </a:p>
        </p:txBody>
      </p:sp>
      <p:sp>
        <p:nvSpPr>
          <p:cNvPr id="7" name="TextBox 6">
            <a:extLst>
              <a:ext uri="{FF2B5EF4-FFF2-40B4-BE49-F238E27FC236}">
                <a16:creationId xmlns:a16="http://schemas.microsoft.com/office/drawing/2014/main" id="{75A3D2F9-F41E-F29A-D170-4CE793DC64DF}"/>
              </a:ext>
            </a:extLst>
          </p:cNvPr>
          <p:cNvSpPr txBox="1"/>
          <p:nvPr/>
        </p:nvSpPr>
        <p:spPr>
          <a:xfrm>
            <a:off x="5972710" y="1690688"/>
            <a:ext cx="5832297" cy="4247317"/>
          </a:xfrm>
          <a:prstGeom prst="rect">
            <a:avLst/>
          </a:prstGeom>
          <a:noFill/>
        </p:spPr>
        <p:txBody>
          <a:bodyPr wrap="square" rtlCol="0">
            <a:spAutoFit/>
          </a:bodyPr>
          <a:lstStyle/>
          <a:p>
            <a:r>
              <a:rPr lang="en-US" b="1" u="sng" dirty="0">
                <a:solidFill>
                  <a:srgbClr val="FFC000"/>
                </a:solidFill>
                <a:effectLst>
                  <a:outerShdw blurRad="38100" dist="38100" dir="2700000" algn="tl">
                    <a:srgbClr val="000000">
                      <a:alpha val="43137"/>
                    </a:srgbClr>
                  </a:outerShdw>
                </a:effectLst>
              </a:rPr>
              <a:t>Other</a:t>
            </a:r>
          </a:p>
          <a:p>
            <a:r>
              <a:rPr lang="en-US" dirty="0">
                <a:solidFill>
                  <a:schemeClr val="bg1"/>
                </a:solidFill>
                <a:effectLst>
                  <a:outerShdw blurRad="38100" dist="38100" dir="2700000" algn="tl">
                    <a:srgbClr val="000000">
                      <a:alpha val="43137"/>
                    </a:srgbClr>
                  </a:outerShdw>
                </a:effectLst>
              </a:rPr>
              <a:t>National Suicide Prevention Hotline      800-273-8255</a:t>
            </a:r>
          </a:p>
          <a:p>
            <a:r>
              <a:rPr lang="en-US" dirty="0">
                <a:solidFill>
                  <a:schemeClr val="bg1"/>
                </a:solidFill>
                <a:effectLst>
                  <a:outerShdw blurRad="38100" dist="38100" dir="2700000" algn="tl">
                    <a:srgbClr val="000000">
                      <a:alpha val="43137"/>
                    </a:srgbClr>
                  </a:outerShdw>
                </a:effectLst>
              </a:rPr>
              <a:t>DoD Safe Helpline	                 877-995-5247</a:t>
            </a:r>
          </a:p>
          <a:p>
            <a:r>
              <a:rPr lang="en-US" dirty="0">
                <a:solidFill>
                  <a:schemeClr val="bg1"/>
                </a:solidFill>
                <a:effectLst>
                  <a:outerShdw blurRad="38100" dist="38100" dir="2700000" algn="tl">
                    <a:srgbClr val="000000">
                      <a:alpha val="43137"/>
                    </a:srgbClr>
                  </a:outerShdw>
                </a:effectLst>
              </a:rPr>
              <a:t>			</a:t>
            </a:r>
            <a:r>
              <a:rPr lang="en-US" dirty="0">
                <a:solidFill>
                  <a:schemeClr val="bg1"/>
                </a:solidFill>
              </a:rPr>
              <a:t>		</a:t>
            </a:r>
          </a:p>
          <a:p>
            <a:r>
              <a:rPr lang="en-US" b="1" u="sng" dirty="0">
                <a:solidFill>
                  <a:srgbClr val="FFC000"/>
                </a:solidFill>
                <a:effectLst>
                  <a:outerShdw blurRad="38100" dist="38100" dir="2700000" algn="tl">
                    <a:srgbClr val="000000">
                      <a:alpha val="43137"/>
                    </a:srgbClr>
                  </a:outerShdw>
                </a:effectLst>
              </a:rPr>
              <a:t>VETERAN RESOURCES</a:t>
            </a:r>
          </a:p>
          <a:p>
            <a:r>
              <a:rPr lang="en-US" dirty="0">
                <a:solidFill>
                  <a:schemeClr val="bg1"/>
                </a:solidFill>
              </a:rPr>
              <a:t>Military One Source		800-342-9647</a:t>
            </a:r>
          </a:p>
          <a:p>
            <a:r>
              <a:rPr lang="en-US" dirty="0">
                <a:solidFill>
                  <a:schemeClr val="bg1"/>
                </a:solidFill>
              </a:rPr>
              <a:t>Military Sexual Trauma (VA)	801-582-1565</a:t>
            </a:r>
          </a:p>
          <a:p>
            <a:r>
              <a:rPr lang="en-US" dirty="0">
                <a:solidFill>
                  <a:schemeClr val="bg1"/>
                </a:solidFill>
              </a:rPr>
              <a:t>Vet Center			801-266-1499</a:t>
            </a:r>
          </a:p>
          <a:p>
            <a:endParaRPr lang="en-US" b="1" u="sng" dirty="0">
              <a:solidFill>
                <a:srgbClr val="FFC000"/>
              </a:solidFill>
              <a:effectLst>
                <a:outerShdw blurRad="38100" dist="38100" dir="2700000" algn="tl">
                  <a:srgbClr val="000000">
                    <a:alpha val="43137"/>
                  </a:srgbClr>
                </a:outerShdw>
              </a:effectLst>
            </a:endParaRPr>
          </a:p>
          <a:p>
            <a:r>
              <a:rPr lang="en-US" b="1" u="sng" dirty="0">
                <a:solidFill>
                  <a:srgbClr val="FFC000"/>
                </a:solidFill>
                <a:effectLst>
                  <a:outerShdw blurRad="38100" dist="38100" dir="2700000" algn="tl">
                    <a:srgbClr val="000000">
                      <a:alpha val="43137"/>
                    </a:srgbClr>
                  </a:outerShdw>
                </a:effectLst>
              </a:rPr>
              <a:t>MALE VICTIMIZATION</a:t>
            </a:r>
          </a:p>
          <a:p>
            <a:r>
              <a:rPr lang="en-US" sz="1800" dirty="0">
                <a:solidFill>
                  <a:schemeClr val="bg1"/>
                </a:solidFill>
                <a:cs typeface="Arial"/>
              </a:rPr>
              <a:t>Male</a:t>
            </a:r>
            <a:r>
              <a:rPr lang="en-US" sz="1800" spc="-50" dirty="0">
                <a:solidFill>
                  <a:schemeClr val="bg1"/>
                </a:solidFill>
                <a:cs typeface="Arial"/>
              </a:rPr>
              <a:t> </a:t>
            </a:r>
            <a:r>
              <a:rPr lang="en-US" sz="1800" dirty="0">
                <a:solidFill>
                  <a:schemeClr val="bg1"/>
                </a:solidFill>
                <a:cs typeface="Arial"/>
              </a:rPr>
              <a:t>Survivor</a:t>
            </a:r>
            <a:r>
              <a:rPr lang="en-US" sz="1800" spc="-5" dirty="0">
                <a:solidFill>
                  <a:schemeClr val="bg1"/>
                </a:solidFill>
                <a:cs typeface="Arial"/>
              </a:rPr>
              <a:t> </a:t>
            </a:r>
            <a:r>
              <a:rPr lang="en-US" sz="1800" spc="-10" dirty="0">
                <a:solidFill>
                  <a:schemeClr val="bg1"/>
                </a:solidFill>
                <a:cs typeface="Arial"/>
              </a:rPr>
              <a:t>(MaleSurvivor.org)</a:t>
            </a:r>
            <a:endParaRPr lang="en-US" spc="-10" dirty="0">
              <a:solidFill>
                <a:schemeClr val="bg1"/>
              </a:solidFill>
              <a:cs typeface="Arial"/>
            </a:endParaRPr>
          </a:p>
          <a:p>
            <a:r>
              <a:rPr lang="en-US" sz="1800" dirty="0">
                <a:solidFill>
                  <a:schemeClr val="bg1"/>
                </a:solidFill>
                <a:cs typeface="Arial"/>
              </a:rPr>
              <a:t>Safe</a:t>
            </a:r>
            <a:r>
              <a:rPr lang="en-US" sz="1800" spc="-30" dirty="0">
                <a:solidFill>
                  <a:schemeClr val="bg1"/>
                </a:solidFill>
                <a:cs typeface="Arial"/>
              </a:rPr>
              <a:t> </a:t>
            </a:r>
            <a:r>
              <a:rPr lang="en-US" sz="1800" dirty="0">
                <a:solidFill>
                  <a:schemeClr val="bg1"/>
                </a:solidFill>
                <a:cs typeface="Arial"/>
              </a:rPr>
              <a:t>4</a:t>
            </a:r>
            <a:r>
              <a:rPr lang="en-US" sz="1800" spc="-25" dirty="0">
                <a:solidFill>
                  <a:schemeClr val="bg1"/>
                </a:solidFill>
                <a:cs typeface="Arial"/>
              </a:rPr>
              <a:t> </a:t>
            </a:r>
            <a:r>
              <a:rPr lang="en-US" sz="1800" dirty="0">
                <a:solidFill>
                  <a:schemeClr val="bg1"/>
                </a:solidFill>
                <a:cs typeface="Arial"/>
              </a:rPr>
              <a:t>Athletes</a:t>
            </a:r>
            <a:r>
              <a:rPr lang="en-US" sz="1800" spc="-30" dirty="0">
                <a:solidFill>
                  <a:schemeClr val="bg1"/>
                </a:solidFill>
                <a:cs typeface="Arial"/>
              </a:rPr>
              <a:t> </a:t>
            </a:r>
            <a:r>
              <a:rPr lang="en-US" sz="1800" spc="-10" dirty="0">
                <a:solidFill>
                  <a:schemeClr val="bg1"/>
                </a:solidFill>
                <a:cs typeface="Arial"/>
              </a:rPr>
              <a:t>(safe4athletes.org)</a:t>
            </a:r>
            <a:endParaRPr lang="en-US" spc="-10" dirty="0">
              <a:solidFill>
                <a:schemeClr val="bg1"/>
              </a:solidFill>
              <a:cs typeface="Arial"/>
            </a:endParaRPr>
          </a:p>
          <a:p>
            <a:r>
              <a:rPr lang="en-US" sz="1800" dirty="0">
                <a:solidFill>
                  <a:schemeClr val="bg1"/>
                </a:solidFill>
                <a:cs typeface="Arial"/>
              </a:rPr>
              <a:t>1</a:t>
            </a:r>
            <a:r>
              <a:rPr lang="en-US" sz="1800" spc="-10" dirty="0">
                <a:solidFill>
                  <a:schemeClr val="bg1"/>
                </a:solidFill>
                <a:cs typeface="Arial"/>
              </a:rPr>
              <a:t> </a:t>
            </a:r>
            <a:r>
              <a:rPr lang="en-US" sz="1800" dirty="0">
                <a:solidFill>
                  <a:schemeClr val="bg1"/>
                </a:solidFill>
                <a:cs typeface="Arial"/>
              </a:rPr>
              <a:t>in</a:t>
            </a:r>
            <a:r>
              <a:rPr lang="en-US" sz="1800" spc="-20" dirty="0">
                <a:solidFill>
                  <a:schemeClr val="bg1"/>
                </a:solidFill>
                <a:cs typeface="Arial"/>
              </a:rPr>
              <a:t> </a:t>
            </a:r>
            <a:r>
              <a:rPr lang="en-US" sz="1800" dirty="0">
                <a:solidFill>
                  <a:schemeClr val="bg1"/>
                </a:solidFill>
                <a:cs typeface="Arial"/>
              </a:rPr>
              <a:t>6</a:t>
            </a:r>
            <a:r>
              <a:rPr lang="en-US" sz="1800" spc="-5" dirty="0">
                <a:solidFill>
                  <a:schemeClr val="bg1"/>
                </a:solidFill>
                <a:cs typeface="Arial"/>
              </a:rPr>
              <a:t> </a:t>
            </a:r>
            <a:r>
              <a:rPr lang="en-US" sz="1800" spc="-10" dirty="0">
                <a:solidFill>
                  <a:schemeClr val="bg1"/>
                </a:solidFill>
                <a:cs typeface="Arial"/>
              </a:rPr>
              <a:t>(1in6.org)</a:t>
            </a:r>
            <a:endParaRPr lang="en-US" spc="-10" dirty="0">
              <a:solidFill>
                <a:schemeClr val="bg1"/>
              </a:solidFill>
              <a:cs typeface="Arial"/>
            </a:endParaRPr>
          </a:p>
          <a:p>
            <a:r>
              <a:rPr lang="en-US" sz="1800" dirty="0">
                <a:solidFill>
                  <a:schemeClr val="bg1"/>
                </a:solidFill>
                <a:cs typeface="Arial"/>
              </a:rPr>
              <a:t>Men</a:t>
            </a:r>
            <a:r>
              <a:rPr lang="en-US" sz="1800" spc="-35" dirty="0">
                <a:solidFill>
                  <a:schemeClr val="bg1"/>
                </a:solidFill>
                <a:cs typeface="Arial"/>
              </a:rPr>
              <a:t> </a:t>
            </a:r>
            <a:r>
              <a:rPr lang="en-US" sz="1800" dirty="0">
                <a:solidFill>
                  <a:schemeClr val="bg1"/>
                </a:solidFill>
                <a:cs typeface="Arial"/>
              </a:rPr>
              <a:t>Thriving</a:t>
            </a:r>
            <a:r>
              <a:rPr lang="en-US" sz="1800" spc="-15" dirty="0">
                <a:solidFill>
                  <a:schemeClr val="bg1"/>
                </a:solidFill>
                <a:cs typeface="Arial"/>
              </a:rPr>
              <a:t> </a:t>
            </a:r>
            <a:r>
              <a:rPr lang="en-US" sz="1800" spc="-10" dirty="0">
                <a:solidFill>
                  <a:schemeClr val="bg1"/>
                </a:solidFill>
                <a:cs typeface="Arial"/>
              </a:rPr>
              <a:t>(menthriving.org)</a:t>
            </a:r>
            <a:endParaRPr lang="en-US" sz="1800" dirty="0">
              <a:solidFill>
                <a:schemeClr val="bg1"/>
              </a:solidFill>
              <a:cs typeface="Arial"/>
            </a:endParaRPr>
          </a:p>
          <a:p>
            <a:r>
              <a:rPr lang="en-US" dirty="0">
                <a:solidFill>
                  <a:schemeClr val="bg1"/>
                </a:solidFill>
                <a:effectLst>
                  <a:outerShdw blurRad="38100" dist="38100" dir="2700000" algn="tl">
                    <a:srgbClr val="000000">
                      <a:alpha val="43137"/>
                    </a:srgbClr>
                  </a:outerShdw>
                </a:effectLst>
              </a:rPr>
              <a:t>				</a:t>
            </a:r>
            <a:r>
              <a:rPr lang="en-US" dirty="0">
                <a:solidFill>
                  <a:schemeClr val="bg1"/>
                </a:solidFill>
              </a:rPr>
              <a:t>	</a:t>
            </a:r>
          </a:p>
        </p:txBody>
      </p:sp>
    </p:spTree>
    <p:extLst>
      <p:ext uri="{BB962C8B-B14F-4D97-AF65-F5344CB8AC3E}">
        <p14:creationId xmlns:p14="http://schemas.microsoft.com/office/powerpoint/2010/main" val="996684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4675-24A6-10CF-AFB3-CA2AFC6D1754}"/>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FEEDBACK</a:t>
            </a:r>
          </a:p>
        </p:txBody>
      </p:sp>
      <p:sp>
        <p:nvSpPr>
          <p:cNvPr id="4" name="Slide Number Placeholder 3">
            <a:extLst>
              <a:ext uri="{FF2B5EF4-FFF2-40B4-BE49-F238E27FC236}">
                <a16:creationId xmlns:a16="http://schemas.microsoft.com/office/drawing/2014/main" id="{0F87457A-7077-A3C3-C3F5-1AFAF6A65635}"/>
              </a:ext>
            </a:extLst>
          </p:cNvPr>
          <p:cNvSpPr>
            <a:spLocks noGrp="1"/>
          </p:cNvSpPr>
          <p:nvPr>
            <p:ph type="sldNum" sz="quarter" idx="12"/>
          </p:nvPr>
        </p:nvSpPr>
        <p:spPr/>
        <p:txBody>
          <a:bodyPr/>
          <a:lstStyle/>
          <a:p>
            <a:fld id="{D8DA9DAA-006C-4F4B-980E-E3DF019B24E2}" type="slidenum">
              <a:rPr lang="en-US" smtClean="0"/>
              <a:t>22</a:t>
            </a:fld>
            <a:endParaRPr lang="en-US" dirty="0"/>
          </a:p>
        </p:txBody>
      </p:sp>
      <p:pic>
        <p:nvPicPr>
          <p:cNvPr id="6" name="Picture 5">
            <a:extLst>
              <a:ext uri="{FF2B5EF4-FFF2-40B4-BE49-F238E27FC236}">
                <a16:creationId xmlns:a16="http://schemas.microsoft.com/office/drawing/2014/main" id="{C77F24E5-7DE0-8A3C-7131-62590DA65039}"/>
              </a:ext>
            </a:extLst>
          </p:cNvPr>
          <p:cNvPicPr>
            <a:picLocks noChangeAspect="1"/>
          </p:cNvPicPr>
          <p:nvPr/>
        </p:nvPicPr>
        <p:blipFill>
          <a:blip r:embed="rId2"/>
          <a:stretch>
            <a:fillRect/>
          </a:stretch>
        </p:blipFill>
        <p:spPr>
          <a:xfrm>
            <a:off x="3815137" y="1825625"/>
            <a:ext cx="4561725" cy="4446724"/>
          </a:xfrm>
          <a:prstGeom prst="rect">
            <a:avLst/>
          </a:prstGeom>
        </p:spPr>
      </p:pic>
    </p:spTree>
    <p:extLst>
      <p:ext uri="{BB962C8B-B14F-4D97-AF65-F5344CB8AC3E}">
        <p14:creationId xmlns:p14="http://schemas.microsoft.com/office/powerpoint/2010/main" val="60981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2755900" y="1807030"/>
            <a:ext cx="6743700" cy="2031325"/>
          </a:xfrm>
          <a:prstGeom prst="rect">
            <a:avLst/>
          </a:prstGeom>
          <a:noFill/>
        </p:spPr>
        <p:txBody>
          <a:bodyPr wrap="square" rtlCol="0">
            <a:spAutoFit/>
          </a:bodyPr>
          <a:lstStyle/>
          <a:p>
            <a:pPr algn="ctr"/>
            <a:r>
              <a:rPr lang="en-US" sz="3600" dirty="0"/>
              <a:t>VICTIM’S REACTION TO BEING RESCUED</a:t>
            </a:r>
          </a:p>
          <a:p>
            <a:pPr algn="ctr"/>
            <a:r>
              <a:rPr lang="en-US" u="sng" dirty="0">
                <a:hlinkClick r:id="rId5"/>
              </a:rPr>
              <a:t>https://www.youtube.com/watch?v=qBQjG84ziyU</a:t>
            </a:r>
            <a:endParaRPr lang="en-US" dirty="0"/>
          </a:p>
          <a:p>
            <a:pPr algn="ctr"/>
            <a:endParaRPr lang="en-US" sz="3600" dirty="0"/>
          </a:p>
        </p:txBody>
      </p:sp>
      <p:pic>
        <p:nvPicPr>
          <p:cNvPr id="5" name="Video May 22 2023, 11 52 52 AM">
            <a:hlinkClick r:id="" action="ppaction://media"/>
            <a:extLst>
              <a:ext uri="{FF2B5EF4-FFF2-40B4-BE49-F238E27FC236}">
                <a16:creationId xmlns:a16="http://schemas.microsoft.com/office/drawing/2014/main" id="{0497F868-156A-D662-2D29-63FC779E93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6835" b="36726"/>
          <a:stretch/>
        </p:blipFill>
        <p:spPr>
          <a:xfrm>
            <a:off x="63576" y="0"/>
            <a:ext cx="12064848" cy="6858000"/>
          </a:xfrm>
          <a:prstGeom prst="rect">
            <a:avLst/>
          </a:prstGeom>
        </p:spPr>
      </p:pic>
    </p:spTree>
    <p:extLst>
      <p:ext uri="{BB962C8B-B14F-4D97-AF65-F5344CB8AC3E}">
        <p14:creationId xmlns:p14="http://schemas.microsoft.com/office/powerpoint/2010/main" val="420431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3" name="Title 1062">
            <a:extLst>
              <a:ext uri="{FF2B5EF4-FFF2-40B4-BE49-F238E27FC236}">
                <a16:creationId xmlns:a16="http://schemas.microsoft.com/office/drawing/2014/main" id="{544A2E78-93BE-A14E-23B6-FEE73600DB83}"/>
              </a:ext>
            </a:extLst>
          </p:cNvPr>
          <p:cNvSpPr>
            <a:spLocks noGrp="1"/>
          </p:cNvSpPr>
          <p:nvPr>
            <p:ph type="title"/>
          </p:nvPr>
        </p:nvSpPr>
        <p:spPr/>
        <p:txBody>
          <a:bodyPr/>
          <a:lstStyle/>
          <a:p>
            <a:pPr algn="ctr"/>
            <a:r>
              <a:rPr lang="en-US" dirty="0">
                <a:solidFill>
                  <a:schemeClr val="bg1"/>
                </a:solidFill>
                <a:latin typeface="Berlin Sans FB" panose="020E0602020502020306" pitchFamily="34" charset="0"/>
              </a:rPr>
              <a:t>THE MANY FACES OF TRAUMA</a:t>
            </a:r>
          </a:p>
        </p:txBody>
      </p:sp>
      <p:pic>
        <p:nvPicPr>
          <p:cNvPr id="5" name="Picture 4">
            <a:extLst>
              <a:ext uri="{FF2B5EF4-FFF2-40B4-BE49-F238E27FC236}">
                <a16:creationId xmlns:a16="http://schemas.microsoft.com/office/drawing/2014/main" id="{7CE14210-F762-4E4A-3FEE-54BD4DABF279}"/>
              </a:ext>
            </a:extLst>
          </p:cNvPr>
          <p:cNvPicPr>
            <a:picLocks noChangeAspect="1"/>
          </p:cNvPicPr>
          <p:nvPr/>
        </p:nvPicPr>
        <p:blipFill>
          <a:blip r:embed="rId3"/>
          <a:stretch>
            <a:fillRect/>
          </a:stretch>
        </p:blipFill>
        <p:spPr>
          <a:xfrm>
            <a:off x="0" y="1868282"/>
            <a:ext cx="6731374" cy="3523369"/>
          </a:xfrm>
          <a:prstGeom prst="rect">
            <a:avLst/>
          </a:prstGeom>
        </p:spPr>
      </p:pic>
      <p:sp>
        <p:nvSpPr>
          <p:cNvPr id="2" name="Content Placeholder 1030">
            <a:extLst>
              <a:ext uri="{FF2B5EF4-FFF2-40B4-BE49-F238E27FC236}">
                <a16:creationId xmlns:a16="http://schemas.microsoft.com/office/drawing/2014/main" id="{7437E74D-3F6E-1893-A92F-1033E283C23C}"/>
              </a:ext>
            </a:extLst>
          </p:cNvPr>
          <p:cNvSpPr>
            <a:spLocks noGrp="1"/>
          </p:cNvSpPr>
          <p:nvPr>
            <p:ph idx="1"/>
          </p:nvPr>
        </p:nvSpPr>
        <p:spPr>
          <a:xfrm>
            <a:off x="7244583" y="1868282"/>
            <a:ext cx="5028826" cy="4870191"/>
          </a:xfrm>
        </p:spPr>
        <p:txBody>
          <a:bodyPr>
            <a:noAutofit/>
          </a:bodyPr>
          <a:lstStyle/>
          <a:p>
            <a:pPr lvl="1">
              <a:spcAft>
                <a:spcPts val="1800"/>
              </a:spcAft>
              <a:defRPr/>
            </a:pPr>
            <a:r>
              <a:rPr lang="en-US" sz="3200" b="1" kern="1200" dirty="0">
                <a:solidFill>
                  <a:schemeClr val="bg1"/>
                </a:solidFill>
                <a:cs typeface="Arial" charset="0"/>
              </a:rPr>
              <a:t>Range of Emotions </a:t>
            </a:r>
          </a:p>
          <a:p>
            <a:pPr lvl="1">
              <a:spcAft>
                <a:spcPts val="1800"/>
              </a:spcAft>
              <a:defRPr/>
            </a:pPr>
            <a:r>
              <a:rPr lang="en-US" sz="3200" b="1" kern="1200" dirty="0">
                <a:solidFill>
                  <a:schemeClr val="bg1"/>
                </a:solidFill>
                <a:cs typeface="Arial" charset="0"/>
              </a:rPr>
              <a:t>Counterintuitive </a:t>
            </a:r>
          </a:p>
          <a:p>
            <a:pPr lvl="1">
              <a:spcAft>
                <a:spcPts val="1800"/>
              </a:spcAft>
              <a:defRPr/>
            </a:pPr>
            <a:r>
              <a:rPr lang="en-US" sz="3200" b="1" kern="1200" dirty="0">
                <a:solidFill>
                  <a:schemeClr val="bg1"/>
                </a:solidFill>
                <a:cs typeface="Arial" charset="0"/>
              </a:rPr>
              <a:t>Bizarre</a:t>
            </a:r>
          </a:p>
          <a:p>
            <a:pPr lvl="1">
              <a:spcAft>
                <a:spcPts val="1800"/>
              </a:spcAft>
              <a:defRPr/>
            </a:pPr>
            <a:r>
              <a:rPr lang="en-US" sz="3200" b="1" kern="1200" dirty="0">
                <a:solidFill>
                  <a:schemeClr val="bg1"/>
                </a:solidFill>
                <a:cs typeface="Arial" charset="0"/>
              </a:rPr>
              <a:t>May even appear deceptive</a:t>
            </a:r>
          </a:p>
        </p:txBody>
      </p:sp>
      <p:sp>
        <p:nvSpPr>
          <p:cNvPr id="4" name="TextBox 3">
            <a:extLst>
              <a:ext uri="{FF2B5EF4-FFF2-40B4-BE49-F238E27FC236}">
                <a16:creationId xmlns:a16="http://schemas.microsoft.com/office/drawing/2014/main" id="{988606D9-43F7-872F-523A-82A152AD41C0}"/>
              </a:ext>
            </a:extLst>
          </p:cNvPr>
          <p:cNvSpPr txBox="1"/>
          <p:nvPr/>
        </p:nvSpPr>
        <p:spPr>
          <a:xfrm>
            <a:off x="3081494" y="5717512"/>
            <a:ext cx="6029011" cy="861774"/>
          </a:xfrm>
          <a:prstGeom prst="rect">
            <a:avLst/>
          </a:prstGeom>
          <a:noFill/>
        </p:spPr>
        <p:txBody>
          <a:bodyPr wrap="square" rtlCol="0">
            <a:spAutoFit/>
          </a:bodyPr>
          <a:lstStyle/>
          <a:p>
            <a:r>
              <a:rPr lang="en-US" sz="3200" b="1" dirty="0">
                <a:solidFill>
                  <a:schemeClr val="bg1"/>
                </a:solidFill>
              </a:rPr>
              <a:t>EVERYONE REACTS DIFFERENTLY!!!</a:t>
            </a:r>
          </a:p>
          <a:p>
            <a:endParaRPr lang="en-US" dirty="0"/>
          </a:p>
        </p:txBody>
      </p:sp>
    </p:spTree>
    <p:extLst>
      <p:ext uri="{BB962C8B-B14F-4D97-AF65-F5344CB8AC3E}">
        <p14:creationId xmlns:p14="http://schemas.microsoft.com/office/powerpoint/2010/main" val="2271540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54C3B59-E00B-D09A-269F-F2C20EE87631}"/>
              </a:ext>
            </a:extLst>
          </p:cNvPr>
          <p:cNvGraphicFramePr/>
          <p:nvPr>
            <p:extLst>
              <p:ext uri="{D42A27DB-BD31-4B8C-83A1-F6EECF244321}">
                <p14:modId xmlns:p14="http://schemas.microsoft.com/office/powerpoint/2010/main" val="1404335557"/>
              </p:ext>
            </p:extLst>
          </p:nvPr>
        </p:nvGraphicFramePr>
        <p:xfrm>
          <a:off x="3583040" y="1316602"/>
          <a:ext cx="7837696" cy="5172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Arrow: Down 12">
            <a:extLst>
              <a:ext uri="{FF2B5EF4-FFF2-40B4-BE49-F238E27FC236}">
                <a16:creationId xmlns:a16="http://schemas.microsoft.com/office/drawing/2014/main" id="{60072469-3CCE-E5AB-5A91-8A0D10CD7A67}"/>
              </a:ext>
            </a:extLst>
          </p:cNvPr>
          <p:cNvSpPr/>
          <p:nvPr/>
        </p:nvSpPr>
        <p:spPr>
          <a:xfrm flipV="1">
            <a:off x="2737089" y="2047492"/>
            <a:ext cx="683491" cy="44414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B893F5-B79B-C22A-E5E8-2A3A0094962B}"/>
              </a:ext>
            </a:extLst>
          </p:cNvPr>
          <p:cNvSpPr/>
          <p:nvPr/>
        </p:nvSpPr>
        <p:spPr>
          <a:xfrm>
            <a:off x="2223062" y="6457303"/>
            <a:ext cx="1571071"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CONCEPTION</a:t>
            </a:r>
          </a:p>
        </p:txBody>
      </p:sp>
      <p:sp>
        <p:nvSpPr>
          <p:cNvPr id="15" name="Rectangle 14">
            <a:extLst>
              <a:ext uri="{FF2B5EF4-FFF2-40B4-BE49-F238E27FC236}">
                <a16:creationId xmlns:a16="http://schemas.microsoft.com/office/drawing/2014/main" id="{99917230-6FE5-B1F2-081A-D3C0D6F8392D}"/>
              </a:ext>
            </a:extLst>
          </p:cNvPr>
          <p:cNvSpPr/>
          <p:nvPr/>
        </p:nvSpPr>
        <p:spPr>
          <a:xfrm>
            <a:off x="2637723" y="1526205"/>
            <a:ext cx="878381"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DEATH</a:t>
            </a:r>
          </a:p>
        </p:txBody>
      </p:sp>
      <p:sp>
        <p:nvSpPr>
          <p:cNvPr id="16" name="Title 15">
            <a:extLst>
              <a:ext uri="{FF2B5EF4-FFF2-40B4-BE49-F238E27FC236}">
                <a16:creationId xmlns:a16="http://schemas.microsoft.com/office/drawing/2014/main" id="{016ED544-296E-492C-EE51-535010BC89DE}"/>
              </a:ext>
            </a:extLst>
          </p:cNvPr>
          <p:cNvSpPr>
            <a:spLocks noGrp="1"/>
          </p:cNvSpPr>
          <p:nvPr>
            <p:ph type="title"/>
          </p:nvPr>
        </p:nvSpPr>
        <p:spPr>
          <a:xfrm>
            <a:off x="838200" y="200642"/>
            <a:ext cx="10515600" cy="1325563"/>
          </a:xfrm>
        </p:spPr>
        <p:txBody>
          <a:bodyPr>
            <a:normAutofit fontScale="90000"/>
          </a:bodyPr>
          <a:lstStyle/>
          <a:p>
            <a:pPr algn="ctr"/>
            <a:r>
              <a:rPr lang="en-US" dirty="0">
                <a:solidFill>
                  <a:schemeClr val="bg1"/>
                </a:solidFill>
                <a:latin typeface="Berlin Sans FB" panose="020E0602020502020306" pitchFamily="34" charset="0"/>
              </a:rPr>
              <a:t>ADVERSE CHILDHOOD EXPERIENCES</a:t>
            </a:r>
          </a:p>
        </p:txBody>
      </p:sp>
    </p:spTree>
    <p:extLst>
      <p:ext uri="{BB962C8B-B14F-4D97-AF65-F5344CB8AC3E}">
        <p14:creationId xmlns:p14="http://schemas.microsoft.com/office/powerpoint/2010/main" val="2227882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Table 16">
            <a:extLst>
              <a:ext uri="{FF2B5EF4-FFF2-40B4-BE49-F238E27FC236}">
                <a16:creationId xmlns:a16="http://schemas.microsoft.com/office/drawing/2014/main" id="{6DEA1D56-3918-08D6-E244-912B91BEC0F7}"/>
              </a:ext>
            </a:extLst>
          </p:cNvPr>
          <p:cNvGraphicFramePr>
            <a:graphicFrameLocks noGrp="1"/>
          </p:cNvGraphicFramePr>
          <p:nvPr>
            <p:extLst>
              <p:ext uri="{D42A27DB-BD31-4B8C-83A1-F6EECF244321}">
                <p14:modId xmlns:p14="http://schemas.microsoft.com/office/powerpoint/2010/main" val="4085850601"/>
              </p:ext>
            </p:extLst>
          </p:nvPr>
        </p:nvGraphicFramePr>
        <p:xfrm>
          <a:off x="0" y="0"/>
          <a:ext cx="12192000" cy="6858001"/>
        </p:xfrm>
        <a:graphic>
          <a:graphicData uri="http://schemas.openxmlformats.org/drawingml/2006/table">
            <a:tbl>
              <a:tblPr firstRow="1" bandRow="1">
                <a:tableStyleId>{5202B0CA-FC54-4496-8BCA-5EF66A818D29}</a:tableStyleId>
              </a:tblPr>
              <a:tblGrid>
                <a:gridCol w="4480560">
                  <a:extLst>
                    <a:ext uri="{9D8B030D-6E8A-4147-A177-3AD203B41FA5}">
                      <a16:colId xmlns:a16="http://schemas.microsoft.com/office/drawing/2014/main" val="2216978444"/>
                    </a:ext>
                  </a:extLst>
                </a:gridCol>
                <a:gridCol w="2895600">
                  <a:extLst>
                    <a:ext uri="{9D8B030D-6E8A-4147-A177-3AD203B41FA5}">
                      <a16:colId xmlns:a16="http://schemas.microsoft.com/office/drawing/2014/main" val="4142349633"/>
                    </a:ext>
                  </a:extLst>
                </a:gridCol>
                <a:gridCol w="4815840">
                  <a:extLst>
                    <a:ext uri="{9D8B030D-6E8A-4147-A177-3AD203B41FA5}">
                      <a16:colId xmlns:a16="http://schemas.microsoft.com/office/drawing/2014/main" val="2701050128"/>
                    </a:ext>
                  </a:extLst>
                </a:gridCol>
              </a:tblGrid>
              <a:tr h="1379716">
                <a:tc>
                  <a:txBody>
                    <a:bodyPr/>
                    <a:lstStyle/>
                    <a:p>
                      <a:pPr algn="ctr"/>
                      <a:r>
                        <a:rPr lang="en-US" sz="4000" dirty="0">
                          <a:latin typeface="Britannic Bold" panose="020B0903060703020204" pitchFamily="34" charset="0"/>
                        </a:rPr>
                        <a:t>RISK FACTORS</a:t>
                      </a:r>
                    </a:p>
                  </a:txBody>
                  <a:tcPr anchor="ctr">
                    <a:cell3D prstMaterial="dkEdge">
                      <a:bevel prst="cross"/>
                      <a:lightRig rig="flood" dir="t"/>
                    </a:cell3D>
                  </a:tcPr>
                </a:tc>
                <a:tc>
                  <a:txBody>
                    <a:bodyPr/>
                    <a:lstStyle/>
                    <a:p>
                      <a:pPr algn="ctr"/>
                      <a:r>
                        <a:rPr lang="en-US" sz="4000" dirty="0">
                          <a:latin typeface="Britannic Bold" panose="020B0903060703020204" pitchFamily="34" charset="0"/>
                        </a:rPr>
                        <a:t>DOMAIN</a:t>
                      </a:r>
                    </a:p>
                  </a:txBody>
                  <a:tcPr anchor="ctr">
                    <a:cell3D prstMaterial="dkEdge">
                      <a:bevel prst="cross"/>
                      <a:lightRig rig="flood" dir="t"/>
                    </a:cell3D>
                  </a:tcPr>
                </a:tc>
                <a:tc>
                  <a:txBody>
                    <a:bodyPr/>
                    <a:lstStyle/>
                    <a:p>
                      <a:pPr algn="ctr"/>
                      <a:r>
                        <a:rPr lang="en-US" sz="4000" dirty="0">
                          <a:latin typeface="Britannic Bold" panose="020B0903060703020204" pitchFamily="34" charset="0"/>
                        </a:rPr>
                        <a:t>PROTECTIVE FACTORS</a:t>
                      </a:r>
                    </a:p>
                  </a:txBody>
                  <a:tcPr anchor="ctr">
                    <a:cell3D prstMaterial="dkEdge">
                      <a:bevel prst="cross"/>
                      <a:lightRig rig="flood" dir="t"/>
                    </a:cell3D>
                  </a:tcPr>
                </a:tc>
                <a:extLst>
                  <a:ext uri="{0D108BD9-81ED-4DB2-BD59-A6C34878D82A}">
                    <a16:rowId xmlns:a16="http://schemas.microsoft.com/office/drawing/2014/main" val="1874390938"/>
                  </a:ext>
                </a:extLst>
              </a:tr>
              <a:tr h="1826095">
                <a:tc>
                  <a:txBody>
                    <a:bodyPr/>
                    <a:lstStyle/>
                    <a:p>
                      <a:pPr marL="342900" indent="-342900" algn="l">
                        <a:spcAft>
                          <a:spcPts val="600"/>
                        </a:spcAft>
                        <a:buFont typeface="Wingdings" panose="05000000000000000000" pitchFamily="2" charset="2"/>
                        <a:buChar char="§"/>
                      </a:pPr>
                      <a:r>
                        <a:rPr lang="en-US" sz="2400" dirty="0"/>
                        <a:t>Social norms that promote sexual violence</a:t>
                      </a:r>
                    </a:p>
                    <a:p>
                      <a:pPr marL="342900" indent="-342900" algn="l">
                        <a:spcAft>
                          <a:spcPts val="600"/>
                        </a:spcAft>
                        <a:buFont typeface="Wingdings" panose="05000000000000000000" pitchFamily="2" charset="2"/>
                        <a:buChar char="§"/>
                      </a:pPr>
                      <a:r>
                        <a:rPr lang="en-US" sz="2400" dirty="0"/>
                        <a:t>High levels of crime and other violence</a:t>
                      </a:r>
                    </a:p>
                  </a:txBody>
                  <a:tcPr anchor="ctr">
                    <a:cell3D prstMaterial="dkEdge">
                      <a:bevel prst="cross"/>
                      <a:lightRig rig="flood" dir="t"/>
                    </a:cell3D>
                    <a:solidFill>
                      <a:srgbClr val="B9EEED"/>
                    </a:solidFill>
                  </a:tcPr>
                </a:tc>
                <a:tc>
                  <a:txBody>
                    <a:bodyPr/>
                    <a:lstStyle/>
                    <a:p>
                      <a:pPr algn="ctr"/>
                      <a:r>
                        <a:rPr lang="en-US" sz="3600" dirty="0">
                          <a:latin typeface="Britannic Bold" panose="020B0903060703020204" pitchFamily="34" charset="0"/>
                        </a:rPr>
                        <a:t>SOCIETAL</a:t>
                      </a:r>
                    </a:p>
                  </a:txBody>
                  <a:tcPr>
                    <a:cell3D prstMaterial="dkEdge">
                      <a:bevel prst="cross"/>
                      <a:lightRig rig="flood" dir="t"/>
                    </a:cell3D>
                    <a:solidFill>
                      <a:srgbClr val="B9EEED"/>
                    </a:solidFill>
                  </a:tcPr>
                </a:tc>
                <a:tc>
                  <a:txBody>
                    <a:bodyPr/>
                    <a:lstStyle/>
                    <a:p>
                      <a:pPr marL="342900" indent="-342900" algn="l">
                        <a:spcAft>
                          <a:spcPts val="600"/>
                        </a:spcAft>
                        <a:buFont typeface="Arial" panose="020B0604020202020204" pitchFamily="34" charset="0"/>
                        <a:buChar char="•"/>
                      </a:pPr>
                      <a:r>
                        <a:rPr lang="en-US" sz="2400" dirty="0"/>
                        <a:t>No evidence-based findings</a:t>
                      </a:r>
                    </a:p>
                  </a:txBody>
                  <a:tcPr anchor="ctr">
                    <a:cell3D prstMaterial="dkEdge">
                      <a:bevel prst="cross"/>
                      <a:lightRig rig="flood" dir="t"/>
                    </a:cell3D>
                    <a:solidFill>
                      <a:srgbClr val="B9EEED"/>
                    </a:solidFill>
                  </a:tcPr>
                </a:tc>
                <a:extLst>
                  <a:ext uri="{0D108BD9-81ED-4DB2-BD59-A6C34878D82A}">
                    <a16:rowId xmlns:a16="http://schemas.microsoft.com/office/drawing/2014/main" val="3047928472"/>
                  </a:ext>
                </a:extLst>
              </a:tr>
              <a:tr h="1826095">
                <a:tc>
                  <a:txBody>
                    <a:bodyPr/>
                    <a:lstStyle/>
                    <a:p>
                      <a:pPr marL="342900" indent="-342900" algn="l">
                        <a:spcAft>
                          <a:spcPts val="600"/>
                        </a:spcAft>
                        <a:buFont typeface="Wingdings" panose="05000000000000000000" pitchFamily="2" charset="2"/>
                        <a:buChar char="§"/>
                      </a:pPr>
                      <a:r>
                        <a:rPr lang="en-US" sz="2400" kern="1200" dirty="0">
                          <a:solidFill>
                            <a:schemeClr val="dk1"/>
                          </a:solidFill>
                          <a:latin typeface="+mn-lt"/>
                          <a:ea typeface="+mn-ea"/>
                          <a:cs typeface="+mn-cs"/>
                        </a:rPr>
                        <a:t>Poverty</a:t>
                      </a:r>
                    </a:p>
                    <a:p>
                      <a:pPr marL="342900" indent="-342900" algn="l">
                        <a:spcAft>
                          <a:spcPts val="600"/>
                        </a:spcAft>
                        <a:buFont typeface="Wingdings" panose="05000000000000000000" pitchFamily="2" charset="2"/>
                        <a:buChar char="§"/>
                      </a:pPr>
                      <a:r>
                        <a:rPr lang="en-US" sz="2400" kern="1200" dirty="0">
                          <a:solidFill>
                            <a:schemeClr val="dk1"/>
                          </a:solidFill>
                          <a:latin typeface="+mn-lt"/>
                          <a:ea typeface="+mn-ea"/>
                          <a:cs typeface="+mn-cs"/>
                        </a:rPr>
                        <a:t>Lack of resources</a:t>
                      </a:r>
                    </a:p>
                    <a:p>
                      <a:pPr marL="342900" indent="-342900" algn="l">
                        <a:spcAft>
                          <a:spcPts val="600"/>
                        </a:spcAft>
                        <a:buFont typeface="Wingdings" panose="05000000000000000000" pitchFamily="2" charset="2"/>
                        <a:buChar char="§"/>
                      </a:pPr>
                      <a:endParaRPr lang="en-US" sz="2400" kern="1200" dirty="0">
                        <a:solidFill>
                          <a:schemeClr val="dk1"/>
                        </a:solidFill>
                        <a:latin typeface="+mn-lt"/>
                        <a:ea typeface="+mn-ea"/>
                        <a:cs typeface="+mn-cs"/>
                      </a:endParaRPr>
                    </a:p>
                  </a:txBody>
                  <a:tcPr anchor="ctr">
                    <a:cell3D prstMaterial="dkEdge">
                      <a:bevel prst="cross"/>
                      <a:lightRig rig="flood" dir="t"/>
                    </a:cell3D>
                    <a:solidFill>
                      <a:schemeClr val="bg1">
                        <a:lumMod val="85000"/>
                      </a:schemeClr>
                    </a:solidFill>
                  </a:tcPr>
                </a:tc>
                <a:tc>
                  <a:txBody>
                    <a:bodyPr/>
                    <a:lstStyle/>
                    <a:p>
                      <a:pPr algn="ctr"/>
                      <a:r>
                        <a:rPr lang="en-US" sz="3600" dirty="0">
                          <a:latin typeface="Britannic Bold" panose="020B0903060703020204" pitchFamily="34" charset="0"/>
                        </a:rPr>
                        <a:t>COMMUNITY</a:t>
                      </a:r>
                    </a:p>
                  </a:txBody>
                  <a:tcPr>
                    <a:cell3D prstMaterial="dkEdge">
                      <a:bevel prst="cross"/>
                      <a:lightRig rig="flood" dir="t"/>
                    </a:cell3D>
                    <a:solidFill>
                      <a:schemeClr val="bg1">
                        <a:lumMod val="85000"/>
                      </a:schemeClr>
                    </a:solidFill>
                  </a:tcPr>
                </a:tc>
                <a:tc>
                  <a:txBody>
                    <a:bodyPr/>
                    <a:lstStyle/>
                    <a:p>
                      <a:pPr marL="342900" indent="-342900" algn="l">
                        <a:spcAft>
                          <a:spcPts val="600"/>
                        </a:spcAft>
                        <a:buFont typeface="Arial" panose="020B0604020202020204" pitchFamily="34" charset="0"/>
                        <a:buChar char="•"/>
                      </a:pPr>
                      <a:r>
                        <a:rPr lang="en-US" sz="2400" dirty="0"/>
                        <a:t>Community support/connectedness</a:t>
                      </a:r>
                    </a:p>
                    <a:p>
                      <a:pPr marL="342900" indent="-342900" algn="l">
                        <a:spcAft>
                          <a:spcPts val="600"/>
                        </a:spcAft>
                        <a:buFont typeface="Arial" panose="020B0604020202020204" pitchFamily="34" charset="0"/>
                        <a:buChar char="•"/>
                      </a:pPr>
                      <a:r>
                        <a:rPr lang="en-US" sz="2400" dirty="0"/>
                        <a:t>Access to resources</a:t>
                      </a:r>
                    </a:p>
                  </a:txBody>
                  <a:tcPr anchor="ctr">
                    <a:cell3D prstMaterial="dkEdge">
                      <a:bevel prst="cross"/>
                      <a:lightRig rig="flood" dir="t"/>
                    </a:cell3D>
                    <a:solidFill>
                      <a:schemeClr val="bg1">
                        <a:lumMod val="85000"/>
                      </a:schemeClr>
                    </a:solidFill>
                  </a:tcPr>
                </a:tc>
                <a:extLst>
                  <a:ext uri="{0D108BD9-81ED-4DB2-BD59-A6C34878D82A}">
                    <a16:rowId xmlns:a16="http://schemas.microsoft.com/office/drawing/2014/main" val="3706393236"/>
                  </a:ext>
                </a:extLst>
              </a:tr>
              <a:tr h="1826095">
                <a:tc>
                  <a:txBody>
                    <a:bodyPr/>
                    <a:lstStyle/>
                    <a:p>
                      <a:pPr marL="342900" indent="-342900" algn="l">
                        <a:spcAft>
                          <a:spcPts val="600"/>
                        </a:spcAft>
                        <a:buFont typeface="Wingdings" panose="05000000000000000000" pitchFamily="2" charset="2"/>
                        <a:buChar char="§"/>
                      </a:pPr>
                      <a:r>
                        <a:rPr lang="en-US" sz="2400" dirty="0"/>
                        <a:t>Family environment characterized by physical violence &amp; conflict</a:t>
                      </a:r>
                    </a:p>
                    <a:p>
                      <a:pPr marL="342900" indent="-342900" algn="l">
                        <a:spcAft>
                          <a:spcPts val="600"/>
                        </a:spcAft>
                        <a:buFont typeface="Wingdings" panose="05000000000000000000" pitchFamily="2" charset="2"/>
                        <a:buChar char="§"/>
                      </a:pPr>
                      <a:r>
                        <a:rPr lang="en-US" sz="2400" dirty="0"/>
                        <a:t>Poor parent child relationship</a:t>
                      </a:r>
                    </a:p>
                  </a:txBody>
                  <a:tcPr anchor="ctr">
                    <a:cell3D prstMaterial="dkEdge">
                      <a:bevel prst="cross"/>
                      <a:lightRig rig="flood" dir="t"/>
                    </a:cell3D>
                    <a:solidFill>
                      <a:schemeClr val="bg1">
                        <a:lumMod val="95000"/>
                      </a:schemeClr>
                    </a:solidFill>
                  </a:tcPr>
                </a:tc>
                <a:tc>
                  <a:txBody>
                    <a:bodyPr/>
                    <a:lstStyle/>
                    <a:p>
                      <a:pPr algn="ctr"/>
                      <a:r>
                        <a:rPr lang="en-US" sz="3600" dirty="0">
                          <a:latin typeface="Britannic Bold" panose="020B0903060703020204" pitchFamily="34" charset="0"/>
                        </a:rPr>
                        <a:t>INDIVIDUAL</a:t>
                      </a:r>
                    </a:p>
                  </a:txBody>
                  <a:tcPr>
                    <a:cell3D prstMaterial="dkEdge">
                      <a:bevel prst="cross"/>
                      <a:lightRig rig="flood" dir="t"/>
                    </a:cell3D>
                    <a:solidFill>
                      <a:schemeClr val="bg1">
                        <a:lumMod val="95000"/>
                      </a:schemeClr>
                    </a:solidFill>
                  </a:tcPr>
                </a:tc>
                <a:tc>
                  <a:txBody>
                    <a:bodyPr/>
                    <a:lstStyle/>
                    <a:p>
                      <a:pPr marL="342900" indent="-342900" algn="l">
                        <a:spcAft>
                          <a:spcPts val="600"/>
                        </a:spcAft>
                        <a:buFont typeface="Arial" panose="020B0604020202020204" pitchFamily="34" charset="0"/>
                        <a:buChar char="•"/>
                      </a:pPr>
                      <a:r>
                        <a:rPr lang="en-US" sz="2400" dirty="0"/>
                        <a:t>Connection with a caring adult</a:t>
                      </a:r>
                    </a:p>
                    <a:p>
                      <a:pPr marL="342900" indent="-342900" algn="l">
                        <a:spcAft>
                          <a:spcPts val="600"/>
                        </a:spcAft>
                        <a:buFont typeface="Arial" panose="020B0604020202020204" pitchFamily="34" charset="0"/>
                        <a:buChar char="•"/>
                      </a:pPr>
                      <a:r>
                        <a:rPr lang="en-US" sz="2400" dirty="0"/>
                        <a:t>Empathy &amp; concern for others</a:t>
                      </a:r>
                    </a:p>
                  </a:txBody>
                  <a:tcPr anchor="ctr">
                    <a:cell3D prstMaterial="dkEdge">
                      <a:bevel prst="cross"/>
                      <a:lightRig rig="flood" dir="t"/>
                    </a:cell3D>
                    <a:solidFill>
                      <a:schemeClr val="bg1">
                        <a:lumMod val="95000"/>
                      </a:schemeClr>
                    </a:solidFill>
                  </a:tcPr>
                </a:tc>
                <a:extLst>
                  <a:ext uri="{0D108BD9-81ED-4DB2-BD59-A6C34878D82A}">
                    <a16:rowId xmlns:a16="http://schemas.microsoft.com/office/drawing/2014/main" val="402379589"/>
                  </a:ext>
                </a:extLst>
              </a:tr>
            </a:tbl>
          </a:graphicData>
        </a:graphic>
      </p:graphicFrame>
      <p:pic>
        <p:nvPicPr>
          <p:cNvPr id="18" name="Graphic 17" descr="Group of people outline">
            <a:extLst>
              <a:ext uri="{FF2B5EF4-FFF2-40B4-BE49-F238E27FC236}">
                <a16:creationId xmlns:a16="http://schemas.microsoft.com/office/drawing/2014/main" id="{3D7D9A0F-B82A-2921-567F-A0848941E6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12080" y="1935480"/>
            <a:ext cx="1310640" cy="1310640"/>
          </a:xfrm>
          <a:prstGeom prst="rect">
            <a:avLst/>
          </a:prstGeom>
        </p:spPr>
      </p:pic>
      <p:pic>
        <p:nvPicPr>
          <p:cNvPr id="20" name="Graphic 19" descr="Family with two children with solid fill">
            <a:extLst>
              <a:ext uri="{FF2B5EF4-FFF2-40B4-BE49-F238E27FC236}">
                <a16:creationId xmlns:a16="http://schemas.microsoft.com/office/drawing/2014/main" id="{9BEBEF93-7E84-DB0B-4024-A4B39BA62D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12080" y="3733800"/>
            <a:ext cx="1310640" cy="1310640"/>
          </a:xfrm>
          <a:prstGeom prst="rect">
            <a:avLst/>
          </a:prstGeom>
        </p:spPr>
      </p:pic>
      <p:pic>
        <p:nvPicPr>
          <p:cNvPr id="22" name="Graphic 21" descr="Man with solid fill">
            <a:extLst>
              <a:ext uri="{FF2B5EF4-FFF2-40B4-BE49-F238E27FC236}">
                <a16:creationId xmlns:a16="http://schemas.microsoft.com/office/drawing/2014/main" id="{1E95657A-9438-75E7-00A0-997B7EA1364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25440" y="5775961"/>
            <a:ext cx="883920" cy="883920"/>
          </a:xfrm>
          <a:prstGeom prst="rect">
            <a:avLst/>
          </a:prstGeom>
        </p:spPr>
      </p:pic>
    </p:spTree>
    <p:extLst>
      <p:ext uri="{BB962C8B-B14F-4D97-AF65-F5344CB8AC3E}">
        <p14:creationId xmlns:p14="http://schemas.microsoft.com/office/powerpoint/2010/main" val="1840315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rol 1">
            <a:extLst>
              <a:ext uri="{FF2B5EF4-FFF2-40B4-BE49-F238E27FC236}">
                <a16:creationId xmlns:a16="http://schemas.microsoft.com/office/drawing/2014/main" id="{5D076AC3-4529-25D8-5785-A582E89BF114}"/>
              </a:ext>
            </a:extLst>
          </p:cNvPr>
          <p:cNvSpPr>
            <a:spLocks noChangeArrowheads="1" noChangeShapeType="1"/>
          </p:cNvSpPr>
          <p:nvPr/>
        </p:nvSpPr>
        <p:spPr bwMode="auto">
          <a:xfrm>
            <a:off x="4710113" y="4806950"/>
            <a:ext cx="3111500" cy="28749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D4D2D0"/>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50A2D8FE-BCEE-7BBE-A02D-2757C4C78730}"/>
              </a:ext>
            </a:extLst>
          </p:cNvPr>
          <p:cNvGraphicFramePr>
            <a:graphicFrameLocks noGrp="1"/>
          </p:cNvGraphicFramePr>
          <p:nvPr/>
        </p:nvGraphicFramePr>
        <p:xfrm>
          <a:off x="0" y="0"/>
          <a:ext cx="12192000" cy="6858000"/>
        </p:xfrm>
        <a:graphic>
          <a:graphicData uri="http://schemas.openxmlformats.org/drawingml/2006/table">
            <a:tbl>
              <a:tblPr firstRow="1" bandRow="1"/>
              <a:tblGrid>
                <a:gridCol w="6303913">
                  <a:extLst>
                    <a:ext uri="{9D8B030D-6E8A-4147-A177-3AD203B41FA5}">
                      <a16:colId xmlns:a16="http://schemas.microsoft.com/office/drawing/2014/main" val="2846143104"/>
                    </a:ext>
                  </a:extLst>
                </a:gridCol>
                <a:gridCol w="5888087">
                  <a:extLst>
                    <a:ext uri="{9D8B030D-6E8A-4147-A177-3AD203B41FA5}">
                      <a16:colId xmlns:a16="http://schemas.microsoft.com/office/drawing/2014/main" val="2926747253"/>
                    </a:ext>
                  </a:extLst>
                </a:gridCol>
              </a:tblGrid>
              <a:tr h="702000">
                <a:tc>
                  <a:txBody>
                    <a:bodyPr/>
                    <a:lstStyle/>
                    <a:p>
                      <a:pPr marR="0" indent="0" algn="ctr" rtl="0">
                        <a:spcBef>
                          <a:spcPts val="0"/>
                        </a:spcBef>
                        <a:spcAft>
                          <a:spcPts val="0"/>
                        </a:spcAft>
                      </a:pPr>
                      <a:r>
                        <a:rPr lang="en-US" sz="3600" b="1" kern="1400" dirty="0">
                          <a:ln>
                            <a:noFill/>
                          </a:ln>
                          <a:solidFill>
                            <a:srgbClr val="000000"/>
                          </a:solidFill>
                          <a:effectLst/>
                          <a:latin typeface="Calibri" panose="020F0502020204030204" pitchFamily="34" charset="0"/>
                        </a:rPr>
                        <a:t>Use These</a:t>
                      </a:r>
                      <a:endParaRPr lang="en-US" sz="36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D8D8"/>
                    </a:solidFill>
                  </a:tcPr>
                </a:tc>
                <a:tc>
                  <a:txBody>
                    <a:bodyPr/>
                    <a:lstStyle/>
                    <a:p>
                      <a:pPr marR="0" indent="0" algn="ctr" rtl="0">
                        <a:spcBef>
                          <a:spcPts val="0"/>
                        </a:spcBef>
                        <a:spcAft>
                          <a:spcPts val="0"/>
                        </a:spcAft>
                      </a:pPr>
                      <a:r>
                        <a:rPr lang="en-US" sz="3600" b="1" kern="1400" dirty="0">
                          <a:ln>
                            <a:noFill/>
                          </a:ln>
                          <a:solidFill>
                            <a:srgbClr val="000000"/>
                          </a:solidFill>
                          <a:effectLst/>
                          <a:latin typeface="Calibri" panose="020F0502020204030204" pitchFamily="34" charset="0"/>
                        </a:rPr>
                        <a:t>Avoid These</a:t>
                      </a:r>
                      <a:endParaRPr lang="en-US" sz="36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D8D8"/>
                    </a:solidFill>
                  </a:tcPr>
                </a:tc>
                <a:extLst>
                  <a:ext uri="{0D108BD9-81ED-4DB2-BD59-A6C34878D82A}">
                    <a16:rowId xmlns:a16="http://schemas.microsoft.com/office/drawing/2014/main" val="3993720478"/>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“I’m sorry this happened”</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“Tell me what happened”</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2628186863"/>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“It’s not your fault”</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“Had you been drinking?</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3768584920"/>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“I believe you”</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“Are you sure”</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4065129908"/>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“You are not alone”</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“I know how you feel”</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3580966371"/>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“You can trust me”</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“At least…”</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1253942172"/>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“What do you need right now?”</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a:ln>
                            <a:noFill/>
                          </a:ln>
                          <a:solidFill>
                            <a:srgbClr val="FFFFFF"/>
                          </a:solidFill>
                          <a:effectLst/>
                          <a:latin typeface="Calibri" panose="020F0502020204030204" pitchFamily="34" charset="0"/>
                        </a:rPr>
                        <a:t>“Everything will be okay”</a:t>
                      </a:r>
                      <a:endParaRPr lang="en-US" sz="2800" kern="140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1073986814"/>
                  </a:ext>
                </a:extLst>
              </a:tr>
              <a:tr h="124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“Are you open to seeking professional help?”</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“Why won’t you seek more help?”</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419225935"/>
                  </a:ext>
                </a:extLst>
              </a:tr>
              <a:tr h="702000">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“Here are some options…”</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noFill/>
                  </a:tcPr>
                </a:tc>
                <a:tc>
                  <a:txBody>
                    <a:bodyPr/>
                    <a:lstStyle/>
                    <a:p>
                      <a:pPr marR="0" indent="0" algn="ctr" rtl="0">
                        <a:spcBef>
                          <a:spcPts val="0"/>
                        </a:spcBef>
                        <a:spcAft>
                          <a:spcPts val="0"/>
                        </a:spcAft>
                      </a:pPr>
                      <a:r>
                        <a:rPr lang="en-US" sz="2800" b="1" kern="1400" dirty="0">
                          <a:ln>
                            <a:noFill/>
                          </a:ln>
                          <a:solidFill>
                            <a:srgbClr val="FFFFFF"/>
                          </a:solidFill>
                          <a:effectLst/>
                          <a:latin typeface="Calibri" panose="020F0502020204030204" pitchFamily="34" charset="0"/>
                        </a:rPr>
                        <a:t>“You should…”</a:t>
                      </a:r>
                      <a:endParaRPr lang="en-US" sz="2800" kern="1400" dirty="0">
                        <a:ln>
                          <a:noFill/>
                        </a:ln>
                        <a:solidFill>
                          <a:srgbClr val="000000"/>
                        </a:solidFill>
                        <a:effectLst/>
                        <a:latin typeface="Times New Roman" panose="02020603050405020304" pitchFamily="18" charset="0"/>
                      </a:endParaRPr>
                    </a:p>
                  </a:txBody>
                  <a:tcPr marL="42255" marR="42255" marT="42255" marB="42255">
                    <a:lnL>
                      <a:noFill/>
                    </a:lnL>
                    <a:lnR>
                      <a:noFill/>
                    </a:lnR>
                    <a:lnT>
                      <a:noFill/>
                    </a:lnT>
                    <a:lnB>
                      <a:noFill/>
                    </a:lnB>
                    <a:solidFill>
                      <a:srgbClr val="D87F08"/>
                    </a:solidFill>
                  </a:tcPr>
                </a:tc>
                <a:extLst>
                  <a:ext uri="{0D108BD9-81ED-4DB2-BD59-A6C34878D82A}">
                    <a16:rowId xmlns:a16="http://schemas.microsoft.com/office/drawing/2014/main" val="3158614401"/>
                  </a:ext>
                </a:extLst>
              </a:tr>
            </a:tbl>
          </a:graphicData>
        </a:graphic>
      </p:graphicFrame>
    </p:spTree>
    <p:extLst>
      <p:ext uri="{BB962C8B-B14F-4D97-AF65-F5344CB8AC3E}">
        <p14:creationId xmlns:p14="http://schemas.microsoft.com/office/powerpoint/2010/main" val="2372429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46" name="Straight Connector 45"/>
          <p:cNvCxnSpPr/>
          <p:nvPr/>
        </p:nvCxnSpPr>
        <p:spPr>
          <a:xfrm>
            <a:off x="8958137" y="987693"/>
            <a:ext cx="192767" cy="330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38" idx="3"/>
            <a:endCxn id="40" idx="1"/>
          </p:cNvCxnSpPr>
          <p:nvPr/>
        </p:nvCxnSpPr>
        <p:spPr>
          <a:xfrm>
            <a:off x="3193744" y="991232"/>
            <a:ext cx="192767" cy="330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Top Corners Rounded 13"/>
          <p:cNvSpPr/>
          <p:nvPr/>
        </p:nvSpPr>
        <p:spPr>
          <a:xfrm rot="10800000">
            <a:off x="-9331" y="6144463"/>
            <a:ext cx="12201331" cy="70037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4" name="Text 8"/>
          <p:cNvSpPr txBox="1"/>
          <p:nvPr/>
        </p:nvSpPr>
        <p:spPr>
          <a:xfrm>
            <a:off x="455965" y="1382926"/>
            <a:ext cx="2737780" cy="517572"/>
          </a:xfrm>
          <a:prstGeom prst="rect">
            <a:avLst/>
          </a:prstGeom>
          <a:solidFill>
            <a:srgbClr val="32CB32"/>
          </a:soli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effectLst/>
                <a:latin typeface="Arial"/>
                <a:ea typeface="Arial" panose="020B0604020202020204" pitchFamily="34" charset="0"/>
                <a:cs typeface="Times New Roman"/>
              </a:rPr>
              <a:t>Professional Environment</a:t>
            </a:r>
            <a:endParaRPr lang="en-US" sz="1600" kern="100" dirty="0">
              <a:effectLst/>
              <a:latin typeface="Arial"/>
              <a:ea typeface="SimSun" panose="02010600030101010101" pitchFamily="2" charset="-122"/>
              <a:cs typeface="Times New Roman"/>
            </a:endParaRPr>
          </a:p>
        </p:txBody>
      </p:sp>
      <p:sp>
        <p:nvSpPr>
          <p:cNvPr id="35" name="Text 3"/>
          <p:cNvSpPr txBox="1"/>
          <p:nvPr/>
        </p:nvSpPr>
        <p:spPr>
          <a:xfrm>
            <a:off x="455964" y="3398623"/>
            <a:ext cx="2737781" cy="2683985"/>
          </a:xfrm>
          <a:prstGeom prst="rect">
            <a:avLst/>
          </a:prstGeom>
          <a:solidFill>
            <a:srgbClr val="33CC33"/>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0" rIns="0" bIns="0" rtlCol="0" anchor="ctr">
            <a:noAutofit/>
          </a:bodyPr>
          <a:lstStyle/>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Engaged Leadership</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Air Force Core Values</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Good Order &amp; Discipline</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Dignity &amp; Respect</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Ethical Standards</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Accountability</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Safe Environment</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Airman’s Creed</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Code of Conduct</a:t>
            </a:r>
          </a:p>
          <a:p>
            <a:pPr marL="91440" marR="0" indent="-91440">
              <a:spcBef>
                <a:spcPts val="0"/>
              </a:spcBef>
              <a:spcAft>
                <a:spcPts val="0"/>
              </a:spcAft>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Oath of Enlistment /       Officer  </a:t>
            </a:r>
          </a:p>
        </p:txBody>
      </p:sp>
      <p:sp>
        <p:nvSpPr>
          <p:cNvPr id="54" name="Text 8"/>
          <p:cNvSpPr txBox="1"/>
          <p:nvPr/>
        </p:nvSpPr>
        <p:spPr>
          <a:xfrm>
            <a:off x="3386511" y="1379923"/>
            <a:ext cx="2674711" cy="520575"/>
          </a:xfrm>
          <a:prstGeom prst="rect">
            <a:avLst/>
          </a:prstGeom>
          <a:solidFill>
            <a:srgbClr val="FFFF00"/>
          </a:soli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effectLst/>
                <a:latin typeface="Arial"/>
                <a:ea typeface="Arial" panose="020B0604020202020204" pitchFamily="34" charset="0"/>
                <a:cs typeface="Times New Roman"/>
              </a:rPr>
              <a:t>Early Warning Signs</a:t>
            </a:r>
            <a:endParaRPr lang="en-US" sz="1600" kern="100" dirty="0">
              <a:effectLst/>
              <a:latin typeface="Arial"/>
              <a:ea typeface="SimSun" panose="02010600030101010101" pitchFamily="2" charset="-122"/>
              <a:cs typeface="Times New Roman"/>
            </a:endParaRPr>
          </a:p>
        </p:txBody>
      </p:sp>
      <p:sp>
        <p:nvSpPr>
          <p:cNvPr id="55" name="Text 3"/>
          <p:cNvSpPr txBox="1"/>
          <p:nvPr/>
        </p:nvSpPr>
        <p:spPr>
          <a:xfrm>
            <a:off x="3386511" y="3388251"/>
            <a:ext cx="2674711" cy="2694357"/>
          </a:xfrm>
          <a:prstGeom prst="rect">
            <a:avLst/>
          </a:prstGeom>
          <a:solidFill>
            <a:srgbClr val="FFFF00"/>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0" rIns="0" bIns="0" rtlCol="0" anchor="t">
            <a:noAutofit/>
          </a:bodyPr>
          <a:lstStyle/>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Excessive Flirting</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Toxic Atmosphere</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Inappropriate Jokes or Comments</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Disparaging Comments on Social Media</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Inappropriate Work Relationships</a:t>
            </a:r>
          </a:p>
          <a:p>
            <a:pPr algn="ctr">
              <a:lnSpc>
                <a:spcPct val="150000"/>
              </a:lnSpc>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 </a:t>
            </a:r>
          </a:p>
        </p:txBody>
      </p:sp>
      <p:sp>
        <p:nvSpPr>
          <p:cNvPr id="57" name="Text 8"/>
          <p:cNvSpPr txBox="1"/>
          <p:nvPr/>
        </p:nvSpPr>
        <p:spPr>
          <a:xfrm>
            <a:off x="6291803" y="1379690"/>
            <a:ext cx="2666334" cy="518188"/>
          </a:xfrm>
          <a:prstGeom prst="rect">
            <a:avLst/>
          </a:prstGeom>
          <a:solidFill>
            <a:srgbClr val="FF8001"/>
          </a:soli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effectLst/>
                <a:latin typeface="Arial" panose="020B0604020202020204" pitchFamily="34" charset="0"/>
                <a:ea typeface="Arial" panose="020B0604020202020204" pitchFamily="34" charset="0"/>
                <a:cs typeface="Arial" panose="020B0604020202020204" pitchFamily="34" charset="0"/>
              </a:rPr>
              <a:t>Sexual Harassment</a:t>
            </a:r>
            <a:endParaRPr lang="en-US" sz="2400" kern="100" dirty="0">
              <a:effectLst/>
              <a:latin typeface="Arial" panose="020B0604020202020204" pitchFamily="34" charset="0"/>
              <a:ea typeface="SimSun" panose="02010600030101010101" pitchFamily="2" charset="-122"/>
              <a:cs typeface="Arial" panose="020B0604020202020204" pitchFamily="34" charset="0"/>
            </a:endParaRPr>
          </a:p>
        </p:txBody>
      </p:sp>
      <p:sp>
        <p:nvSpPr>
          <p:cNvPr id="58" name="Text 3"/>
          <p:cNvSpPr txBox="1"/>
          <p:nvPr/>
        </p:nvSpPr>
        <p:spPr>
          <a:xfrm>
            <a:off x="6289589" y="3392418"/>
            <a:ext cx="2668548" cy="2690190"/>
          </a:xfrm>
          <a:prstGeom prst="rect">
            <a:avLst/>
          </a:prstGeom>
          <a:solidFill>
            <a:srgbClr val="FF8001"/>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0" rIns="0" bIns="0" rtlCol="0" anchor="t">
            <a:noAutofit/>
          </a:bodyPr>
          <a:lstStyle/>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Catcalls</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Sexual Innuendos</a:t>
            </a:r>
          </a:p>
          <a:p>
            <a:pPr marL="91440" indent="-91440">
              <a:buFont typeface="Arial" panose="020B0604020202020204" pitchFamily="34" charset="0"/>
              <a:buChar char="•"/>
            </a:pPr>
            <a:r>
              <a:rPr lang="en-US" sz="1600" b="1" kern="100" dirty="0">
                <a:solidFill>
                  <a:srgbClr val="191919"/>
                </a:solidFill>
                <a:latin typeface="Arial"/>
                <a:ea typeface="Arial" panose="020B0604020202020204" pitchFamily="34" charset="0"/>
                <a:cs typeface="Arial"/>
              </a:rPr>
              <a:t>Cornering or </a:t>
            </a: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Blocking</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Unsolicited Explicit Texts or Emails</a:t>
            </a:r>
          </a:p>
        </p:txBody>
      </p:sp>
      <p:sp>
        <p:nvSpPr>
          <p:cNvPr id="59" name="Text 8"/>
          <p:cNvSpPr txBox="1"/>
          <p:nvPr/>
        </p:nvSpPr>
        <p:spPr>
          <a:xfrm>
            <a:off x="9153265" y="1379690"/>
            <a:ext cx="2657415" cy="512414"/>
          </a:xfrm>
          <a:prstGeom prst="rect">
            <a:avLst/>
          </a:prstGeom>
          <a:solidFill>
            <a:srgbClr val="FF0000"/>
          </a:soli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effectLst/>
                <a:latin typeface="Arial" panose="020B0604020202020204" pitchFamily="34" charset="0"/>
                <a:ea typeface="Arial" panose="020B0604020202020204" pitchFamily="34" charset="0"/>
                <a:cs typeface="Arial" panose="020B0604020202020204" pitchFamily="34" charset="0"/>
              </a:rPr>
              <a:t>Sexual Assault</a:t>
            </a:r>
            <a:endParaRPr lang="en-US" sz="2400" kern="100" dirty="0">
              <a:effectLst/>
              <a:latin typeface="Arial" panose="020B0604020202020204" pitchFamily="34" charset="0"/>
              <a:ea typeface="SimSun" panose="02010600030101010101" pitchFamily="2" charset="-122"/>
              <a:cs typeface="Arial" panose="020B0604020202020204" pitchFamily="34" charset="0"/>
            </a:endParaRPr>
          </a:p>
        </p:txBody>
      </p:sp>
      <p:sp>
        <p:nvSpPr>
          <p:cNvPr id="60" name="Text 3"/>
          <p:cNvSpPr txBox="1"/>
          <p:nvPr/>
        </p:nvSpPr>
        <p:spPr>
          <a:xfrm>
            <a:off x="9153267" y="3388251"/>
            <a:ext cx="2657414" cy="2694357"/>
          </a:xfrm>
          <a:prstGeom prst="rect">
            <a:avLst/>
          </a:prstGeom>
          <a:solidFill>
            <a:srgbClr val="FF0000"/>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0" rIns="0" bIns="0" rtlCol="0" anchor="t">
            <a:noAutofit/>
          </a:bodyPr>
          <a:lstStyle/>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Sexual Assault</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Rape</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Abusive Sexual Contact</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Aggravated Sexual Contact</a:t>
            </a:r>
          </a:p>
          <a:p>
            <a:pPr marL="91440" indent="-91440">
              <a:buFont typeface="Arial" panose="020B0604020202020204" pitchFamily="34" charset="0"/>
              <a:buChar char="•"/>
            </a:pPr>
            <a:r>
              <a:rPr lang="en-US" sz="1600" b="1" kern="100" dirty="0">
                <a:solidFill>
                  <a:srgbClr val="191919"/>
                </a:solidFill>
                <a:latin typeface="Arial" panose="020B0604020202020204" pitchFamily="34" charset="0"/>
                <a:ea typeface="Arial" panose="020B0604020202020204" pitchFamily="34" charset="0"/>
                <a:cs typeface="Arial" panose="020B0604020202020204" pitchFamily="34" charset="0"/>
              </a:rPr>
              <a:t>Aggravated Sexual Assault</a:t>
            </a:r>
          </a:p>
        </p:txBody>
      </p:sp>
      <p:sp>
        <p:nvSpPr>
          <p:cNvPr id="63" name="Text Box 2"/>
          <p:cNvSpPr txBox="1">
            <a:spLocks noChangeArrowheads="1"/>
          </p:cNvSpPr>
          <p:nvPr/>
        </p:nvSpPr>
        <p:spPr bwMode="auto">
          <a:xfrm>
            <a:off x="-89301" y="6144464"/>
            <a:ext cx="12191997" cy="700380"/>
          </a:xfrm>
          <a:prstGeom prst="rect">
            <a:avLst/>
          </a:prstGeom>
          <a:noFill/>
          <a:ln w="9525">
            <a:noFill/>
            <a:miter lim="800000"/>
            <a:headEnd/>
            <a:tailEnd/>
          </a:ln>
        </p:spPr>
        <p:txBody>
          <a:bodyPr rot="0" vert="horz" wrap="square" lIns="91440" tIns="45720" rIns="91440" bIns="45720" anchor="ctr" anchorCtr="0">
            <a:noAutofit/>
          </a:bodyPr>
          <a:lstStyle/>
          <a:p>
            <a:pPr marL="182880" marR="0" algn="ctr">
              <a:spcBef>
                <a:spcPts val="0"/>
              </a:spcBef>
              <a:spcAft>
                <a:spcPts val="0"/>
              </a:spcAft>
            </a:pPr>
            <a:r>
              <a:rPr lang="en-US" sz="1600" b="1" kern="100" dirty="0">
                <a:solidFill>
                  <a:srgbClr val="FFFFFF"/>
                </a:solidFill>
                <a:effectLst/>
                <a:latin typeface="Arial" panose="020B0604020202020204" pitchFamily="34" charset="0"/>
                <a:ea typeface="SimSun" panose="02010600030101010101" pitchFamily="2" charset="-122"/>
                <a:cs typeface="Arial" panose="020B0604020202020204" pitchFamily="34" charset="0"/>
              </a:rPr>
              <a:t>Report incidents of sexual harassment to the Equal Opportunity Office or sexual assault to the SAPR Office</a:t>
            </a:r>
            <a:r>
              <a:rPr lang="en-US" sz="1600" b="1" kern="100" dirty="0">
                <a:solidFill>
                  <a:srgbClr val="FFFFFF"/>
                </a:solidFill>
                <a:latin typeface="Arial" panose="020B0604020202020204" pitchFamily="34" charset="0"/>
                <a:ea typeface="SimSun" panose="02010600030101010101" pitchFamily="2" charset="-122"/>
                <a:cs typeface="Arial" panose="020B0604020202020204" pitchFamily="34" charset="0"/>
              </a:rPr>
              <a:t>. </a:t>
            </a:r>
            <a:endParaRPr lang="en-US" sz="1600" kern="1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6" name="Group 5"/>
          <p:cNvGrpSpPr/>
          <p:nvPr/>
        </p:nvGrpSpPr>
        <p:grpSpPr>
          <a:xfrm>
            <a:off x="1215901" y="1923624"/>
            <a:ext cx="1261872" cy="1426464"/>
            <a:chOff x="1458771" y="678631"/>
            <a:chExt cx="1225906" cy="1357161"/>
          </a:xfrm>
        </p:grpSpPr>
        <p:grpSp>
          <p:nvGrpSpPr>
            <p:cNvPr id="2" name="Group 1"/>
            <p:cNvGrpSpPr/>
            <p:nvPr/>
          </p:nvGrpSpPr>
          <p:grpSpPr>
            <a:xfrm>
              <a:off x="1458771" y="678631"/>
              <a:ext cx="1225906" cy="1357161"/>
              <a:chOff x="1545070" y="640680"/>
              <a:chExt cx="1225906" cy="1540031"/>
            </a:xfrm>
          </p:grpSpPr>
          <p:sp>
            <p:nvSpPr>
              <p:cNvPr id="8" name="Hexagon"/>
              <p:cNvSpPr/>
              <p:nvPr/>
            </p:nvSpPr>
            <p:spPr>
              <a:xfrm>
                <a:off x="1545070" y="640680"/>
                <a:ext cx="1225906" cy="1540031"/>
              </a:xfrm>
              <a:custGeom>
                <a:avLst/>
                <a:gdLst>
                  <a:gd name="connsiteX0" fmla="*/ 0 w 1022986"/>
                  <a:gd name="connsiteY0" fmla="*/ 602085 h 1204169"/>
                  <a:gd name="connsiteX1" fmla="*/ 511493 w 1022986"/>
                  <a:gd name="connsiteY1" fmla="*/ 0 h 1204169"/>
                  <a:gd name="connsiteX2" fmla="*/ 1022986 w 1022986"/>
                  <a:gd name="connsiteY2" fmla="*/ 602085 h 1204169"/>
                  <a:gd name="connsiteX3" fmla="*/ 511493 w 1022986"/>
                  <a:gd name="connsiteY3" fmla="*/ 1204169 h 1204169"/>
                </a:gdLst>
                <a:ahLst/>
                <a:cxnLst>
                  <a:cxn ang="0">
                    <a:pos x="connsiteX0" y="connsiteY0"/>
                  </a:cxn>
                  <a:cxn ang="0">
                    <a:pos x="connsiteX1" y="connsiteY1"/>
                  </a:cxn>
                  <a:cxn ang="0">
                    <a:pos x="connsiteX2" y="connsiteY2"/>
                  </a:cxn>
                  <a:cxn ang="0">
                    <a:pos x="connsiteX3" y="connsiteY3"/>
                  </a:cxn>
                </a:cxnLst>
                <a:rect l="l" t="t" r="r" b="b"/>
                <a:pathLst>
                  <a:path w="1022986" h="1204169">
                    <a:moveTo>
                      <a:pt x="1022986" y="903316"/>
                    </a:moveTo>
                    <a:lnTo>
                      <a:pt x="511493" y="1204169"/>
                    </a:lnTo>
                    <a:lnTo>
                      <a:pt x="0" y="903316"/>
                    </a:lnTo>
                    <a:lnTo>
                      <a:pt x="0" y="301608"/>
                    </a:lnTo>
                    <a:lnTo>
                      <a:pt x="511493" y="0"/>
                    </a:lnTo>
                    <a:lnTo>
                      <a:pt x="1022986" y="301608"/>
                    </a:lnTo>
                    <a:lnTo>
                      <a:pt x="1022986" y="903316"/>
                    </a:lnTo>
                    <a:close/>
                  </a:path>
                </a:pathLst>
              </a:custGeom>
              <a:solidFill>
                <a:srgbClr val="2F75B6"/>
              </a:solidFill>
              <a:ln w="6000" cap="flat">
                <a:noFill/>
              </a:ln>
              <a:effectLst/>
              <a:scene3d>
                <a:camera prst="orthographicFront">
                  <a:rot lat="0" lon="0" rev="0"/>
                </a:camera>
                <a:lightRig rig="contrasting" dir="t">
                  <a:rot lat="0" lon="0" rev="7800000"/>
                </a:lightRig>
              </a:scene3d>
              <a:sp3d>
                <a:bevelT w="139700" h="139700"/>
              </a:sp3d>
            </p:spPr>
            <p:txBody>
              <a:bodyPr/>
              <a:lstStyle/>
              <a:p>
                <a:endParaRPr lang="en-US" dirty="0"/>
              </a:p>
            </p:txBody>
          </p:sp>
          <p:sp>
            <p:nvSpPr>
              <p:cNvPr id="9" name="Hexagon"/>
              <p:cNvSpPr/>
              <p:nvPr/>
            </p:nvSpPr>
            <p:spPr>
              <a:xfrm>
                <a:off x="1645738" y="776162"/>
                <a:ext cx="981861" cy="1233451"/>
              </a:xfrm>
              <a:custGeom>
                <a:avLst/>
                <a:gdLst>
                  <a:gd name="connsiteX0" fmla="*/ 0 w 819336"/>
                  <a:gd name="connsiteY0" fmla="*/ 482225 h 964450"/>
                  <a:gd name="connsiteX1" fmla="*/ 409668 w 819336"/>
                  <a:gd name="connsiteY1" fmla="*/ 0 h 964450"/>
                  <a:gd name="connsiteX2" fmla="*/ 819336 w 819336"/>
                  <a:gd name="connsiteY2" fmla="*/ 482225 h 964450"/>
                  <a:gd name="connsiteX3" fmla="*/ 409668 w 819336"/>
                  <a:gd name="connsiteY3" fmla="*/ 964450 h 964450"/>
                </a:gdLst>
                <a:ahLst/>
                <a:cxnLst>
                  <a:cxn ang="0">
                    <a:pos x="connsiteX0" y="connsiteY0"/>
                  </a:cxn>
                  <a:cxn ang="0">
                    <a:pos x="connsiteX1" y="connsiteY1"/>
                  </a:cxn>
                  <a:cxn ang="0">
                    <a:pos x="connsiteX2" y="connsiteY2"/>
                  </a:cxn>
                  <a:cxn ang="0">
                    <a:pos x="connsiteX3" y="connsiteY3"/>
                  </a:cxn>
                </a:cxnLst>
                <a:rect l="l" t="t" r="r" b="b"/>
                <a:pathLst>
                  <a:path w="819336" h="964450">
                    <a:moveTo>
                      <a:pt x="819336" y="723489"/>
                    </a:moveTo>
                    <a:lnTo>
                      <a:pt x="409668" y="964450"/>
                    </a:lnTo>
                    <a:lnTo>
                      <a:pt x="0" y="723489"/>
                    </a:lnTo>
                    <a:lnTo>
                      <a:pt x="0" y="241566"/>
                    </a:lnTo>
                    <a:lnTo>
                      <a:pt x="409668" y="0"/>
                    </a:lnTo>
                    <a:lnTo>
                      <a:pt x="819336" y="241566"/>
                    </a:lnTo>
                    <a:lnTo>
                      <a:pt x="819336" y="723489"/>
                    </a:lnTo>
                    <a:close/>
                  </a:path>
                </a:pathLst>
              </a:custGeom>
              <a:solidFill>
                <a:schemeClr val="accent1">
                  <a:lumMod val="60000"/>
                  <a:lumOff val="40000"/>
                </a:schemeClr>
              </a:solidFill>
              <a:ln w="6350" cap="flat">
                <a:solidFill>
                  <a:schemeClr val="tx1"/>
                </a:solidFill>
              </a:ln>
            </p:spPr>
            <p:txBody>
              <a:bodyPr/>
              <a:lstStyle/>
              <a:p>
                <a:endParaRPr lang="en-US" dirty="0"/>
              </a:p>
            </p:txBody>
          </p:sp>
        </p:grpSp>
        <p:pic>
          <p:nvPicPr>
            <p:cNvPr id="83" name="Picture 82" descr="Icon&#10;&#10;Description automatically generated">
              <a:extLst>
                <a:ext uri="{FF2B5EF4-FFF2-40B4-BE49-F238E27FC236}">
                  <a16:creationId xmlns:a16="http://schemas.microsoft.com/office/drawing/2014/main" id="{62C2BB2E-1B5C-47AB-A515-FE9C382B5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880" y="860849"/>
              <a:ext cx="1079159" cy="978817"/>
            </a:xfrm>
            <a:prstGeom prst="rect">
              <a:avLst/>
            </a:prstGeom>
          </p:spPr>
        </p:pic>
      </p:grpSp>
      <p:grpSp>
        <p:nvGrpSpPr>
          <p:cNvPr id="7" name="Group 6"/>
          <p:cNvGrpSpPr/>
          <p:nvPr/>
        </p:nvGrpSpPr>
        <p:grpSpPr>
          <a:xfrm>
            <a:off x="4166522" y="1923624"/>
            <a:ext cx="1261872" cy="1426464"/>
            <a:chOff x="4297278" y="644950"/>
            <a:chExt cx="1225906" cy="1402613"/>
          </a:xfrm>
        </p:grpSpPr>
        <p:grpSp>
          <p:nvGrpSpPr>
            <p:cNvPr id="61" name="Group 60"/>
            <p:cNvGrpSpPr/>
            <p:nvPr/>
          </p:nvGrpSpPr>
          <p:grpSpPr>
            <a:xfrm>
              <a:off x="4297278" y="644950"/>
              <a:ext cx="1225906" cy="1402613"/>
              <a:chOff x="1545070" y="640680"/>
              <a:chExt cx="1225906" cy="1540031"/>
            </a:xfrm>
          </p:grpSpPr>
          <p:sp>
            <p:nvSpPr>
              <p:cNvPr id="69" name="Hexagon"/>
              <p:cNvSpPr/>
              <p:nvPr/>
            </p:nvSpPr>
            <p:spPr>
              <a:xfrm>
                <a:off x="1545070" y="640680"/>
                <a:ext cx="1225906" cy="1540031"/>
              </a:xfrm>
              <a:custGeom>
                <a:avLst/>
                <a:gdLst>
                  <a:gd name="connsiteX0" fmla="*/ 0 w 1022986"/>
                  <a:gd name="connsiteY0" fmla="*/ 602085 h 1204169"/>
                  <a:gd name="connsiteX1" fmla="*/ 511493 w 1022986"/>
                  <a:gd name="connsiteY1" fmla="*/ 0 h 1204169"/>
                  <a:gd name="connsiteX2" fmla="*/ 1022986 w 1022986"/>
                  <a:gd name="connsiteY2" fmla="*/ 602085 h 1204169"/>
                  <a:gd name="connsiteX3" fmla="*/ 511493 w 1022986"/>
                  <a:gd name="connsiteY3" fmla="*/ 1204169 h 1204169"/>
                </a:gdLst>
                <a:ahLst/>
                <a:cxnLst>
                  <a:cxn ang="0">
                    <a:pos x="connsiteX0" y="connsiteY0"/>
                  </a:cxn>
                  <a:cxn ang="0">
                    <a:pos x="connsiteX1" y="connsiteY1"/>
                  </a:cxn>
                  <a:cxn ang="0">
                    <a:pos x="connsiteX2" y="connsiteY2"/>
                  </a:cxn>
                  <a:cxn ang="0">
                    <a:pos x="connsiteX3" y="connsiteY3"/>
                  </a:cxn>
                </a:cxnLst>
                <a:rect l="l" t="t" r="r" b="b"/>
                <a:pathLst>
                  <a:path w="1022986" h="1204169">
                    <a:moveTo>
                      <a:pt x="1022986" y="903316"/>
                    </a:moveTo>
                    <a:lnTo>
                      <a:pt x="511493" y="1204169"/>
                    </a:lnTo>
                    <a:lnTo>
                      <a:pt x="0" y="903316"/>
                    </a:lnTo>
                    <a:lnTo>
                      <a:pt x="0" y="301608"/>
                    </a:lnTo>
                    <a:lnTo>
                      <a:pt x="511493" y="0"/>
                    </a:lnTo>
                    <a:lnTo>
                      <a:pt x="1022986" y="301608"/>
                    </a:lnTo>
                    <a:lnTo>
                      <a:pt x="1022986" y="903316"/>
                    </a:lnTo>
                    <a:close/>
                  </a:path>
                </a:pathLst>
              </a:custGeom>
              <a:solidFill>
                <a:srgbClr val="2F75B6"/>
              </a:solidFill>
              <a:ln w="6000" cap="flat">
                <a:noFill/>
              </a:ln>
              <a:effectLst/>
              <a:scene3d>
                <a:camera prst="orthographicFront">
                  <a:rot lat="0" lon="0" rev="0"/>
                </a:camera>
                <a:lightRig rig="contrasting" dir="t">
                  <a:rot lat="0" lon="0" rev="7800000"/>
                </a:lightRig>
              </a:scene3d>
              <a:sp3d>
                <a:bevelT w="139700" h="139700"/>
              </a:sp3d>
            </p:spPr>
            <p:txBody>
              <a:bodyPr/>
              <a:lstStyle/>
              <a:p>
                <a:endParaRPr lang="en-US" dirty="0"/>
              </a:p>
            </p:txBody>
          </p:sp>
          <p:sp>
            <p:nvSpPr>
              <p:cNvPr id="70" name="Hexagon"/>
              <p:cNvSpPr/>
              <p:nvPr/>
            </p:nvSpPr>
            <p:spPr>
              <a:xfrm>
                <a:off x="1645738" y="776162"/>
                <a:ext cx="981861" cy="1233451"/>
              </a:xfrm>
              <a:custGeom>
                <a:avLst/>
                <a:gdLst>
                  <a:gd name="connsiteX0" fmla="*/ 0 w 819336"/>
                  <a:gd name="connsiteY0" fmla="*/ 482225 h 964450"/>
                  <a:gd name="connsiteX1" fmla="*/ 409668 w 819336"/>
                  <a:gd name="connsiteY1" fmla="*/ 0 h 964450"/>
                  <a:gd name="connsiteX2" fmla="*/ 819336 w 819336"/>
                  <a:gd name="connsiteY2" fmla="*/ 482225 h 964450"/>
                  <a:gd name="connsiteX3" fmla="*/ 409668 w 819336"/>
                  <a:gd name="connsiteY3" fmla="*/ 964450 h 964450"/>
                </a:gdLst>
                <a:ahLst/>
                <a:cxnLst>
                  <a:cxn ang="0">
                    <a:pos x="connsiteX0" y="connsiteY0"/>
                  </a:cxn>
                  <a:cxn ang="0">
                    <a:pos x="connsiteX1" y="connsiteY1"/>
                  </a:cxn>
                  <a:cxn ang="0">
                    <a:pos x="connsiteX2" y="connsiteY2"/>
                  </a:cxn>
                  <a:cxn ang="0">
                    <a:pos x="connsiteX3" y="connsiteY3"/>
                  </a:cxn>
                </a:cxnLst>
                <a:rect l="l" t="t" r="r" b="b"/>
                <a:pathLst>
                  <a:path w="819336" h="964450">
                    <a:moveTo>
                      <a:pt x="819336" y="723489"/>
                    </a:moveTo>
                    <a:lnTo>
                      <a:pt x="409668" y="964450"/>
                    </a:lnTo>
                    <a:lnTo>
                      <a:pt x="0" y="723489"/>
                    </a:lnTo>
                    <a:lnTo>
                      <a:pt x="0" y="241566"/>
                    </a:lnTo>
                    <a:lnTo>
                      <a:pt x="409668" y="0"/>
                    </a:lnTo>
                    <a:lnTo>
                      <a:pt x="819336" y="241566"/>
                    </a:lnTo>
                    <a:lnTo>
                      <a:pt x="819336" y="723489"/>
                    </a:lnTo>
                    <a:close/>
                  </a:path>
                </a:pathLst>
              </a:custGeom>
              <a:solidFill>
                <a:schemeClr val="accent1">
                  <a:lumMod val="60000"/>
                  <a:lumOff val="40000"/>
                </a:schemeClr>
              </a:solidFill>
              <a:ln w="6350" cap="flat">
                <a:solidFill>
                  <a:schemeClr val="tx1"/>
                </a:solidFill>
              </a:ln>
            </p:spPr>
            <p:txBody>
              <a:bodyPr/>
              <a:lstStyle/>
              <a:p>
                <a:endParaRPr lang="en-US" dirty="0"/>
              </a:p>
            </p:txBody>
          </p:sp>
        </p:grpSp>
        <p:pic>
          <p:nvPicPr>
            <p:cNvPr id="84" name="Picture 83" descr="Icon&#10;&#10;Description automatically generated">
              <a:extLst>
                <a:ext uri="{FF2B5EF4-FFF2-40B4-BE49-F238E27FC236}">
                  <a16:creationId xmlns:a16="http://schemas.microsoft.com/office/drawing/2014/main" id="{289300BB-116D-4647-A06E-7627E38D9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4251" y="822162"/>
              <a:ext cx="935173" cy="903962"/>
            </a:xfrm>
            <a:prstGeom prst="rect">
              <a:avLst/>
            </a:prstGeom>
          </p:spPr>
        </p:pic>
      </p:grpSp>
      <p:grpSp>
        <p:nvGrpSpPr>
          <p:cNvPr id="10" name="Group 9"/>
          <p:cNvGrpSpPr/>
          <p:nvPr/>
        </p:nvGrpSpPr>
        <p:grpSpPr>
          <a:xfrm>
            <a:off x="7061270" y="1925681"/>
            <a:ext cx="1258034" cy="1422350"/>
            <a:chOff x="7171037" y="601215"/>
            <a:chExt cx="1225906" cy="1446347"/>
          </a:xfrm>
        </p:grpSpPr>
        <p:grpSp>
          <p:nvGrpSpPr>
            <p:cNvPr id="71" name="Group 70"/>
            <p:cNvGrpSpPr/>
            <p:nvPr/>
          </p:nvGrpSpPr>
          <p:grpSpPr>
            <a:xfrm>
              <a:off x="7171037" y="601215"/>
              <a:ext cx="1225906" cy="1446347"/>
              <a:chOff x="1545070" y="640680"/>
              <a:chExt cx="1225906" cy="1540031"/>
            </a:xfrm>
          </p:grpSpPr>
          <p:sp>
            <p:nvSpPr>
              <p:cNvPr id="72" name="Hexagon"/>
              <p:cNvSpPr/>
              <p:nvPr/>
            </p:nvSpPr>
            <p:spPr>
              <a:xfrm>
                <a:off x="1545070" y="640680"/>
                <a:ext cx="1225906" cy="1540031"/>
              </a:xfrm>
              <a:custGeom>
                <a:avLst/>
                <a:gdLst>
                  <a:gd name="connsiteX0" fmla="*/ 0 w 1022986"/>
                  <a:gd name="connsiteY0" fmla="*/ 602085 h 1204169"/>
                  <a:gd name="connsiteX1" fmla="*/ 511493 w 1022986"/>
                  <a:gd name="connsiteY1" fmla="*/ 0 h 1204169"/>
                  <a:gd name="connsiteX2" fmla="*/ 1022986 w 1022986"/>
                  <a:gd name="connsiteY2" fmla="*/ 602085 h 1204169"/>
                  <a:gd name="connsiteX3" fmla="*/ 511493 w 1022986"/>
                  <a:gd name="connsiteY3" fmla="*/ 1204169 h 1204169"/>
                </a:gdLst>
                <a:ahLst/>
                <a:cxnLst>
                  <a:cxn ang="0">
                    <a:pos x="connsiteX0" y="connsiteY0"/>
                  </a:cxn>
                  <a:cxn ang="0">
                    <a:pos x="connsiteX1" y="connsiteY1"/>
                  </a:cxn>
                  <a:cxn ang="0">
                    <a:pos x="connsiteX2" y="connsiteY2"/>
                  </a:cxn>
                  <a:cxn ang="0">
                    <a:pos x="connsiteX3" y="connsiteY3"/>
                  </a:cxn>
                </a:cxnLst>
                <a:rect l="l" t="t" r="r" b="b"/>
                <a:pathLst>
                  <a:path w="1022986" h="1204169">
                    <a:moveTo>
                      <a:pt x="1022986" y="903316"/>
                    </a:moveTo>
                    <a:lnTo>
                      <a:pt x="511493" y="1204169"/>
                    </a:lnTo>
                    <a:lnTo>
                      <a:pt x="0" y="903316"/>
                    </a:lnTo>
                    <a:lnTo>
                      <a:pt x="0" y="301608"/>
                    </a:lnTo>
                    <a:lnTo>
                      <a:pt x="511493" y="0"/>
                    </a:lnTo>
                    <a:lnTo>
                      <a:pt x="1022986" y="301608"/>
                    </a:lnTo>
                    <a:lnTo>
                      <a:pt x="1022986" y="903316"/>
                    </a:lnTo>
                    <a:close/>
                  </a:path>
                </a:pathLst>
              </a:custGeom>
              <a:solidFill>
                <a:srgbClr val="2F75B6"/>
              </a:solidFill>
              <a:ln w="6000" cap="flat">
                <a:noFill/>
              </a:ln>
              <a:effectLst/>
              <a:scene3d>
                <a:camera prst="orthographicFront">
                  <a:rot lat="0" lon="0" rev="0"/>
                </a:camera>
                <a:lightRig rig="contrasting" dir="t">
                  <a:rot lat="0" lon="0" rev="7800000"/>
                </a:lightRig>
              </a:scene3d>
              <a:sp3d>
                <a:bevelT w="139700" h="139700"/>
              </a:sp3d>
            </p:spPr>
            <p:txBody>
              <a:bodyPr/>
              <a:lstStyle/>
              <a:p>
                <a:endParaRPr lang="en-US" dirty="0"/>
              </a:p>
            </p:txBody>
          </p:sp>
          <p:sp>
            <p:nvSpPr>
              <p:cNvPr id="73" name="Hexagon"/>
              <p:cNvSpPr/>
              <p:nvPr/>
            </p:nvSpPr>
            <p:spPr>
              <a:xfrm>
                <a:off x="1645738" y="776162"/>
                <a:ext cx="981861" cy="1233451"/>
              </a:xfrm>
              <a:custGeom>
                <a:avLst/>
                <a:gdLst>
                  <a:gd name="connsiteX0" fmla="*/ 0 w 819336"/>
                  <a:gd name="connsiteY0" fmla="*/ 482225 h 964450"/>
                  <a:gd name="connsiteX1" fmla="*/ 409668 w 819336"/>
                  <a:gd name="connsiteY1" fmla="*/ 0 h 964450"/>
                  <a:gd name="connsiteX2" fmla="*/ 819336 w 819336"/>
                  <a:gd name="connsiteY2" fmla="*/ 482225 h 964450"/>
                  <a:gd name="connsiteX3" fmla="*/ 409668 w 819336"/>
                  <a:gd name="connsiteY3" fmla="*/ 964450 h 964450"/>
                </a:gdLst>
                <a:ahLst/>
                <a:cxnLst>
                  <a:cxn ang="0">
                    <a:pos x="connsiteX0" y="connsiteY0"/>
                  </a:cxn>
                  <a:cxn ang="0">
                    <a:pos x="connsiteX1" y="connsiteY1"/>
                  </a:cxn>
                  <a:cxn ang="0">
                    <a:pos x="connsiteX2" y="connsiteY2"/>
                  </a:cxn>
                  <a:cxn ang="0">
                    <a:pos x="connsiteX3" y="connsiteY3"/>
                  </a:cxn>
                </a:cxnLst>
                <a:rect l="l" t="t" r="r" b="b"/>
                <a:pathLst>
                  <a:path w="819336" h="964450">
                    <a:moveTo>
                      <a:pt x="819336" y="723489"/>
                    </a:moveTo>
                    <a:lnTo>
                      <a:pt x="409668" y="964450"/>
                    </a:lnTo>
                    <a:lnTo>
                      <a:pt x="0" y="723489"/>
                    </a:lnTo>
                    <a:lnTo>
                      <a:pt x="0" y="241566"/>
                    </a:lnTo>
                    <a:lnTo>
                      <a:pt x="409668" y="0"/>
                    </a:lnTo>
                    <a:lnTo>
                      <a:pt x="819336" y="241566"/>
                    </a:lnTo>
                    <a:lnTo>
                      <a:pt x="819336" y="723489"/>
                    </a:lnTo>
                    <a:close/>
                  </a:path>
                </a:pathLst>
              </a:custGeom>
              <a:solidFill>
                <a:schemeClr val="accent1">
                  <a:lumMod val="60000"/>
                  <a:lumOff val="40000"/>
                </a:schemeClr>
              </a:solidFill>
              <a:ln w="6350" cap="flat">
                <a:solidFill>
                  <a:schemeClr val="tx1"/>
                </a:solidFill>
              </a:ln>
            </p:spPr>
            <p:txBody>
              <a:bodyPr/>
              <a:lstStyle/>
              <a:p>
                <a:endParaRPr lang="en-US" dirty="0"/>
              </a:p>
            </p:txBody>
          </p:sp>
        </p:grpSp>
        <p:pic>
          <p:nvPicPr>
            <p:cNvPr id="85" name="Picture 84" descr="Shape, icon, arrow&#10;&#10;Description automatically generated">
              <a:extLst>
                <a:ext uri="{FF2B5EF4-FFF2-40B4-BE49-F238E27FC236}">
                  <a16:creationId xmlns:a16="http://schemas.microsoft.com/office/drawing/2014/main" id="{79B89887-3FCC-4413-9783-3049E37BE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9366" y="870737"/>
              <a:ext cx="869247" cy="869247"/>
            </a:xfrm>
            <a:prstGeom prst="rect">
              <a:avLst/>
            </a:prstGeom>
          </p:spPr>
        </p:pic>
      </p:grpSp>
      <p:grpSp>
        <p:nvGrpSpPr>
          <p:cNvPr id="11" name="Group 10"/>
          <p:cNvGrpSpPr/>
          <p:nvPr/>
        </p:nvGrpSpPr>
        <p:grpSpPr>
          <a:xfrm>
            <a:off x="9851038" y="1915983"/>
            <a:ext cx="1261872" cy="1426464"/>
            <a:chOff x="10011684" y="583429"/>
            <a:chExt cx="1225906" cy="1464135"/>
          </a:xfrm>
        </p:grpSpPr>
        <p:grpSp>
          <p:nvGrpSpPr>
            <p:cNvPr id="74" name="Group 73"/>
            <p:cNvGrpSpPr/>
            <p:nvPr/>
          </p:nvGrpSpPr>
          <p:grpSpPr>
            <a:xfrm>
              <a:off x="10011684" y="583429"/>
              <a:ext cx="1225906" cy="1464135"/>
              <a:chOff x="1545070" y="640680"/>
              <a:chExt cx="1225906" cy="1540031"/>
            </a:xfrm>
          </p:grpSpPr>
          <p:sp>
            <p:nvSpPr>
              <p:cNvPr id="75" name="Hexagon"/>
              <p:cNvSpPr/>
              <p:nvPr/>
            </p:nvSpPr>
            <p:spPr>
              <a:xfrm>
                <a:off x="1545070" y="640680"/>
                <a:ext cx="1225906" cy="1540031"/>
              </a:xfrm>
              <a:custGeom>
                <a:avLst/>
                <a:gdLst>
                  <a:gd name="connsiteX0" fmla="*/ 0 w 1022986"/>
                  <a:gd name="connsiteY0" fmla="*/ 602085 h 1204169"/>
                  <a:gd name="connsiteX1" fmla="*/ 511493 w 1022986"/>
                  <a:gd name="connsiteY1" fmla="*/ 0 h 1204169"/>
                  <a:gd name="connsiteX2" fmla="*/ 1022986 w 1022986"/>
                  <a:gd name="connsiteY2" fmla="*/ 602085 h 1204169"/>
                  <a:gd name="connsiteX3" fmla="*/ 511493 w 1022986"/>
                  <a:gd name="connsiteY3" fmla="*/ 1204169 h 1204169"/>
                </a:gdLst>
                <a:ahLst/>
                <a:cxnLst>
                  <a:cxn ang="0">
                    <a:pos x="connsiteX0" y="connsiteY0"/>
                  </a:cxn>
                  <a:cxn ang="0">
                    <a:pos x="connsiteX1" y="connsiteY1"/>
                  </a:cxn>
                  <a:cxn ang="0">
                    <a:pos x="connsiteX2" y="connsiteY2"/>
                  </a:cxn>
                  <a:cxn ang="0">
                    <a:pos x="connsiteX3" y="connsiteY3"/>
                  </a:cxn>
                </a:cxnLst>
                <a:rect l="l" t="t" r="r" b="b"/>
                <a:pathLst>
                  <a:path w="1022986" h="1204169">
                    <a:moveTo>
                      <a:pt x="1022986" y="903316"/>
                    </a:moveTo>
                    <a:lnTo>
                      <a:pt x="511493" y="1204169"/>
                    </a:lnTo>
                    <a:lnTo>
                      <a:pt x="0" y="903316"/>
                    </a:lnTo>
                    <a:lnTo>
                      <a:pt x="0" y="301608"/>
                    </a:lnTo>
                    <a:lnTo>
                      <a:pt x="511493" y="0"/>
                    </a:lnTo>
                    <a:lnTo>
                      <a:pt x="1022986" y="301608"/>
                    </a:lnTo>
                    <a:lnTo>
                      <a:pt x="1022986" y="903316"/>
                    </a:lnTo>
                    <a:close/>
                  </a:path>
                </a:pathLst>
              </a:custGeom>
              <a:solidFill>
                <a:srgbClr val="2F75B6"/>
              </a:solidFill>
              <a:ln w="6000" cap="flat">
                <a:noFill/>
              </a:ln>
              <a:effectLst/>
              <a:scene3d>
                <a:camera prst="orthographicFront">
                  <a:rot lat="0" lon="0" rev="0"/>
                </a:camera>
                <a:lightRig rig="contrasting" dir="t">
                  <a:rot lat="0" lon="0" rev="7800000"/>
                </a:lightRig>
              </a:scene3d>
              <a:sp3d>
                <a:bevelT w="139700" h="139700"/>
              </a:sp3d>
            </p:spPr>
            <p:txBody>
              <a:bodyPr/>
              <a:lstStyle/>
              <a:p>
                <a:endParaRPr lang="en-US" dirty="0"/>
              </a:p>
            </p:txBody>
          </p:sp>
          <p:sp>
            <p:nvSpPr>
              <p:cNvPr id="76" name="Hexagon"/>
              <p:cNvSpPr/>
              <p:nvPr/>
            </p:nvSpPr>
            <p:spPr>
              <a:xfrm>
                <a:off x="1645738" y="776162"/>
                <a:ext cx="981861" cy="1233451"/>
              </a:xfrm>
              <a:custGeom>
                <a:avLst/>
                <a:gdLst>
                  <a:gd name="connsiteX0" fmla="*/ 0 w 819336"/>
                  <a:gd name="connsiteY0" fmla="*/ 482225 h 964450"/>
                  <a:gd name="connsiteX1" fmla="*/ 409668 w 819336"/>
                  <a:gd name="connsiteY1" fmla="*/ 0 h 964450"/>
                  <a:gd name="connsiteX2" fmla="*/ 819336 w 819336"/>
                  <a:gd name="connsiteY2" fmla="*/ 482225 h 964450"/>
                  <a:gd name="connsiteX3" fmla="*/ 409668 w 819336"/>
                  <a:gd name="connsiteY3" fmla="*/ 964450 h 964450"/>
                </a:gdLst>
                <a:ahLst/>
                <a:cxnLst>
                  <a:cxn ang="0">
                    <a:pos x="connsiteX0" y="connsiteY0"/>
                  </a:cxn>
                  <a:cxn ang="0">
                    <a:pos x="connsiteX1" y="connsiteY1"/>
                  </a:cxn>
                  <a:cxn ang="0">
                    <a:pos x="connsiteX2" y="connsiteY2"/>
                  </a:cxn>
                  <a:cxn ang="0">
                    <a:pos x="connsiteX3" y="connsiteY3"/>
                  </a:cxn>
                </a:cxnLst>
                <a:rect l="l" t="t" r="r" b="b"/>
                <a:pathLst>
                  <a:path w="819336" h="964450">
                    <a:moveTo>
                      <a:pt x="819336" y="723489"/>
                    </a:moveTo>
                    <a:lnTo>
                      <a:pt x="409668" y="964450"/>
                    </a:lnTo>
                    <a:lnTo>
                      <a:pt x="0" y="723489"/>
                    </a:lnTo>
                    <a:lnTo>
                      <a:pt x="0" y="241566"/>
                    </a:lnTo>
                    <a:lnTo>
                      <a:pt x="409668" y="0"/>
                    </a:lnTo>
                    <a:lnTo>
                      <a:pt x="819336" y="241566"/>
                    </a:lnTo>
                    <a:lnTo>
                      <a:pt x="819336" y="723489"/>
                    </a:lnTo>
                    <a:close/>
                  </a:path>
                </a:pathLst>
              </a:custGeom>
              <a:solidFill>
                <a:schemeClr val="accent1">
                  <a:lumMod val="60000"/>
                  <a:lumOff val="40000"/>
                </a:schemeClr>
              </a:solidFill>
              <a:ln w="6350" cap="flat">
                <a:solidFill>
                  <a:schemeClr val="tx1"/>
                </a:solidFill>
              </a:ln>
            </p:spPr>
            <p:txBody>
              <a:bodyPr/>
              <a:lstStyle/>
              <a:p>
                <a:endParaRPr lang="en-US" dirty="0"/>
              </a:p>
            </p:txBody>
          </p:sp>
        </p:grpSp>
        <p:pic>
          <p:nvPicPr>
            <p:cNvPr id="86" name="Picture 85" descr="Shape, arrow&#10;&#10;Description automatically generated">
              <a:extLst>
                <a:ext uri="{FF2B5EF4-FFF2-40B4-BE49-F238E27FC236}">
                  <a16:creationId xmlns:a16="http://schemas.microsoft.com/office/drawing/2014/main" id="{63598BFA-5003-4094-975F-EE5648DBA7CF}"/>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82000" l="18000" r="90000">
                          <a14:foregroundMark x1="37600" y1="45400" x2="37600" y2="45400"/>
                          <a14:foregroundMark x1="34600" y1="43000" x2="34600" y2="43000"/>
                          <a14:foregroundMark x1="30000" y1="42400" x2="30000" y2="42400"/>
                          <a14:foregroundMark x1="46000" y1="46000" x2="46000" y2="46000"/>
                          <a14:foregroundMark x1="53200" y1="40000" x2="53200" y2="40000"/>
                          <a14:foregroundMark x1="52200" y1="43800" x2="52200" y2="43800"/>
                          <a14:foregroundMark x1="57400" y1="41800" x2="57400" y2="41800"/>
                          <a14:foregroundMark x1="63200" y1="41800" x2="63200" y2="41800"/>
                          <a14:foregroundMark x1="71000" y1="41400" x2="71000" y2="414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0027182" y="783523"/>
              <a:ext cx="1194909" cy="1194909"/>
            </a:xfrm>
            <a:prstGeom prst="rect">
              <a:avLst/>
            </a:prstGeom>
          </p:spPr>
        </p:pic>
      </p:grpSp>
      <p:sp>
        <p:nvSpPr>
          <p:cNvPr id="49" name="Text 7"/>
          <p:cNvSpPr txBox="1"/>
          <p:nvPr/>
        </p:nvSpPr>
        <p:spPr>
          <a:xfrm>
            <a:off x="1" y="5103"/>
            <a:ext cx="12191999" cy="638365"/>
          </a:xfrm>
          <a:prstGeom prst="roundRect">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2800" b="1" kern="100" dirty="0">
                <a:solidFill>
                  <a:schemeClr val="bg1"/>
                </a:solidFill>
                <a:effectLst/>
                <a:latin typeface="Arial Black"/>
                <a:ea typeface="Arial" panose="020B0604020202020204" pitchFamily="34" charset="0"/>
                <a:cs typeface="Aharoni"/>
              </a:rPr>
              <a:t>CONTINUUM OF HARM</a:t>
            </a:r>
            <a:endParaRPr lang="en-US" sz="2800" kern="100" dirty="0">
              <a:solidFill>
                <a:schemeClr val="bg1"/>
              </a:solidFill>
              <a:effectLst/>
              <a:latin typeface="Arial Black"/>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045" y="81781"/>
            <a:ext cx="499832" cy="499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68046" y="51232"/>
            <a:ext cx="499832" cy="499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Text 8"/>
          <p:cNvSpPr txBox="1"/>
          <p:nvPr/>
        </p:nvSpPr>
        <p:spPr>
          <a:xfrm>
            <a:off x="455964" y="732446"/>
            <a:ext cx="2737780" cy="517572"/>
          </a:xfrm>
          <a:prstGeom prst="rect">
            <a:avLst/>
          </a:prstGeom>
          <a:solidFill>
            <a:srgbClr val="32CB32"/>
          </a:soli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effectLst/>
                <a:latin typeface="Arial"/>
                <a:ea typeface="Arial" panose="020B0604020202020204" pitchFamily="34" charset="0"/>
                <a:cs typeface="Times New Roman"/>
              </a:rPr>
              <a:t>PREVENTION</a:t>
            </a:r>
            <a:endParaRPr lang="en-US" sz="1600" kern="100" dirty="0">
              <a:effectLst/>
              <a:latin typeface="Arial"/>
              <a:ea typeface="SimSun" panose="02010600030101010101" pitchFamily="2" charset="-122"/>
              <a:cs typeface="Times New Roman"/>
            </a:endParaRPr>
          </a:p>
        </p:txBody>
      </p:sp>
      <p:sp>
        <p:nvSpPr>
          <p:cNvPr id="40" name="Text 8"/>
          <p:cNvSpPr txBox="1"/>
          <p:nvPr/>
        </p:nvSpPr>
        <p:spPr>
          <a:xfrm>
            <a:off x="3386511" y="735755"/>
            <a:ext cx="5571626" cy="517572"/>
          </a:xfrm>
          <a:prstGeom prst="rect">
            <a:avLst/>
          </a:prstGeom>
          <a:gradFill flip="none" rotWithShape="1">
            <a:gsLst>
              <a:gs pos="100000">
                <a:srgbClr val="FFFF00"/>
              </a:gs>
              <a:gs pos="0">
                <a:srgbClr val="FF8001"/>
              </a:gs>
            </a:gsLst>
            <a:lin ang="10800000" scaled="1"/>
            <a:tileRect/>
          </a:gra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latin typeface="Arial"/>
                <a:ea typeface="SimSun" panose="02010600030101010101" pitchFamily="2" charset="-122"/>
                <a:cs typeface="Times New Roman"/>
              </a:rPr>
              <a:t>INTERVENTION</a:t>
            </a:r>
            <a:endParaRPr lang="en-US" sz="1600" kern="100" dirty="0">
              <a:effectLst/>
              <a:latin typeface="Arial"/>
              <a:ea typeface="SimSun" panose="02010600030101010101" pitchFamily="2" charset="-122"/>
              <a:cs typeface="Times New Roman"/>
            </a:endParaRPr>
          </a:p>
        </p:txBody>
      </p:sp>
      <p:sp>
        <p:nvSpPr>
          <p:cNvPr id="41" name="Text 8"/>
          <p:cNvSpPr txBox="1"/>
          <p:nvPr/>
        </p:nvSpPr>
        <p:spPr>
          <a:xfrm>
            <a:off x="9150905" y="732216"/>
            <a:ext cx="2659776" cy="517572"/>
          </a:xfrm>
          <a:prstGeom prst="rect">
            <a:avLst/>
          </a:prstGeom>
          <a:solidFill>
            <a:srgbClr val="FF0000"/>
          </a:solidFill>
          <a:ln w="28575">
            <a:solidFill>
              <a:schemeClr val="tx1"/>
            </a:solid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nchor="ctr"/>
          <a:lstStyle/>
          <a:p>
            <a:pPr marL="0" marR="0" algn="ctr">
              <a:spcBef>
                <a:spcPts val="0"/>
              </a:spcBef>
              <a:spcAft>
                <a:spcPts val="0"/>
              </a:spcAft>
            </a:pPr>
            <a:r>
              <a:rPr lang="en-US" sz="1600" b="1" kern="100" dirty="0">
                <a:effectLst/>
                <a:latin typeface="Arial"/>
                <a:ea typeface="Arial" panose="020B0604020202020204" pitchFamily="34" charset="0"/>
                <a:cs typeface="Times New Roman"/>
              </a:rPr>
              <a:t>REACTION</a:t>
            </a:r>
            <a:endParaRPr lang="en-US" sz="1600" kern="100" dirty="0">
              <a:effectLst/>
              <a:latin typeface="Arial"/>
              <a:ea typeface="SimSun" panose="02010600030101010101" pitchFamily="2" charset="-122"/>
              <a:cs typeface="Times New Roman"/>
            </a:endParaRPr>
          </a:p>
        </p:txBody>
      </p:sp>
    </p:spTree>
    <p:extLst>
      <p:ext uri="{BB962C8B-B14F-4D97-AF65-F5344CB8AC3E}">
        <p14:creationId xmlns:p14="http://schemas.microsoft.com/office/powerpoint/2010/main" val="1524606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33CCCC"/>
            </a:gs>
            <a:gs pos="0">
              <a:srgbClr val="006699"/>
            </a:gs>
          </a:gsLst>
          <a:lin ang="270000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C3930A-0CCC-626A-6698-53C250C7CB2F}"/>
              </a:ext>
            </a:extLst>
          </p:cNvPr>
          <p:cNvSpPr>
            <a:spLocks noGrp="1"/>
          </p:cNvSpPr>
          <p:nvPr>
            <p:ph type="title"/>
          </p:nvPr>
        </p:nvSpPr>
        <p:spPr/>
        <p:txBody>
          <a:bodyPr>
            <a:normAutofit fontScale="90000"/>
          </a:bodyPr>
          <a:lstStyle/>
          <a:p>
            <a:pPr algn="ctr"/>
            <a:r>
              <a:rPr lang="en-US" dirty="0">
                <a:solidFill>
                  <a:schemeClr val="bg1"/>
                </a:solidFill>
                <a:latin typeface="Berlin Sans FB" panose="020E0602020502020306" pitchFamily="34" charset="0"/>
              </a:rPr>
              <a:t>REPORTING OPTIONS FOR </a:t>
            </a:r>
            <a:br>
              <a:rPr lang="en-US" dirty="0">
                <a:solidFill>
                  <a:schemeClr val="bg1"/>
                </a:solidFill>
                <a:latin typeface="Berlin Sans FB" panose="020E0602020502020306" pitchFamily="34" charset="0"/>
              </a:rPr>
            </a:br>
            <a:r>
              <a:rPr lang="en-US" dirty="0">
                <a:solidFill>
                  <a:schemeClr val="bg1"/>
                </a:solidFill>
                <a:latin typeface="Berlin Sans FB" panose="020E0602020502020306" pitchFamily="34" charset="0"/>
              </a:rPr>
              <a:t>SEXUAL ASSAULT / HARASSMENT</a:t>
            </a:r>
          </a:p>
        </p:txBody>
      </p:sp>
      <p:sp>
        <p:nvSpPr>
          <p:cNvPr id="9" name="TextBox 8">
            <a:extLst>
              <a:ext uri="{FF2B5EF4-FFF2-40B4-BE49-F238E27FC236}">
                <a16:creationId xmlns:a16="http://schemas.microsoft.com/office/drawing/2014/main" id="{28E50E7C-5616-368A-6D3C-8D24D7DC575B}"/>
              </a:ext>
            </a:extLst>
          </p:cNvPr>
          <p:cNvSpPr txBox="1"/>
          <p:nvPr/>
        </p:nvSpPr>
        <p:spPr>
          <a:xfrm>
            <a:off x="349135" y="2098502"/>
            <a:ext cx="5366327" cy="4431983"/>
          </a:xfrm>
          <a:prstGeom prst="rect">
            <a:avLst/>
          </a:prstGeom>
          <a:noFill/>
        </p:spPr>
        <p:txBody>
          <a:bodyPr wrap="square" rtlCol="0">
            <a:spAutoFit/>
          </a:bodyPr>
          <a:lstStyle/>
          <a:p>
            <a:pPr algn="ctr"/>
            <a:r>
              <a:rPr lang="en-US" sz="3600" b="1" dirty="0">
                <a:solidFill>
                  <a:srgbClr val="FFC000"/>
                </a:solidFill>
              </a:rPr>
              <a:t>RESTRICTED</a:t>
            </a:r>
          </a:p>
          <a:p>
            <a:pPr algn="ctr"/>
            <a:r>
              <a:rPr lang="en-US" sz="2800" b="1" dirty="0">
                <a:solidFill>
                  <a:schemeClr val="bg1"/>
                </a:solidFill>
              </a:rPr>
              <a:t>Case Information stays in the SAPR office and victim has access to:</a:t>
            </a:r>
          </a:p>
          <a:p>
            <a:pPr algn="ctr"/>
            <a:endParaRPr lang="en-US" sz="2400" dirty="0">
              <a:solidFill>
                <a:schemeClr val="bg1"/>
              </a:solidFill>
            </a:endParaRPr>
          </a:p>
          <a:p>
            <a:pPr algn="ctr"/>
            <a:r>
              <a:rPr lang="en-US" sz="2400" b="1" dirty="0">
                <a:solidFill>
                  <a:schemeClr val="bg1"/>
                </a:solidFill>
              </a:rPr>
              <a:t>Victim Advocacy</a:t>
            </a:r>
          </a:p>
          <a:p>
            <a:pPr algn="ctr"/>
            <a:r>
              <a:rPr lang="en-US" sz="2400" b="1" dirty="0">
                <a:solidFill>
                  <a:schemeClr val="bg1"/>
                </a:solidFill>
              </a:rPr>
              <a:t>Medical Care</a:t>
            </a:r>
          </a:p>
          <a:p>
            <a:pPr algn="ctr"/>
            <a:r>
              <a:rPr lang="en-US" sz="2400" b="1" dirty="0">
                <a:solidFill>
                  <a:schemeClr val="bg1"/>
                </a:solidFill>
              </a:rPr>
              <a:t>Legal Assistance</a:t>
            </a:r>
          </a:p>
          <a:p>
            <a:pPr algn="ctr"/>
            <a:r>
              <a:rPr lang="en-US" sz="2400" b="1" dirty="0">
                <a:solidFill>
                  <a:schemeClr val="bg1"/>
                </a:solidFill>
              </a:rPr>
              <a:t>Mental Health &amp; Counseling</a:t>
            </a:r>
          </a:p>
          <a:p>
            <a:pPr algn="ctr"/>
            <a:r>
              <a:rPr lang="en-US" sz="2400" b="1" dirty="0">
                <a:solidFill>
                  <a:schemeClr val="bg1"/>
                </a:solidFill>
              </a:rPr>
              <a:t>CATCH</a:t>
            </a:r>
          </a:p>
          <a:p>
            <a:pPr algn="ctr"/>
            <a:endParaRPr lang="en-US" dirty="0"/>
          </a:p>
        </p:txBody>
      </p:sp>
      <p:sp>
        <p:nvSpPr>
          <p:cNvPr id="10" name="TextBox 9">
            <a:extLst>
              <a:ext uri="{FF2B5EF4-FFF2-40B4-BE49-F238E27FC236}">
                <a16:creationId xmlns:a16="http://schemas.microsoft.com/office/drawing/2014/main" id="{9FDE934A-EAB1-BCF9-CF47-70732F8E092C}"/>
              </a:ext>
            </a:extLst>
          </p:cNvPr>
          <p:cNvSpPr txBox="1"/>
          <p:nvPr/>
        </p:nvSpPr>
        <p:spPr>
          <a:xfrm>
            <a:off x="6298278" y="2098502"/>
            <a:ext cx="5366327" cy="3631763"/>
          </a:xfrm>
          <a:prstGeom prst="rect">
            <a:avLst/>
          </a:prstGeom>
          <a:noFill/>
        </p:spPr>
        <p:txBody>
          <a:bodyPr wrap="square" rtlCol="0">
            <a:spAutoFit/>
          </a:bodyPr>
          <a:lstStyle/>
          <a:p>
            <a:pPr algn="ctr"/>
            <a:r>
              <a:rPr lang="en-US" sz="3600" b="1" dirty="0">
                <a:solidFill>
                  <a:srgbClr val="FFC000"/>
                </a:solidFill>
              </a:rPr>
              <a:t>UNRESTRICTED</a:t>
            </a:r>
          </a:p>
          <a:p>
            <a:pPr algn="ctr"/>
            <a:r>
              <a:rPr lang="en-US" sz="2800" b="1" dirty="0">
                <a:solidFill>
                  <a:schemeClr val="bg1"/>
                </a:solidFill>
              </a:rPr>
              <a:t>Victim has access to same services as Restricted plus:</a:t>
            </a:r>
          </a:p>
          <a:p>
            <a:pPr algn="ctr"/>
            <a:endParaRPr lang="en-US" sz="2000" b="1" dirty="0"/>
          </a:p>
          <a:p>
            <a:pPr algn="ctr"/>
            <a:r>
              <a:rPr lang="en-US" sz="2400" b="1" dirty="0">
                <a:solidFill>
                  <a:schemeClr val="bg1"/>
                </a:solidFill>
              </a:rPr>
              <a:t>Expedited Transfer</a:t>
            </a:r>
          </a:p>
          <a:p>
            <a:pPr algn="ctr"/>
            <a:r>
              <a:rPr lang="en-US" sz="2400" b="1" dirty="0">
                <a:solidFill>
                  <a:schemeClr val="bg1"/>
                </a:solidFill>
              </a:rPr>
              <a:t>Protective Orders</a:t>
            </a:r>
          </a:p>
          <a:p>
            <a:pPr algn="ctr"/>
            <a:endParaRPr lang="en-US" sz="24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00" b="1" dirty="0">
              <a:solidFill>
                <a:srgbClr val="FFC000"/>
              </a:solidFill>
            </a:endParaRPr>
          </a:p>
          <a:p>
            <a:pPr algn="ctr"/>
            <a:endParaRPr lang="en-US" sz="2400" b="1" dirty="0">
              <a:solidFill>
                <a:srgbClr val="FFC000"/>
              </a:solidFill>
            </a:endParaRPr>
          </a:p>
        </p:txBody>
      </p:sp>
      <p:cxnSp>
        <p:nvCxnSpPr>
          <p:cNvPr id="18" name="Straight Connector 17">
            <a:extLst>
              <a:ext uri="{FF2B5EF4-FFF2-40B4-BE49-F238E27FC236}">
                <a16:creationId xmlns:a16="http://schemas.microsoft.com/office/drawing/2014/main" id="{08C42CE0-C662-48CA-4E67-B42056EB1315}"/>
              </a:ext>
            </a:extLst>
          </p:cNvPr>
          <p:cNvCxnSpPr>
            <a:cxnSpLocks/>
          </p:cNvCxnSpPr>
          <p:nvPr/>
        </p:nvCxnSpPr>
        <p:spPr>
          <a:xfrm>
            <a:off x="6096000" y="1997364"/>
            <a:ext cx="0" cy="44955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993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2570b15a-a585-4c8c-9889-8cd6f281b750"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69B7248D30DE418C6AA3E12D94F032" ma:contentTypeVersion="14" ma:contentTypeDescription="Create a new document." ma:contentTypeScope="" ma:versionID="fe3da7955d0f9db98d6ebfb574ef1647">
  <xsd:schema xmlns:xsd="http://www.w3.org/2001/XMLSchema" xmlns:xs="http://www.w3.org/2001/XMLSchema" xmlns:p="http://schemas.microsoft.com/office/2006/metadata/properties" xmlns:ns1="http://schemas.microsoft.com/sharepoint/v3" xmlns:ns3="2570b15a-a585-4c8c-9889-8cd6f281b750" xmlns:ns4="f00d8fd7-f14a-4838-854c-5abb9f0a297e" targetNamespace="http://schemas.microsoft.com/office/2006/metadata/properties" ma:root="true" ma:fieldsID="06d7a021b9f5dc88fc7e275ebfa6cc5d" ns1:_="" ns3:_="" ns4:_="">
    <xsd:import namespace="http://schemas.microsoft.com/sharepoint/v3"/>
    <xsd:import namespace="2570b15a-a585-4c8c-9889-8cd6f281b750"/>
    <xsd:import namespace="f00d8fd7-f14a-4838-854c-5abb9f0a297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70b15a-a585-4c8c-9889-8cd6f281b7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0d8fd7-f14a-4838-854c-5abb9f0a297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99919F73-B6C2-4A43-95E2-833EC48925FE}">
  <ds:schemaRefs>
    <ds:schemaRef ds:uri="http://schemas.microsoft.com/office/2006/documentManagement/types"/>
    <ds:schemaRef ds:uri="http://schemas.microsoft.com/sharepoint/v3"/>
    <ds:schemaRef ds:uri="http://schemas.microsoft.com/office/infopath/2007/PartnerControls"/>
    <ds:schemaRef ds:uri="2570b15a-a585-4c8c-9889-8cd6f281b750"/>
    <ds:schemaRef ds:uri="http://purl.org/dc/terms/"/>
    <ds:schemaRef ds:uri="http://purl.org/dc/dcmitype/"/>
    <ds:schemaRef ds:uri="http://www.w3.org/XML/1998/namespace"/>
    <ds:schemaRef ds:uri="http://purl.org/dc/elements/1.1/"/>
    <ds:schemaRef ds:uri="http://schemas.openxmlformats.org/package/2006/metadata/core-properties"/>
    <ds:schemaRef ds:uri="f00d8fd7-f14a-4838-854c-5abb9f0a297e"/>
    <ds:schemaRef ds:uri="http://schemas.microsoft.com/office/2006/metadata/properties"/>
  </ds:schemaRefs>
</ds:datastoreItem>
</file>

<file path=customXml/itemProps3.xml><?xml version="1.0" encoding="utf-8"?>
<ds:datastoreItem xmlns:ds="http://schemas.openxmlformats.org/officeDocument/2006/customXml" ds:itemID="{78EC2B64-32FA-4CAE-9450-3D88F54D72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570b15a-a585-4c8c-9889-8cd6f281b750"/>
    <ds:schemaRef ds:uri="f00d8fd7-f14a-4838-854c-5abb9f0a29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{9F020D6C-A2F2-4BDD-B195-865DD79A1F50}tf89338750_win32</Template>
  <TotalTime>4214</TotalTime>
  <Words>1091</Words>
  <Application>Microsoft Office PowerPoint</Application>
  <PresentationFormat>Widescreen</PresentationFormat>
  <Paragraphs>276</Paragraphs>
  <Slides>22</Slides>
  <Notes>16</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SimSun</vt:lpstr>
      <vt:lpstr>Aharoni</vt:lpstr>
      <vt:lpstr>Arial</vt:lpstr>
      <vt:lpstr>Arial Black</vt:lpstr>
      <vt:lpstr>Arial Narrow</vt:lpstr>
      <vt:lpstr>Berlin Sans FB</vt:lpstr>
      <vt:lpstr>Britannic Bold</vt:lpstr>
      <vt:lpstr>Calibri</vt:lpstr>
      <vt:lpstr>Gill Sans MT</vt:lpstr>
      <vt:lpstr>Open Sans</vt:lpstr>
      <vt:lpstr>Times New Roman</vt:lpstr>
      <vt:lpstr>Univers</vt:lpstr>
      <vt:lpstr>Wingdings</vt:lpstr>
      <vt:lpstr>GradientUnivers</vt:lpstr>
      <vt:lpstr>Annual sapr training 2023</vt:lpstr>
      <vt:lpstr>DISCLAIMER</vt:lpstr>
      <vt:lpstr>PowerPoint Presentation</vt:lpstr>
      <vt:lpstr>THE MANY FACES OF TRAUMA</vt:lpstr>
      <vt:lpstr>ADVERSE CHILDHOOD EXPERIENCES</vt:lpstr>
      <vt:lpstr>PowerPoint Presentation</vt:lpstr>
      <vt:lpstr>PowerPoint Presentation</vt:lpstr>
      <vt:lpstr>PowerPoint Presentation</vt:lpstr>
      <vt:lpstr>REPORTING OPTIONS FOR  SEXUAL ASSAULT / HARASSMENT</vt:lpstr>
      <vt:lpstr>REPORTING OPTIONS FOR  SEXUAL ASSAULT / HARASSMENT</vt:lpstr>
      <vt:lpstr>KNOWLEDGE CHECK</vt:lpstr>
      <vt:lpstr>PowerPoint Presentation</vt:lpstr>
      <vt:lpstr>Socialnomics Video </vt:lpstr>
      <vt:lpstr>PREVENTING CYBER HARASSMENT</vt:lpstr>
      <vt:lpstr>BYSTANDER INTERVENTION</vt:lpstr>
      <vt:lpstr>WHAT WOULD YOU DO?</vt:lpstr>
      <vt:lpstr>CONSENT</vt:lpstr>
      <vt:lpstr>MALE VICTIMIZATION</vt:lpstr>
      <vt:lpstr>PowerPoint Presentation</vt:lpstr>
      <vt:lpstr>PowerPoint Presentation</vt:lpstr>
      <vt:lpstr>RESOURCES FOR VICTIMS</vt:lpstr>
      <vt:lpstr>FEEDBACK</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sapr training 2023</dc:title>
  <dc:creator>WILLEY, ASHLEY K CIV USAF AFMC 75 ABW/CVS</dc:creator>
  <cp:lastModifiedBy>Staff</cp:lastModifiedBy>
  <cp:revision>23</cp:revision>
  <dcterms:created xsi:type="dcterms:W3CDTF">2023-03-01T16:25:14Z</dcterms:created>
  <dcterms:modified xsi:type="dcterms:W3CDTF">2023-09-18T19:15:23Z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0x010100FC69B7248D30DE418C6AA3E12D94F032</vt:lpwstr>
  </property>
</Properties>
</file>