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7188200" cy="5372100"/>
  <p:notesSz cx="7188200" cy="5372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4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OLDIE, LANCE J CIV USAF AFMC 75 FSS/FSDEB" userId="ab13ff82-b4f7-4094-9ff3-e237dd59d126" providerId="ADAL" clId="{0465B6D6-5C1E-4F6F-A4EC-58D12D0A9FCD}"/>
    <pc:docChg chg="modSld">
      <pc:chgData name="BERTOLDIE, LANCE J CIV USAF AFMC 75 FSS/FSDEB" userId="ab13ff82-b4f7-4094-9ff3-e237dd59d126" providerId="ADAL" clId="{0465B6D6-5C1E-4F6F-A4EC-58D12D0A9FCD}" dt="2023-02-01T14:56:54.258" v="5" actId="729"/>
      <pc:docMkLst>
        <pc:docMk/>
      </pc:docMkLst>
      <pc:sldChg chg="mod modShow">
        <pc:chgData name="BERTOLDIE, LANCE J CIV USAF AFMC 75 FSS/FSDEB" userId="ab13ff82-b4f7-4094-9ff3-e237dd59d126" providerId="ADAL" clId="{0465B6D6-5C1E-4F6F-A4EC-58D12D0A9FCD}" dt="2023-02-01T14:55:27.022" v="0" actId="729"/>
        <pc:sldMkLst>
          <pc:docMk/>
          <pc:sldMk cId="0" sldId="260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5:41.275" v="1" actId="729"/>
        <pc:sldMkLst>
          <pc:docMk/>
          <pc:sldMk cId="0" sldId="265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5:51.623" v="2" actId="729"/>
        <pc:sldMkLst>
          <pc:docMk/>
          <pc:sldMk cId="0" sldId="266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5:51.623" v="2" actId="729"/>
        <pc:sldMkLst>
          <pc:docMk/>
          <pc:sldMk cId="0" sldId="267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5:51.623" v="2" actId="729"/>
        <pc:sldMkLst>
          <pc:docMk/>
          <pc:sldMk cId="0" sldId="268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5:51.623" v="2" actId="729"/>
        <pc:sldMkLst>
          <pc:docMk/>
          <pc:sldMk cId="0" sldId="269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5:51.623" v="2" actId="729"/>
        <pc:sldMkLst>
          <pc:docMk/>
          <pc:sldMk cId="0" sldId="270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23.651" v="3" actId="729"/>
        <pc:sldMkLst>
          <pc:docMk/>
          <pc:sldMk cId="0" sldId="274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30.341" v="4" actId="729"/>
        <pc:sldMkLst>
          <pc:docMk/>
          <pc:sldMk cId="0" sldId="275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78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79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0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1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2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3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4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5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6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7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8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89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90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91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92"/>
        </pc:sldMkLst>
      </pc:sldChg>
      <pc:sldChg chg="mod modShow">
        <pc:chgData name="BERTOLDIE, LANCE J CIV USAF AFMC 75 FSS/FSDEB" userId="ab13ff82-b4f7-4094-9ff3-e237dd59d126" providerId="ADAL" clId="{0465B6D6-5C1E-4F6F-A4EC-58D12D0A9FCD}" dt="2023-02-01T14:56:54.258" v="5" actId="729"/>
        <pc:sldMkLst>
          <pc:docMk/>
          <pc:sldMk cId="0" sldId="2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9591" y="1665351"/>
            <a:ext cx="6115367" cy="11281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1" i="0">
                <a:solidFill>
                  <a:srgbClr val="1A242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79182" y="3008376"/>
            <a:ext cx="5036185" cy="1343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50" b="0" i="0">
                <a:solidFill>
                  <a:srgbClr val="18232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1A242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50" b="0" i="0">
                <a:solidFill>
                  <a:srgbClr val="18232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1A242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9727" y="1235583"/>
            <a:ext cx="3129629" cy="3545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705193" y="1235583"/>
            <a:ext cx="3129629" cy="3545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1A242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9631" y="1354094"/>
            <a:ext cx="4933950" cy="247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1" i="0">
                <a:solidFill>
                  <a:srgbClr val="1A242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3812" y="1636296"/>
            <a:ext cx="5444490" cy="2306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50" b="0" i="0">
                <a:solidFill>
                  <a:srgbClr val="18232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446147" y="4996053"/>
            <a:ext cx="2302256" cy="268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59727" y="4996053"/>
            <a:ext cx="1654746" cy="268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180076" y="4996053"/>
            <a:ext cx="1654746" cy="268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53713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219" y="0"/>
            <a:ext cx="7205345" cy="5359400"/>
            <a:chOff x="-12219" y="0"/>
            <a:chExt cx="7205345" cy="535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59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2219" y="3233812"/>
              <a:ext cx="119380" cy="1820545"/>
            </a:xfrm>
            <a:custGeom>
              <a:avLst/>
              <a:gdLst/>
              <a:ahLst/>
              <a:cxnLst/>
              <a:rect l="l" t="t" r="r" b="b"/>
              <a:pathLst>
                <a:path w="119380" h="1820545">
                  <a:moveTo>
                    <a:pt x="0" y="0"/>
                  </a:moveTo>
                  <a:lnTo>
                    <a:pt x="119134" y="0"/>
                  </a:lnTo>
                  <a:lnTo>
                    <a:pt x="119134" y="1819941"/>
                  </a:lnTo>
                  <a:lnTo>
                    <a:pt x="0" y="1819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2705" y="3233812"/>
              <a:ext cx="0" cy="1600200"/>
            </a:xfrm>
            <a:custGeom>
              <a:avLst/>
              <a:gdLst/>
              <a:ahLst/>
              <a:cxnLst/>
              <a:rect l="l" t="t" r="r" b="b"/>
              <a:pathLst>
                <a:path h="1600200">
                  <a:moveTo>
                    <a:pt x="0" y="1600082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7341" y="3319312"/>
              <a:ext cx="2719070" cy="1307465"/>
            </a:xfrm>
            <a:custGeom>
              <a:avLst/>
              <a:gdLst/>
              <a:ahLst/>
              <a:cxnLst/>
              <a:rect l="l" t="t" r="r" b="b"/>
              <a:pathLst>
                <a:path w="2719070" h="1307464">
                  <a:moveTo>
                    <a:pt x="0" y="1245865"/>
                  </a:moveTo>
                  <a:lnTo>
                    <a:pt x="0" y="12214"/>
                  </a:lnTo>
                </a:path>
                <a:path w="2719070" h="1307464">
                  <a:moveTo>
                    <a:pt x="2718701" y="1306937"/>
                  </a:moveTo>
                  <a:lnTo>
                    <a:pt x="2718701" y="0"/>
                  </a:lnTo>
                </a:path>
              </a:pathLst>
            </a:custGeom>
            <a:ln w="183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5381" y="4620143"/>
              <a:ext cx="2700655" cy="0"/>
            </a:xfrm>
            <a:custGeom>
              <a:avLst/>
              <a:gdLst/>
              <a:ahLst/>
              <a:cxnLst/>
              <a:rect l="l" t="t" r="r" b="b"/>
              <a:pathLst>
                <a:path w="2700654">
                  <a:moveTo>
                    <a:pt x="0" y="0"/>
                  </a:moveTo>
                  <a:lnTo>
                    <a:pt x="2700373" y="0"/>
                  </a:lnTo>
                </a:path>
              </a:pathLst>
            </a:custGeom>
            <a:ln w="274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4377" y="4830841"/>
              <a:ext cx="6464300" cy="0"/>
            </a:xfrm>
            <a:custGeom>
              <a:avLst/>
              <a:gdLst/>
              <a:ahLst/>
              <a:cxnLst/>
              <a:rect l="l" t="t" r="r" b="b"/>
              <a:pathLst>
                <a:path w="6464300">
                  <a:moveTo>
                    <a:pt x="0" y="0"/>
                  </a:moveTo>
                  <a:lnTo>
                    <a:pt x="6463789" y="0"/>
                  </a:lnTo>
                </a:path>
              </a:pathLst>
            </a:custGeom>
            <a:ln w="48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5465" y="1617721"/>
            <a:ext cx="3107055" cy="13893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7780" marR="5080" indent="5715">
              <a:lnSpc>
                <a:spcPct val="101000"/>
              </a:lnSpc>
              <a:spcBef>
                <a:spcPts val="85"/>
              </a:spcBef>
            </a:pP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Are</a:t>
            </a:r>
            <a:r>
              <a:rPr sz="1250" spc="-1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Air</a:t>
            </a:r>
            <a:r>
              <a:rPr sz="1200" b="1" spc="1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126"/>
                </a:solidFill>
                <a:latin typeface="Arial"/>
                <a:cs typeface="Arial"/>
              </a:rPr>
              <a:t>Show</a:t>
            </a:r>
            <a:r>
              <a:rPr sz="1200" b="1" spc="1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Dates</a:t>
            </a:r>
            <a:r>
              <a:rPr sz="1200" b="1" spc="1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00" b="1" spc="-3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Locations</a:t>
            </a:r>
            <a:r>
              <a:rPr sz="1200" b="1" spc="5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Critical Information?</a:t>
            </a:r>
            <a:endParaRPr sz="1250">
              <a:latin typeface="Arial"/>
              <a:cs typeface="Arial"/>
            </a:endParaRPr>
          </a:p>
          <a:p>
            <a:pPr marL="15875" marR="86360" indent="-3810">
              <a:lnSpc>
                <a:spcPct val="103499"/>
              </a:lnSpc>
              <a:spcBef>
                <a:spcPts val="1025"/>
              </a:spcBef>
            </a:pPr>
            <a:r>
              <a:rPr sz="1200" i="1" spc="-10" dirty="0">
                <a:solidFill>
                  <a:srgbClr val="1C2126"/>
                </a:solidFill>
                <a:latin typeface="Arial"/>
                <a:cs typeface="Arial"/>
              </a:rPr>
              <a:t>Choose</a:t>
            </a:r>
            <a:r>
              <a:rPr sz="1200" i="1" spc="18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C2126"/>
                </a:solidFill>
                <a:latin typeface="Arial"/>
                <a:cs typeface="Arial"/>
              </a:rPr>
              <a:t>the</a:t>
            </a:r>
            <a:r>
              <a:rPr sz="1200" i="1" spc="36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C2126"/>
                </a:solidFill>
                <a:latin typeface="Arial"/>
                <a:cs typeface="Arial"/>
              </a:rPr>
              <a:t>correct</a:t>
            </a:r>
            <a:r>
              <a:rPr sz="1200" i="1" spc="19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C2126"/>
                </a:solidFill>
                <a:latin typeface="Arial"/>
                <a:cs typeface="Arial"/>
              </a:rPr>
              <a:t>answer</a:t>
            </a:r>
            <a:r>
              <a:rPr sz="1200" i="1" spc="2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00" i="1" spc="8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C2126"/>
                </a:solidFill>
                <a:latin typeface="Arial"/>
                <a:cs typeface="Arial"/>
              </a:rPr>
              <a:t>select</a:t>
            </a:r>
            <a:r>
              <a:rPr sz="1200" i="1" spc="28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1C2126"/>
                </a:solidFill>
                <a:latin typeface="Arial"/>
                <a:cs typeface="Arial"/>
              </a:rPr>
              <a:t>the </a:t>
            </a:r>
            <a:r>
              <a:rPr sz="1200" i="1" dirty="0">
                <a:solidFill>
                  <a:srgbClr val="1C2126"/>
                </a:solidFill>
                <a:latin typeface="Arial"/>
                <a:cs typeface="Arial"/>
              </a:rPr>
              <a:t>Submit</a:t>
            </a:r>
            <a:r>
              <a:rPr sz="1200" i="1" spc="27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i="1" spc="55" dirty="0">
                <a:solidFill>
                  <a:srgbClr val="1C2126"/>
                </a:solidFill>
                <a:latin typeface="Arial"/>
                <a:cs typeface="Arial"/>
              </a:rPr>
              <a:t>button.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Arial"/>
              <a:cs typeface="Arial"/>
            </a:endParaRPr>
          </a:p>
          <a:p>
            <a:pPr marL="396875" indent="-318135">
              <a:lnSpc>
                <a:spcPct val="100000"/>
              </a:lnSpc>
              <a:spcBef>
                <a:spcPts val="5"/>
              </a:spcBef>
              <a:buClr>
                <a:srgbClr val="2A6E8E"/>
              </a:buClr>
              <a:buFont typeface="Arial"/>
              <a:buChar char="•"/>
              <a:tabLst>
                <a:tab pos="396875" algn="l"/>
                <a:tab pos="397510" algn="l"/>
              </a:tabLst>
            </a:pP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No,</a:t>
            </a:r>
            <a:r>
              <a:rPr sz="1200" b="1" spc="254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this</a:t>
            </a:r>
            <a:r>
              <a:rPr sz="1250" spc="13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is</a:t>
            </a:r>
            <a:r>
              <a:rPr sz="1250" spc="6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not</a:t>
            </a:r>
            <a:r>
              <a:rPr sz="1250" spc="114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Critical</a:t>
            </a:r>
            <a:r>
              <a:rPr sz="1250" spc="9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686" y="3045020"/>
            <a:ext cx="186817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54200" algn="l"/>
              </a:tabLst>
            </a:pPr>
            <a:r>
              <a:rPr sz="2200" strike="sngStrike" spc="-25" dirty="0">
                <a:solidFill>
                  <a:srgbClr val="698C46"/>
                </a:solidFill>
                <a:latin typeface="Times New Roman"/>
                <a:cs typeface="Times New Roman"/>
              </a:rPr>
              <a:t>,,</a:t>
            </a:r>
            <a:r>
              <a:rPr sz="2200" strike="sngStrike" dirty="0">
                <a:solidFill>
                  <a:srgbClr val="698C46"/>
                </a:solidFill>
                <a:latin typeface="Times New Roman"/>
                <a:cs typeface="Times New Roman"/>
              </a:rPr>
              <a:t>	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89744" y="3232817"/>
            <a:ext cx="831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25" dirty="0">
                <a:solidFill>
                  <a:srgbClr val="698C46"/>
                </a:solidFill>
                <a:latin typeface="Arial"/>
                <a:cs typeface="Arial"/>
              </a:rPr>
              <a:t>"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2846" y="3599757"/>
            <a:ext cx="1487805" cy="709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23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344621"/>
                </a:solidFill>
                <a:latin typeface="Arial"/>
                <a:cs typeface="Arial"/>
              </a:rPr>
              <a:t>Correct!</a:t>
            </a:r>
            <a:endParaRPr sz="1200">
              <a:latin typeface="Arial"/>
              <a:cs typeface="Arial"/>
            </a:endParaRPr>
          </a:p>
          <a:p>
            <a:pPr marL="12700" marR="5080" indent="342265">
              <a:lnSpc>
                <a:spcPct val="101899"/>
              </a:lnSpc>
              <a:spcBef>
                <a:spcPts val="1010"/>
              </a:spcBef>
            </a:pPr>
            <a:r>
              <a:rPr sz="1200" b="1" dirty="0">
                <a:solidFill>
                  <a:srgbClr val="344621"/>
                </a:solidFill>
                <a:latin typeface="Arial"/>
                <a:cs typeface="Arial"/>
              </a:rPr>
              <a:t>This</a:t>
            </a:r>
            <a:r>
              <a:rPr sz="1200" b="1" spc="-40" dirty="0">
                <a:solidFill>
                  <a:srgbClr val="34462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344621"/>
                </a:solidFill>
                <a:latin typeface="Arial"/>
                <a:cs typeface="Arial"/>
              </a:rPr>
              <a:t>is</a:t>
            </a:r>
            <a:r>
              <a:rPr sz="1200" b="1" spc="-25" dirty="0">
                <a:solidFill>
                  <a:srgbClr val="344621"/>
                </a:solidFill>
                <a:latin typeface="Arial"/>
                <a:cs typeface="Arial"/>
              </a:rPr>
              <a:t> Not </a:t>
            </a:r>
            <a:r>
              <a:rPr sz="1200" b="1" dirty="0">
                <a:solidFill>
                  <a:srgbClr val="344621"/>
                </a:solidFill>
                <a:latin typeface="Arial"/>
                <a:cs typeface="Arial"/>
              </a:rPr>
              <a:t>Critical</a:t>
            </a:r>
            <a:r>
              <a:rPr sz="1200" b="1" spc="195" dirty="0">
                <a:solidFill>
                  <a:srgbClr val="34462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344621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711" y="4496750"/>
            <a:ext cx="13271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20" dirty="0">
                <a:solidFill>
                  <a:srgbClr val="698C46"/>
                </a:solidFill>
                <a:latin typeface="Times New Roman"/>
                <a:cs typeface="Times New Roman"/>
              </a:rPr>
              <a:t>\...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86160" y="3291090"/>
            <a:ext cx="225425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C2126"/>
                </a:solidFill>
                <a:latin typeface="Arial"/>
                <a:cs typeface="Arial"/>
              </a:rPr>
              <a:t>Yes,</a:t>
            </a:r>
            <a:r>
              <a:rPr sz="1200" b="1" spc="204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this</a:t>
            </a:r>
            <a:r>
              <a:rPr sz="1250" spc="5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is</a:t>
            </a:r>
            <a:r>
              <a:rPr sz="1250" spc="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Critical</a:t>
            </a:r>
            <a:r>
              <a:rPr sz="1250" spc="13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6339" y="3714521"/>
            <a:ext cx="5715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solidFill>
                  <a:srgbClr val="698C46"/>
                </a:solidFill>
                <a:latin typeface="Arial"/>
                <a:cs typeface="Arial"/>
              </a:rPr>
              <a:t>I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79217" y="3797986"/>
            <a:ext cx="245046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20" dirty="0">
                <a:solidFill>
                  <a:srgbClr val="1C2126"/>
                </a:solidFill>
                <a:latin typeface="Arial"/>
                <a:cs typeface="Arial"/>
              </a:rPr>
              <a:t>This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Might</a:t>
            </a:r>
            <a:r>
              <a:rPr sz="1200" b="1" spc="229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be</a:t>
            </a:r>
            <a:r>
              <a:rPr sz="1250" spc="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Critical</a:t>
            </a:r>
            <a:r>
              <a:rPr sz="1250" spc="8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64501" y="4100291"/>
            <a:ext cx="68580" cy="307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-175" dirty="0">
                <a:solidFill>
                  <a:srgbClr val="698C46"/>
                </a:solidFill>
                <a:latin typeface="Arial"/>
                <a:cs typeface="Arial"/>
              </a:rPr>
              <a:t>I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71465"/>
            <a:chOff x="0" y="0"/>
            <a:chExt cx="719328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039" y="3661315"/>
              <a:ext cx="0" cy="1429385"/>
            </a:xfrm>
            <a:custGeom>
              <a:avLst/>
              <a:gdLst/>
              <a:ahLst/>
              <a:cxnLst/>
              <a:rect l="l" t="t" r="r" b="b"/>
              <a:pathLst>
                <a:path h="1429385">
                  <a:moveTo>
                    <a:pt x="0" y="1429081"/>
                  </a:moveTo>
                  <a:lnTo>
                    <a:pt x="0" y="0"/>
                  </a:lnTo>
                </a:path>
              </a:pathLst>
            </a:custGeom>
            <a:ln w="1038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3541" y="3661315"/>
              <a:ext cx="0" cy="720725"/>
            </a:xfrm>
            <a:custGeom>
              <a:avLst/>
              <a:gdLst/>
              <a:ahLst/>
              <a:cxnLst/>
              <a:rect l="l" t="t" r="r" b="b"/>
              <a:pathLst>
                <a:path h="720725">
                  <a:moveTo>
                    <a:pt x="0" y="720647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05465" y="1645457"/>
            <a:ext cx="3034665" cy="239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A1F23"/>
                </a:solidFill>
                <a:latin typeface="Arial"/>
                <a:cs typeface="Arial"/>
              </a:rPr>
              <a:t>Are</a:t>
            </a:r>
            <a:r>
              <a:rPr sz="1200" spc="17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A1F23"/>
                </a:solidFill>
                <a:latin typeface="Arial"/>
                <a:cs typeface="Arial"/>
              </a:rPr>
              <a:t>Deployment</a:t>
            </a:r>
            <a:r>
              <a:rPr sz="1150" b="1" spc="34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A1F23"/>
                </a:solidFill>
                <a:latin typeface="Arial"/>
                <a:cs typeface="Arial"/>
              </a:rPr>
              <a:t>Dates</a:t>
            </a:r>
            <a:r>
              <a:rPr sz="1150" b="1" spc="22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A1F23"/>
                </a:solidFill>
                <a:latin typeface="Arial"/>
                <a:cs typeface="Arial"/>
              </a:rPr>
              <a:t>and</a:t>
            </a:r>
            <a:r>
              <a:rPr sz="1150" b="1" spc="14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A1F23"/>
                </a:solidFill>
                <a:latin typeface="Arial"/>
                <a:cs typeface="Arial"/>
              </a:rPr>
              <a:t>Locations</a:t>
            </a:r>
            <a:endParaRPr sz="1150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  <a:spcBef>
                <a:spcPts val="25"/>
              </a:spcBef>
            </a:pP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Cr</a:t>
            </a:r>
            <a:r>
              <a:rPr sz="1250" dirty="0">
                <a:solidFill>
                  <a:srgbClr val="2D3B3D"/>
                </a:solidFill>
                <a:latin typeface="Arial"/>
                <a:cs typeface="Arial"/>
              </a:rPr>
              <a:t>i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tical</a:t>
            </a:r>
            <a:r>
              <a:rPr sz="1250" spc="30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2D3B3D"/>
                </a:solidFill>
                <a:latin typeface="Arial"/>
                <a:cs typeface="Arial"/>
              </a:rPr>
              <a:t>I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nformation?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ts val="1330"/>
              </a:lnSpc>
              <a:spcBef>
                <a:spcPts val="1075"/>
              </a:spcBef>
            </a:pPr>
            <a:r>
              <a:rPr sz="1200" i="1" spc="-10" dirty="0">
                <a:solidFill>
                  <a:srgbClr val="1A1F23"/>
                </a:solidFill>
                <a:latin typeface="Arial"/>
                <a:cs typeface="Arial"/>
              </a:rPr>
              <a:t>Choose</a:t>
            </a:r>
            <a:r>
              <a:rPr sz="1200" i="1" spc="21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A1F23"/>
                </a:solidFill>
                <a:latin typeface="Arial"/>
                <a:cs typeface="Arial"/>
              </a:rPr>
              <a:t>the</a:t>
            </a:r>
            <a:r>
              <a:rPr sz="1200" i="1" spc="39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A1F23"/>
                </a:solidFill>
                <a:latin typeface="Arial"/>
                <a:cs typeface="Arial"/>
              </a:rPr>
              <a:t>correct</a:t>
            </a:r>
            <a:r>
              <a:rPr sz="1200" i="1" spc="20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A1F23"/>
                </a:solidFill>
                <a:latin typeface="Arial"/>
                <a:cs typeface="Arial"/>
              </a:rPr>
              <a:t>answer</a:t>
            </a:r>
            <a:r>
              <a:rPr sz="1200" i="1" spc="204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A1F23"/>
                </a:solidFill>
                <a:latin typeface="Arial"/>
                <a:cs typeface="Arial"/>
              </a:rPr>
              <a:t>and</a:t>
            </a:r>
            <a:r>
              <a:rPr sz="1200" i="1" spc="8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A1F23"/>
                </a:solidFill>
                <a:latin typeface="Arial"/>
                <a:cs typeface="Arial"/>
              </a:rPr>
              <a:t>select</a:t>
            </a:r>
            <a:r>
              <a:rPr sz="1200" i="1" spc="26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1A1F23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24765">
              <a:lnSpc>
                <a:spcPts val="1630"/>
              </a:lnSpc>
            </a:pPr>
            <a:r>
              <a:rPr sz="1450" i="1" spc="-20" dirty="0">
                <a:solidFill>
                  <a:srgbClr val="1A1F23"/>
                </a:solidFill>
                <a:latin typeface="Times New Roman"/>
                <a:cs typeface="Times New Roman"/>
              </a:rPr>
              <a:t>Submit</a:t>
            </a:r>
            <a:r>
              <a:rPr sz="1450" i="1" spc="-30" dirty="0">
                <a:solidFill>
                  <a:srgbClr val="1A1F23"/>
                </a:solidFill>
                <a:latin typeface="Times New Roman"/>
                <a:cs typeface="Times New Roman"/>
              </a:rPr>
              <a:t> </a:t>
            </a:r>
            <a:r>
              <a:rPr sz="1450" i="1" spc="-10" dirty="0">
                <a:solidFill>
                  <a:srgbClr val="1A1F23"/>
                </a:solidFill>
                <a:latin typeface="Times New Roman"/>
                <a:cs typeface="Times New Roman"/>
              </a:rPr>
              <a:t>button.</a:t>
            </a: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397510">
              <a:lnSpc>
                <a:spcPct val="100000"/>
              </a:lnSpc>
            </a:pPr>
            <a:r>
              <a:rPr sz="1150" b="1" dirty="0">
                <a:solidFill>
                  <a:srgbClr val="1A1F23"/>
                </a:solidFill>
                <a:latin typeface="Arial"/>
                <a:cs typeface="Arial"/>
              </a:rPr>
              <a:t>No,</a:t>
            </a:r>
            <a:r>
              <a:rPr sz="1150" b="1" spc="28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this</a:t>
            </a:r>
            <a:r>
              <a:rPr sz="1250" spc="10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60" dirty="0">
                <a:solidFill>
                  <a:srgbClr val="2D3B3D"/>
                </a:solidFill>
                <a:latin typeface="Arial"/>
                <a:cs typeface="Arial"/>
              </a:rPr>
              <a:t>i</a:t>
            </a:r>
            <a:r>
              <a:rPr sz="1250" spc="60" dirty="0">
                <a:solidFill>
                  <a:srgbClr val="1A1F23"/>
                </a:solidFill>
                <a:latin typeface="Arial"/>
                <a:cs typeface="Arial"/>
              </a:rPr>
              <a:t>s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 not</a:t>
            </a:r>
            <a:r>
              <a:rPr sz="1250" spc="18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Critical</a:t>
            </a:r>
            <a:r>
              <a:rPr sz="1250" spc="7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2D3B3D"/>
                </a:solidFill>
                <a:latin typeface="Arial"/>
                <a:cs typeface="Arial"/>
              </a:rPr>
              <a:t>I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nformation</a:t>
            </a:r>
            <a:endParaRPr sz="1250">
              <a:latin typeface="Arial"/>
              <a:cs typeface="Arial"/>
            </a:endParaRPr>
          </a:p>
          <a:p>
            <a:pPr marL="386080" marR="209550" indent="6350">
              <a:lnSpc>
                <a:spcPts val="4020"/>
              </a:lnSpc>
              <a:spcBef>
                <a:spcPts val="300"/>
              </a:spcBef>
            </a:pPr>
            <a:r>
              <a:rPr sz="1150" b="1" dirty="0">
                <a:solidFill>
                  <a:srgbClr val="1A1F23"/>
                </a:solidFill>
                <a:latin typeface="Arial"/>
                <a:cs typeface="Arial"/>
              </a:rPr>
              <a:t>Yes,</a:t>
            </a:r>
            <a:r>
              <a:rPr sz="1150" b="1" spc="254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this</a:t>
            </a:r>
            <a:r>
              <a:rPr sz="1250" spc="5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is</a:t>
            </a:r>
            <a:r>
              <a:rPr sz="1250" spc="4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Critical</a:t>
            </a:r>
            <a:r>
              <a:rPr sz="1250" spc="13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Information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Th</a:t>
            </a:r>
            <a:r>
              <a:rPr sz="1250" dirty="0">
                <a:solidFill>
                  <a:srgbClr val="2D3B3D"/>
                </a:solidFill>
                <a:latin typeface="Arial"/>
                <a:cs typeface="Arial"/>
              </a:rPr>
              <a:t>i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s</a:t>
            </a:r>
            <a:r>
              <a:rPr sz="1250" spc="-8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A1F23"/>
                </a:solidFill>
                <a:latin typeface="Arial"/>
                <a:cs typeface="Arial"/>
              </a:rPr>
              <a:t>Might</a:t>
            </a:r>
            <a:r>
              <a:rPr sz="1150" b="1" spc="28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be</a:t>
            </a:r>
            <a:r>
              <a:rPr sz="1250" spc="13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Critical</a:t>
            </a:r>
            <a:r>
              <a:rPr sz="1250" spc="13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71465"/>
            <a:chOff x="0" y="0"/>
            <a:chExt cx="719328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368170"/>
              <a:ext cx="122555" cy="1685925"/>
            </a:xfrm>
            <a:custGeom>
              <a:avLst/>
              <a:gdLst/>
              <a:ahLst/>
              <a:cxnLst/>
              <a:rect l="l" t="t" r="r" b="b"/>
              <a:pathLst>
                <a:path w="122555" h="1685925">
                  <a:moveTo>
                    <a:pt x="0" y="0"/>
                  </a:moveTo>
                  <a:lnTo>
                    <a:pt x="122188" y="0"/>
                  </a:lnTo>
                  <a:lnTo>
                    <a:pt x="122188" y="1685583"/>
                  </a:lnTo>
                  <a:lnTo>
                    <a:pt x="0" y="1685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8814" y="3368170"/>
              <a:ext cx="0" cy="904240"/>
            </a:xfrm>
            <a:custGeom>
              <a:avLst/>
              <a:gdLst/>
              <a:ahLst/>
              <a:cxnLst/>
              <a:rect l="l" t="t" r="r" b="b"/>
              <a:pathLst>
                <a:path h="904239">
                  <a:moveTo>
                    <a:pt x="0" y="903863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2615" y="3368170"/>
              <a:ext cx="0" cy="904240"/>
            </a:xfrm>
            <a:custGeom>
              <a:avLst/>
              <a:gdLst/>
              <a:ahLst/>
              <a:cxnLst/>
              <a:rect l="l" t="t" r="r" b="b"/>
              <a:pathLst>
                <a:path h="904239">
                  <a:moveTo>
                    <a:pt x="0" y="903863"/>
                  </a:moveTo>
                  <a:lnTo>
                    <a:pt x="0" y="0"/>
                  </a:lnTo>
                </a:path>
              </a:pathLst>
            </a:custGeom>
            <a:ln w="152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11316" y="3368170"/>
              <a:ext cx="0" cy="904240"/>
            </a:xfrm>
            <a:custGeom>
              <a:avLst/>
              <a:gdLst/>
              <a:ahLst/>
              <a:cxnLst/>
              <a:rect l="l" t="t" r="r" b="b"/>
              <a:pathLst>
                <a:path h="904239">
                  <a:moveTo>
                    <a:pt x="0" y="903863"/>
                  </a:moveTo>
                  <a:lnTo>
                    <a:pt x="0" y="0"/>
                  </a:lnTo>
                </a:path>
              </a:pathLst>
            </a:custGeom>
            <a:ln w="213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33026" y="3575583"/>
            <a:ext cx="6400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10" dirty="0">
                <a:solidFill>
                  <a:srgbClr val="364824"/>
                </a:solidFill>
                <a:latin typeface="Arial"/>
                <a:cs typeface="Arial"/>
              </a:rPr>
              <a:t>Correct!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11474" y="3873308"/>
            <a:ext cx="1480185" cy="40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2900">
              <a:lnSpc>
                <a:spcPct val="108000"/>
              </a:lnSpc>
              <a:spcBef>
                <a:spcPts val="100"/>
              </a:spcBef>
            </a:pPr>
            <a:r>
              <a:rPr sz="1150" b="1" dirty="0">
                <a:solidFill>
                  <a:srgbClr val="364824"/>
                </a:solidFill>
                <a:latin typeface="Arial"/>
                <a:cs typeface="Arial"/>
              </a:rPr>
              <a:t>Yes,</a:t>
            </a:r>
            <a:r>
              <a:rPr sz="1150" b="1" spc="114" dirty="0">
                <a:solidFill>
                  <a:srgbClr val="364824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364824"/>
                </a:solidFill>
                <a:latin typeface="Arial"/>
                <a:cs typeface="Arial"/>
              </a:rPr>
              <a:t>this</a:t>
            </a:r>
            <a:r>
              <a:rPr sz="1150" b="1" spc="60" dirty="0">
                <a:solidFill>
                  <a:srgbClr val="364824"/>
                </a:solidFill>
                <a:latin typeface="Arial"/>
                <a:cs typeface="Arial"/>
              </a:rPr>
              <a:t> </a:t>
            </a:r>
            <a:r>
              <a:rPr sz="1150" b="1" spc="-25" dirty="0">
                <a:solidFill>
                  <a:srgbClr val="364824"/>
                </a:solidFill>
                <a:latin typeface="Arial"/>
                <a:cs typeface="Arial"/>
              </a:rPr>
              <a:t>Is </a:t>
            </a:r>
            <a:r>
              <a:rPr sz="1150" b="1" dirty="0">
                <a:solidFill>
                  <a:srgbClr val="364824"/>
                </a:solidFill>
                <a:latin typeface="Arial"/>
                <a:cs typeface="Arial"/>
              </a:rPr>
              <a:t>Critical</a:t>
            </a:r>
            <a:r>
              <a:rPr sz="1150" b="1" spc="360" dirty="0">
                <a:solidFill>
                  <a:srgbClr val="364824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364824"/>
                </a:solidFill>
                <a:latin typeface="Arial"/>
                <a:cs typeface="Arial"/>
              </a:rPr>
              <a:t>Information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81163" y="3316834"/>
            <a:ext cx="12700" cy="200025"/>
          </a:xfrm>
          <a:custGeom>
            <a:avLst/>
            <a:gdLst/>
            <a:ahLst/>
            <a:cxnLst/>
            <a:rect l="l" t="t" r="r" b="b"/>
            <a:pathLst>
              <a:path w="12700" h="200025">
                <a:moveTo>
                  <a:pt x="12218" y="199615"/>
                </a:moveTo>
                <a:lnTo>
                  <a:pt x="0" y="199615"/>
                </a:lnTo>
                <a:lnTo>
                  <a:pt x="0" y="0"/>
                </a:lnTo>
                <a:lnTo>
                  <a:pt x="12218" y="0"/>
                </a:lnTo>
                <a:lnTo>
                  <a:pt x="12218" y="199615"/>
                </a:lnTo>
                <a:close/>
              </a:path>
            </a:pathLst>
          </a:custGeom>
          <a:solidFill>
            <a:srgbClr val="E2E4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10481" y="1627136"/>
            <a:ext cx="3024505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Are</a:t>
            </a:r>
            <a:r>
              <a:rPr sz="1200" spc="13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Deployment</a:t>
            </a:r>
            <a:r>
              <a:rPr sz="1150" b="1" spc="33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Dates</a:t>
            </a:r>
            <a:r>
              <a:rPr sz="1150" b="1" spc="25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and</a:t>
            </a:r>
            <a:r>
              <a:rPr sz="1150" b="1" spc="15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C2326"/>
                </a:solidFill>
                <a:latin typeface="Arial"/>
                <a:cs typeface="Arial"/>
              </a:rPr>
              <a:t>Locations</a:t>
            </a:r>
            <a:endParaRPr sz="1150">
              <a:latin typeface="Arial"/>
              <a:cs typeface="Arial"/>
            </a:endParaRPr>
          </a:p>
          <a:p>
            <a:pPr marL="16510">
              <a:lnSpc>
                <a:spcPct val="100000"/>
              </a:lnSpc>
              <a:spcBef>
                <a:spcPts val="50"/>
              </a:spcBef>
            </a:pPr>
            <a:r>
              <a:rPr sz="1200" spc="50" dirty="0">
                <a:solidFill>
                  <a:srgbClr val="1C2326"/>
                </a:solidFill>
                <a:latin typeface="Arial"/>
                <a:cs typeface="Arial"/>
              </a:rPr>
              <a:t>Critical </a:t>
            </a:r>
            <a:r>
              <a:rPr sz="1200" spc="-10" dirty="0">
                <a:solidFill>
                  <a:srgbClr val="1C2326"/>
                </a:solidFill>
                <a:latin typeface="Arial"/>
                <a:cs typeface="Arial"/>
              </a:rPr>
              <a:t>Information?</a:t>
            </a:r>
            <a:endParaRPr sz="1200">
              <a:latin typeface="Arial"/>
              <a:cs typeface="Arial"/>
            </a:endParaRPr>
          </a:p>
          <a:p>
            <a:pPr marL="22860" marR="5080" indent="-10795">
              <a:lnSpc>
                <a:spcPts val="1510"/>
              </a:lnSpc>
              <a:spcBef>
                <a:spcPts val="1055"/>
              </a:spcBef>
            </a:pPr>
            <a:r>
              <a:rPr sz="1400" i="1" spc="-20" dirty="0">
                <a:solidFill>
                  <a:srgbClr val="1C2326"/>
                </a:solidFill>
                <a:latin typeface="Times New Roman"/>
                <a:cs typeface="Times New Roman"/>
              </a:rPr>
              <a:t>Choose</a:t>
            </a:r>
            <a:r>
              <a:rPr sz="1400" i="1" spc="85" dirty="0">
                <a:solidFill>
                  <a:srgbClr val="1C2326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1C2326"/>
                </a:solidFill>
                <a:latin typeface="Times New Roman"/>
                <a:cs typeface="Times New Roman"/>
              </a:rPr>
              <a:t>the</a:t>
            </a:r>
            <a:r>
              <a:rPr sz="1400" i="1" spc="25" dirty="0">
                <a:solidFill>
                  <a:srgbClr val="1C2326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1C2326"/>
                </a:solidFill>
                <a:latin typeface="Times New Roman"/>
                <a:cs typeface="Times New Roman"/>
              </a:rPr>
              <a:t>correct</a:t>
            </a:r>
            <a:r>
              <a:rPr sz="1400" i="1" spc="75" dirty="0">
                <a:solidFill>
                  <a:srgbClr val="1C2326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1C2326"/>
                </a:solidFill>
                <a:latin typeface="Times New Roman"/>
                <a:cs typeface="Times New Roman"/>
              </a:rPr>
              <a:t>answer</a:t>
            </a:r>
            <a:r>
              <a:rPr sz="1400" i="1" spc="25" dirty="0">
                <a:solidFill>
                  <a:srgbClr val="1C2326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1C2326"/>
                </a:solidFill>
                <a:latin typeface="Times New Roman"/>
                <a:cs typeface="Times New Roman"/>
              </a:rPr>
              <a:t>and</a:t>
            </a:r>
            <a:r>
              <a:rPr sz="1400" i="1" spc="70" dirty="0">
                <a:solidFill>
                  <a:srgbClr val="1C2326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1C2326"/>
                </a:solidFill>
                <a:latin typeface="Times New Roman"/>
                <a:cs typeface="Times New Roman"/>
              </a:rPr>
              <a:t>select</a:t>
            </a:r>
            <a:r>
              <a:rPr sz="1400" i="1" spc="130" dirty="0">
                <a:solidFill>
                  <a:srgbClr val="1C2326"/>
                </a:solidFill>
                <a:latin typeface="Times New Roman"/>
                <a:cs typeface="Times New Roman"/>
              </a:rPr>
              <a:t> </a:t>
            </a:r>
            <a:r>
              <a:rPr sz="1400" i="1" spc="-25" dirty="0">
                <a:solidFill>
                  <a:srgbClr val="1C2326"/>
                </a:solidFill>
                <a:latin typeface="Times New Roman"/>
                <a:cs typeface="Times New Roman"/>
              </a:rPr>
              <a:t>the </a:t>
            </a:r>
            <a:r>
              <a:rPr sz="1400" i="1" dirty="0">
                <a:solidFill>
                  <a:srgbClr val="1C2326"/>
                </a:solidFill>
                <a:latin typeface="Times New Roman"/>
                <a:cs typeface="Times New Roman"/>
              </a:rPr>
              <a:t>Submit</a:t>
            </a:r>
            <a:r>
              <a:rPr sz="1400" i="1" spc="-20" dirty="0">
                <a:solidFill>
                  <a:srgbClr val="1C2326"/>
                </a:solidFill>
                <a:latin typeface="Times New Roman"/>
                <a:cs typeface="Times New Roman"/>
              </a:rPr>
              <a:t> </a:t>
            </a:r>
            <a:r>
              <a:rPr sz="1400" i="1" spc="35" dirty="0">
                <a:solidFill>
                  <a:srgbClr val="1C2326"/>
                </a:solidFill>
                <a:latin typeface="Times New Roman"/>
                <a:cs typeface="Times New Roman"/>
              </a:rPr>
              <a:t>button.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395605">
              <a:lnSpc>
                <a:spcPct val="100000"/>
              </a:lnSpc>
            </a:pP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No,</a:t>
            </a:r>
            <a:r>
              <a:rPr sz="1150" b="1" spc="23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this</a:t>
            </a:r>
            <a:r>
              <a:rPr sz="1200" spc="7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is</a:t>
            </a:r>
            <a:r>
              <a:rPr sz="1200" spc="11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not</a:t>
            </a:r>
            <a:r>
              <a:rPr sz="1200" spc="14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C2326"/>
                </a:solidFill>
                <a:latin typeface="Arial"/>
                <a:cs typeface="Arial"/>
              </a:rPr>
              <a:t>Critical</a:t>
            </a:r>
            <a:r>
              <a:rPr sz="1200" spc="8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363D3B"/>
                </a:solidFill>
                <a:latin typeface="Arial"/>
                <a:cs typeface="Arial"/>
              </a:rPr>
              <a:t>I</a:t>
            </a:r>
            <a:r>
              <a:rPr sz="1200" spc="45" dirty="0">
                <a:solidFill>
                  <a:srgbClr val="1C2326"/>
                </a:solidFill>
                <a:latin typeface="Arial"/>
                <a:cs typeface="Arial"/>
              </a:rPr>
              <a:t>nformation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70815" indent="-97155">
              <a:lnSpc>
                <a:spcPct val="100000"/>
              </a:lnSpc>
              <a:spcBef>
                <a:spcPts val="1105"/>
              </a:spcBef>
              <a:buClr>
                <a:srgbClr val="2A7090"/>
              </a:buClr>
              <a:buSzPct val="91304"/>
              <a:buChar char="•"/>
              <a:tabLst>
                <a:tab pos="171450" algn="l"/>
                <a:tab pos="394335" algn="l"/>
              </a:tabLst>
            </a:pPr>
            <a:r>
              <a:rPr sz="1150" spc="275" dirty="0">
                <a:solidFill>
                  <a:srgbClr val="CAC8C1"/>
                </a:solidFill>
                <a:latin typeface="Arial"/>
                <a:cs typeface="Arial"/>
              </a:rPr>
              <a:t>·</a:t>
            </a:r>
            <a:r>
              <a:rPr sz="1150" dirty="0">
                <a:solidFill>
                  <a:srgbClr val="CAC8C1"/>
                </a:solidFill>
                <a:latin typeface="Arial"/>
                <a:cs typeface="Arial"/>
              </a:rPr>
              <a:t>	</a:t>
            </a: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Yes,</a:t>
            </a:r>
            <a:r>
              <a:rPr sz="1150" b="1" spc="18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this</a:t>
            </a:r>
            <a:r>
              <a:rPr sz="1200" spc="4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C2326"/>
                </a:solidFill>
                <a:latin typeface="Arial"/>
                <a:cs typeface="Arial"/>
              </a:rPr>
              <a:t>Critical</a:t>
            </a:r>
            <a:r>
              <a:rPr sz="1200" spc="2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326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85472" y="3801293"/>
            <a:ext cx="24415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This</a:t>
            </a:r>
            <a:r>
              <a:rPr sz="1200" spc="2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Might</a:t>
            </a:r>
            <a:r>
              <a:rPr sz="1150" b="1" spc="14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be</a:t>
            </a:r>
            <a:r>
              <a:rPr sz="1200" spc="8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C2326"/>
                </a:solidFill>
                <a:latin typeface="Arial"/>
                <a:cs typeface="Arial"/>
              </a:rPr>
              <a:t>Critical</a:t>
            </a:r>
            <a:r>
              <a:rPr sz="1200" spc="3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326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41387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585" y="1132940"/>
            <a:ext cx="7221855" cy="4238625"/>
            <a:chOff x="-4585" y="1132940"/>
            <a:chExt cx="7221855" cy="42386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9" y="4772822"/>
              <a:ext cx="7180596" cy="5985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929" y="1413870"/>
              <a:ext cx="0" cy="3689350"/>
            </a:xfrm>
            <a:custGeom>
              <a:avLst/>
              <a:gdLst/>
              <a:ahLst/>
              <a:cxnLst/>
              <a:rect l="l" t="t" r="r" b="b"/>
              <a:pathLst>
                <a:path h="3689350">
                  <a:moveTo>
                    <a:pt x="0" y="3688740"/>
                  </a:moveTo>
                  <a:lnTo>
                    <a:pt x="0" y="0"/>
                  </a:lnTo>
                </a:path>
              </a:pathLst>
            </a:custGeom>
            <a:ln w="1130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9650" y="1413870"/>
              <a:ext cx="0" cy="3359150"/>
            </a:xfrm>
            <a:custGeom>
              <a:avLst/>
              <a:gdLst/>
              <a:ahLst/>
              <a:cxnLst/>
              <a:rect l="l" t="t" r="r" b="b"/>
              <a:pathLst>
                <a:path h="3359150">
                  <a:moveTo>
                    <a:pt x="0" y="3358952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2615" y="3355955"/>
              <a:ext cx="2734310" cy="1294765"/>
            </a:xfrm>
            <a:custGeom>
              <a:avLst/>
              <a:gdLst/>
              <a:ahLst/>
              <a:cxnLst/>
              <a:rect l="l" t="t" r="r" b="b"/>
              <a:pathLst>
                <a:path w="2734310" h="1294764">
                  <a:moveTo>
                    <a:pt x="0" y="1233651"/>
                  </a:moveTo>
                  <a:lnTo>
                    <a:pt x="0" y="12214"/>
                  </a:lnTo>
                </a:path>
                <a:path w="2734310" h="1294764">
                  <a:moveTo>
                    <a:pt x="2733975" y="1294723"/>
                  </a:moveTo>
                  <a:lnTo>
                    <a:pt x="2733975" y="0"/>
                  </a:lnTo>
                </a:path>
              </a:pathLst>
            </a:custGeom>
            <a:ln w="213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67817" y="1413870"/>
              <a:ext cx="0" cy="3359150"/>
            </a:xfrm>
            <a:custGeom>
              <a:avLst/>
              <a:gdLst/>
              <a:ahLst/>
              <a:cxnLst/>
              <a:rect l="l" t="t" r="r" b="b"/>
              <a:pathLst>
                <a:path h="3359150">
                  <a:moveTo>
                    <a:pt x="0" y="3358952"/>
                  </a:moveTo>
                  <a:lnTo>
                    <a:pt x="0" y="0"/>
                  </a:lnTo>
                </a:path>
              </a:pathLst>
            </a:custGeom>
            <a:ln w="51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85424" y="1132940"/>
              <a:ext cx="131445" cy="3640454"/>
            </a:xfrm>
            <a:custGeom>
              <a:avLst/>
              <a:gdLst/>
              <a:ahLst/>
              <a:cxnLst/>
              <a:rect l="l" t="t" r="r" b="b"/>
              <a:pathLst>
                <a:path w="131445" h="3640454">
                  <a:moveTo>
                    <a:pt x="0" y="0"/>
                  </a:moveTo>
                  <a:lnTo>
                    <a:pt x="131352" y="0"/>
                  </a:lnTo>
                  <a:lnTo>
                    <a:pt x="131352" y="3639882"/>
                  </a:lnTo>
                  <a:lnTo>
                    <a:pt x="0" y="3639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5381" y="4650679"/>
              <a:ext cx="2712720" cy="0"/>
            </a:xfrm>
            <a:custGeom>
              <a:avLst/>
              <a:gdLst/>
              <a:ahLst/>
              <a:cxnLst/>
              <a:rect l="l" t="t" r="r" b="b"/>
              <a:pathLst>
                <a:path w="2712720">
                  <a:moveTo>
                    <a:pt x="0" y="0"/>
                  </a:moveTo>
                  <a:lnTo>
                    <a:pt x="2712592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938" y="1609960"/>
              <a:ext cx="156210" cy="454025"/>
            </a:xfrm>
            <a:custGeom>
              <a:avLst/>
              <a:gdLst/>
              <a:ahLst/>
              <a:cxnLst/>
              <a:rect l="l" t="t" r="r" b="b"/>
              <a:pathLst>
                <a:path w="156210" h="454025">
                  <a:moveTo>
                    <a:pt x="155790" y="453892"/>
                  </a:moveTo>
                  <a:lnTo>
                    <a:pt x="0" y="453892"/>
                  </a:lnTo>
                  <a:lnTo>
                    <a:pt x="0" y="0"/>
                  </a:lnTo>
                  <a:lnTo>
                    <a:pt x="155790" y="0"/>
                  </a:lnTo>
                  <a:lnTo>
                    <a:pt x="155790" y="453892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45844" y="1426107"/>
            <a:ext cx="115951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50" u="heavy" spc="-60" dirty="0">
                <a:solidFill>
                  <a:srgbClr val="91918C"/>
                </a:solidFill>
                <a:uFill>
                  <a:solidFill>
                    <a:srgbClr val="91918C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650" u="heavy" spc="105" dirty="0">
                <a:solidFill>
                  <a:srgbClr val="91918C"/>
                </a:solidFill>
                <a:uFill>
                  <a:solidFill>
                    <a:srgbClr val="91918C"/>
                  </a:solidFill>
                </a:uFill>
                <a:latin typeface="Times New Roman"/>
                <a:cs typeface="Times New Roman"/>
              </a:rPr>
              <a:t>-</a:t>
            </a:r>
            <a:r>
              <a:rPr sz="2650" u="heavy" spc="200" dirty="0">
                <a:solidFill>
                  <a:srgbClr val="91918C"/>
                </a:solidFill>
                <a:uFill>
                  <a:solidFill>
                    <a:srgbClr val="91918C"/>
                  </a:solidFill>
                </a:uFill>
                <a:latin typeface="Times New Roman"/>
                <a:cs typeface="Times New Roman"/>
              </a:rPr>
              <a:t>1-</a:t>
            </a:r>
            <a:r>
              <a:rPr sz="2650" spc="-75" dirty="0">
                <a:solidFill>
                  <a:srgbClr val="B6B6B1"/>
                </a:solidFill>
                <a:latin typeface="Times New Roman"/>
                <a:cs typeface="Times New Roman"/>
              </a:rPr>
              <a:t>...</a:t>
            </a:r>
            <a:r>
              <a:rPr sz="2650" spc="50" dirty="0">
                <a:solidFill>
                  <a:srgbClr val="B6B6B1"/>
                </a:solidFill>
                <a:latin typeface="Times New Roman"/>
                <a:cs typeface="Times New Roman"/>
              </a:rPr>
              <a:t> </a:t>
            </a:r>
            <a:r>
              <a:rPr sz="4100" i="1" spc="-415" dirty="0">
                <a:solidFill>
                  <a:srgbClr val="91918C"/>
                </a:solidFill>
                <a:latin typeface="Times New Roman"/>
                <a:cs typeface="Times New Roman"/>
              </a:rPr>
              <a:t>r: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64451" y="1961544"/>
            <a:ext cx="104139" cy="191135"/>
          </a:xfrm>
          <a:custGeom>
            <a:avLst/>
            <a:gdLst/>
            <a:ahLst/>
            <a:cxnLst/>
            <a:rect l="l" t="t" r="r" b="b"/>
            <a:pathLst>
              <a:path w="104139" h="191135">
                <a:moveTo>
                  <a:pt x="103860" y="190936"/>
                </a:moveTo>
                <a:lnTo>
                  <a:pt x="0" y="190936"/>
                </a:lnTo>
                <a:lnTo>
                  <a:pt x="0" y="0"/>
                </a:lnTo>
                <a:lnTo>
                  <a:pt x="103860" y="0"/>
                </a:lnTo>
                <a:lnTo>
                  <a:pt x="103860" y="190936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96856" y="1954380"/>
            <a:ext cx="12172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735" dirty="0">
                <a:solidFill>
                  <a:srgbClr val="7E7E77"/>
                </a:solidFill>
                <a:latin typeface="Arial"/>
                <a:cs typeface="Arial"/>
              </a:rPr>
              <a:t>-</a:t>
            </a:r>
            <a:r>
              <a:rPr sz="1100" spc="515" dirty="0">
                <a:solidFill>
                  <a:srgbClr val="7E7E77"/>
                </a:solidFill>
                <a:latin typeface="Arial"/>
                <a:cs typeface="Arial"/>
              </a:rPr>
              <a:t>'\</a:t>
            </a:r>
            <a:r>
              <a:rPr sz="1100" spc="434" dirty="0">
                <a:solidFill>
                  <a:srgbClr val="7E7E77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7E7E77"/>
                </a:solidFill>
                <a:latin typeface="Arial"/>
                <a:cs typeface="Arial"/>
              </a:rPr>
              <a:t>..</a:t>
            </a:r>
            <a:r>
              <a:rPr sz="1100" spc="-25" dirty="0">
                <a:solidFill>
                  <a:srgbClr val="7E7E77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A3A39A"/>
                </a:solidFill>
                <a:latin typeface="Arial"/>
                <a:cs typeface="Arial"/>
              </a:rPr>
              <a:t>.,..</a:t>
            </a:r>
            <a:r>
              <a:rPr sz="1100" spc="-50" dirty="0">
                <a:solidFill>
                  <a:srgbClr val="7E7E77"/>
                </a:solidFill>
                <a:latin typeface="Arial"/>
                <a:cs typeface="Arial"/>
              </a:rPr>
              <a:t>·:I.,_-</a:t>
            </a:r>
            <a:r>
              <a:rPr sz="1100" dirty="0">
                <a:solidFill>
                  <a:srgbClr val="7E7E77"/>
                </a:solidFill>
                <a:latin typeface="Arial"/>
                <a:cs typeface="Arial"/>
              </a:rPr>
              <a:t>:·</a:t>
            </a:r>
            <a:r>
              <a:rPr sz="1100" spc="254" dirty="0">
                <a:solidFill>
                  <a:srgbClr val="7E7E77"/>
                </a:solidFill>
                <a:latin typeface="Arial"/>
                <a:cs typeface="Arial"/>
              </a:rPr>
              <a:t> </a:t>
            </a:r>
            <a:r>
              <a:rPr sz="1100" spc="-85" dirty="0">
                <a:solidFill>
                  <a:srgbClr val="7E7E77"/>
                </a:solidFill>
                <a:latin typeface="Arial"/>
                <a:cs typeface="Arial"/>
              </a:rPr>
              <a:t>-</a:t>
            </a:r>
            <a:r>
              <a:rPr sz="1100" spc="-50" dirty="0">
                <a:solidFill>
                  <a:srgbClr val="B6B6B1"/>
                </a:solidFill>
                <a:latin typeface="Arial"/>
                <a:cs typeface="Arial"/>
              </a:rPr>
              <a:t>-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6466" y="2107313"/>
            <a:ext cx="10922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25" dirty="0">
                <a:solidFill>
                  <a:srgbClr val="7E7E77"/>
                </a:solidFill>
                <a:latin typeface="Times New Roman"/>
                <a:cs typeface="Times New Roman"/>
              </a:rPr>
              <a:t>·.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93791" y="2170930"/>
            <a:ext cx="40005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5" dirty="0">
                <a:solidFill>
                  <a:srgbClr val="7E7E77"/>
                </a:solidFill>
                <a:latin typeface="Arial"/>
                <a:cs typeface="Arial"/>
              </a:rPr>
              <a:t>'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603326" y="1693677"/>
            <a:ext cx="408940" cy="1207770"/>
            <a:chOff x="2603326" y="1693677"/>
            <a:chExt cx="408940" cy="1207770"/>
          </a:xfrm>
        </p:grpSpPr>
        <p:sp>
          <p:nvSpPr>
            <p:cNvPr id="18" name="object 18"/>
            <p:cNvSpPr/>
            <p:nvPr/>
          </p:nvSpPr>
          <p:spPr>
            <a:xfrm>
              <a:off x="2603326" y="1693677"/>
              <a:ext cx="115570" cy="1207770"/>
            </a:xfrm>
            <a:custGeom>
              <a:avLst/>
              <a:gdLst/>
              <a:ahLst/>
              <a:cxnLst/>
              <a:rect l="l" t="t" r="r" b="b"/>
              <a:pathLst>
                <a:path w="115569" h="1207770">
                  <a:moveTo>
                    <a:pt x="0" y="1207524"/>
                  </a:moveTo>
                  <a:lnTo>
                    <a:pt x="115183" y="1207524"/>
                  </a:lnTo>
                  <a:lnTo>
                    <a:pt x="115183" y="0"/>
                  </a:lnTo>
                  <a:lnTo>
                    <a:pt x="0" y="0"/>
                  </a:lnTo>
                  <a:lnTo>
                    <a:pt x="0" y="1207524"/>
                  </a:lnTo>
                  <a:close/>
                </a:path>
              </a:pathLst>
            </a:custGeom>
            <a:solidFill>
              <a:srgbClr val="283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18510" y="1693677"/>
              <a:ext cx="293370" cy="1207770"/>
            </a:xfrm>
            <a:custGeom>
              <a:avLst/>
              <a:gdLst/>
              <a:ahLst/>
              <a:cxnLst/>
              <a:rect l="l" t="t" r="r" b="b"/>
              <a:pathLst>
                <a:path w="293369" h="1207770">
                  <a:moveTo>
                    <a:pt x="293253" y="1207524"/>
                  </a:moveTo>
                  <a:lnTo>
                    <a:pt x="0" y="1207524"/>
                  </a:lnTo>
                  <a:lnTo>
                    <a:pt x="0" y="0"/>
                  </a:lnTo>
                  <a:lnTo>
                    <a:pt x="293253" y="0"/>
                  </a:lnTo>
                  <a:lnTo>
                    <a:pt x="293253" y="120752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713657" y="1716453"/>
            <a:ext cx="1017269" cy="1102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50" spc="-1305" dirty="0">
                <a:solidFill>
                  <a:srgbClr val="91918C"/>
                </a:solidFill>
                <a:latin typeface="Times New Roman"/>
                <a:cs typeface="Times New Roman"/>
              </a:rPr>
              <a:t>.,O(;;</a:t>
            </a:r>
            <a:r>
              <a:rPr sz="7050" spc="-1305" dirty="0">
                <a:solidFill>
                  <a:srgbClr val="B6B6B1"/>
                </a:solidFill>
                <a:latin typeface="Times New Roman"/>
                <a:cs typeface="Times New Roman"/>
              </a:rPr>
              <a:t>\</a:t>
            </a:r>
            <a:endParaRPr sz="70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20159" y="1642150"/>
            <a:ext cx="3053080" cy="922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488950" indent="254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Are</a:t>
            </a:r>
            <a:r>
              <a:rPr sz="1250" spc="-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C2326"/>
                </a:solidFill>
                <a:latin typeface="Arial"/>
                <a:cs typeface="Arial"/>
              </a:rPr>
              <a:t>Ranks</a:t>
            </a:r>
            <a:r>
              <a:rPr sz="1200" b="1" spc="5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6"/>
                </a:solidFill>
                <a:latin typeface="Arial"/>
                <a:cs typeface="Arial"/>
              </a:rPr>
              <a:t>and</a:t>
            </a:r>
            <a:r>
              <a:rPr sz="1200" b="1" spc="-3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6"/>
                </a:solidFill>
                <a:latin typeface="Arial"/>
                <a:cs typeface="Arial"/>
              </a:rPr>
              <a:t>Promotions</a:t>
            </a:r>
            <a:r>
              <a:rPr sz="1200" b="1" spc="8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Critical Information?</a:t>
            </a:r>
            <a:endParaRPr sz="1250">
              <a:latin typeface="Arial"/>
              <a:cs typeface="Arial"/>
            </a:endParaRPr>
          </a:p>
          <a:p>
            <a:pPr marL="12700" marR="5080" indent="-635">
              <a:lnSpc>
                <a:spcPct val="100000"/>
              </a:lnSpc>
              <a:spcBef>
                <a:spcPts val="1065"/>
              </a:spcBef>
            </a:pPr>
            <a:r>
              <a:rPr sz="1250" i="1" spc="-35" dirty="0">
                <a:solidFill>
                  <a:srgbClr val="1C2326"/>
                </a:solidFill>
                <a:latin typeface="Arial"/>
                <a:cs typeface="Arial"/>
              </a:rPr>
              <a:t>Choose</a:t>
            </a:r>
            <a:r>
              <a:rPr sz="1250" i="1" spc="12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326"/>
                </a:solidFill>
                <a:latin typeface="Arial"/>
                <a:cs typeface="Arial"/>
              </a:rPr>
              <a:t>the</a:t>
            </a:r>
            <a:r>
              <a:rPr sz="1250" i="1" spc="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326"/>
                </a:solidFill>
                <a:latin typeface="Arial"/>
                <a:cs typeface="Arial"/>
              </a:rPr>
              <a:t>correct</a:t>
            </a:r>
            <a:r>
              <a:rPr sz="1250" i="1" spc="14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326"/>
                </a:solidFill>
                <a:latin typeface="Arial"/>
                <a:cs typeface="Arial"/>
              </a:rPr>
              <a:t>answer</a:t>
            </a:r>
            <a:r>
              <a:rPr sz="1250" i="1" spc="22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326"/>
                </a:solidFill>
                <a:latin typeface="Arial"/>
                <a:cs typeface="Arial"/>
              </a:rPr>
              <a:t>and</a:t>
            </a:r>
            <a:r>
              <a:rPr sz="1250" i="1" spc="1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326"/>
                </a:solidFill>
                <a:latin typeface="Arial"/>
                <a:cs typeface="Arial"/>
              </a:rPr>
              <a:t>select</a:t>
            </a:r>
            <a:r>
              <a:rPr sz="1250" i="1" spc="19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i="1" spc="-25" dirty="0">
                <a:solidFill>
                  <a:srgbClr val="1C2326"/>
                </a:solidFill>
                <a:latin typeface="Arial"/>
                <a:cs typeface="Arial"/>
              </a:rPr>
              <a:t>the </a:t>
            </a:r>
            <a:r>
              <a:rPr sz="1250" i="1" dirty="0">
                <a:solidFill>
                  <a:srgbClr val="1C2326"/>
                </a:solidFill>
                <a:latin typeface="Arial"/>
                <a:cs typeface="Arial"/>
              </a:rPr>
              <a:t>Submit</a:t>
            </a:r>
            <a:r>
              <a:rPr sz="1250" i="1" spc="10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i="1" spc="50" dirty="0">
                <a:solidFill>
                  <a:srgbClr val="1C2326"/>
                </a:solidFill>
                <a:latin typeface="Arial"/>
                <a:cs typeface="Arial"/>
              </a:rPr>
              <a:t>button.</a:t>
            </a:r>
            <a:endParaRPr sz="12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49420" y="2684262"/>
            <a:ext cx="27940" cy="410209"/>
          </a:xfrm>
          <a:custGeom>
            <a:avLst/>
            <a:gdLst/>
            <a:ahLst/>
            <a:cxnLst/>
            <a:rect l="l" t="t" r="r" b="b"/>
            <a:pathLst>
              <a:path w="27939" h="410210">
                <a:moveTo>
                  <a:pt x="27492" y="409981"/>
                </a:moveTo>
                <a:lnTo>
                  <a:pt x="0" y="409981"/>
                </a:lnTo>
                <a:lnTo>
                  <a:pt x="0" y="0"/>
                </a:lnTo>
                <a:lnTo>
                  <a:pt x="27492" y="0"/>
                </a:lnTo>
                <a:lnTo>
                  <a:pt x="27492" y="409981"/>
                </a:lnTo>
                <a:close/>
              </a:path>
            </a:pathLst>
          </a:custGeom>
          <a:solidFill>
            <a:srgbClr val="E1E4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686569" y="2687496"/>
            <a:ext cx="2819400" cy="368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b="1" dirty="0">
                <a:solidFill>
                  <a:srgbClr val="286D8C"/>
                </a:solidFill>
                <a:latin typeface="Arial"/>
                <a:cs typeface="Arial"/>
              </a:rPr>
              <a:t>e</a:t>
            </a:r>
            <a:r>
              <a:rPr sz="2250" b="1" dirty="0">
                <a:solidFill>
                  <a:srgbClr val="B6B6B1"/>
                </a:solidFill>
                <a:latin typeface="Arial"/>
                <a:cs typeface="Arial"/>
              </a:rPr>
              <a:t>:</a:t>
            </a:r>
            <a:r>
              <a:rPr sz="2250" b="1" spc="100" dirty="0">
                <a:solidFill>
                  <a:srgbClr val="B6B6B1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No,</a:t>
            </a:r>
            <a:r>
              <a:rPr sz="1150" b="1" spc="24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this</a:t>
            </a:r>
            <a:r>
              <a:rPr sz="1250" spc="9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is</a:t>
            </a:r>
            <a:r>
              <a:rPr sz="1250" spc="3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not</a:t>
            </a:r>
            <a:r>
              <a:rPr sz="1250" spc="15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Critical</a:t>
            </a:r>
            <a:r>
              <a:rPr sz="1250" spc="7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0905" y="3069449"/>
            <a:ext cx="227330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59965" algn="l"/>
              </a:tabLst>
            </a:pPr>
            <a:r>
              <a:rPr sz="2200" strike="sngStrike" spc="-25" dirty="0">
                <a:solidFill>
                  <a:srgbClr val="6B8C4B"/>
                </a:solidFill>
                <a:latin typeface="Times New Roman"/>
                <a:cs typeface="Times New Roman"/>
              </a:rPr>
              <a:t>,.</a:t>
            </a:r>
            <a:r>
              <a:rPr sz="2200" strike="sngStrike" dirty="0">
                <a:solidFill>
                  <a:srgbClr val="6B8C4B"/>
                </a:solidFill>
                <a:latin typeface="Times New Roman"/>
                <a:cs typeface="Times New Roman"/>
              </a:rPr>
              <a:t>	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84067" y="3095914"/>
            <a:ext cx="168910" cy="11252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200" spc="-245" dirty="0">
                <a:solidFill>
                  <a:srgbClr val="6B8C4B"/>
                </a:solidFill>
                <a:latin typeface="Arial"/>
                <a:cs typeface="Arial"/>
              </a:rPr>
              <a:t>'</a:t>
            </a:r>
            <a:endParaRPr sz="7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41891" y="3602810"/>
            <a:ext cx="6375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384826"/>
                </a:solidFill>
                <a:latin typeface="Arial"/>
                <a:cs typeface="Arial"/>
              </a:rPr>
              <a:t>Correct!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14229" y="3923693"/>
            <a:ext cx="14903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100"/>
              </a:spcBef>
            </a:pPr>
            <a:r>
              <a:rPr sz="1150" b="1" dirty="0">
                <a:solidFill>
                  <a:srgbClr val="384826"/>
                </a:solidFill>
                <a:latin typeface="Arial"/>
                <a:cs typeface="Arial"/>
              </a:rPr>
              <a:t>This</a:t>
            </a:r>
            <a:r>
              <a:rPr sz="1150" b="1" spc="60" dirty="0">
                <a:solidFill>
                  <a:srgbClr val="38482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384826"/>
                </a:solidFill>
                <a:latin typeface="Arial"/>
                <a:cs typeface="Arial"/>
              </a:rPr>
              <a:t>is</a:t>
            </a:r>
            <a:r>
              <a:rPr sz="1150" b="1" spc="45" dirty="0">
                <a:solidFill>
                  <a:srgbClr val="384826"/>
                </a:solidFill>
                <a:latin typeface="Arial"/>
                <a:cs typeface="Arial"/>
              </a:rPr>
              <a:t> </a:t>
            </a:r>
            <a:r>
              <a:rPr sz="1150" b="1" spc="25" dirty="0">
                <a:solidFill>
                  <a:srgbClr val="384826"/>
                </a:solidFill>
                <a:latin typeface="Arial"/>
                <a:cs typeface="Arial"/>
              </a:rPr>
              <a:t>Not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200" b="1" dirty="0">
                <a:solidFill>
                  <a:srgbClr val="384826"/>
                </a:solidFill>
                <a:latin typeface="Arial"/>
                <a:cs typeface="Arial"/>
              </a:rPr>
              <a:t>Critical</a:t>
            </a:r>
            <a:r>
              <a:rPr sz="1200" b="1" spc="220" dirty="0">
                <a:solidFill>
                  <a:srgbClr val="38482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384826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5954" y="4514817"/>
            <a:ext cx="11366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6B8C4B"/>
                </a:solidFill>
                <a:latin typeface="Arial"/>
                <a:cs typeface="Arial"/>
              </a:rPr>
              <a:t>\..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01434" y="3321625"/>
            <a:ext cx="225996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1C2326"/>
                </a:solidFill>
                <a:latin typeface="Arial"/>
                <a:cs typeface="Arial"/>
              </a:rPr>
              <a:t>Yes,</a:t>
            </a:r>
            <a:r>
              <a:rPr sz="1200" b="1" spc="25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this</a:t>
            </a:r>
            <a:r>
              <a:rPr sz="1250" spc="5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is</a:t>
            </a:r>
            <a:r>
              <a:rPr sz="1250" spc="5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Critical</a:t>
            </a:r>
            <a:r>
              <a:rPr sz="1250" spc="10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14770" y="3889338"/>
            <a:ext cx="8255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6B8C4B"/>
                </a:solidFill>
                <a:latin typeface="Arial"/>
                <a:cs typeface="Arial"/>
              </a:rPr>
              <a:t>I</a:t>
            </a:r>
            <a:r>
              <a:rPr sz="700" spc="-25" dirty="0">
                <a:solidFill>
                  <a:srgbClr val="A3A39A"/>
                </a:solidFill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94491" y="3831575"/>
            <a:ext cx="246253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This</a:t>
            </a:r>
            <a:r>
              <a:rPr sz="1250" spc="10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C2326"/>
                </a:solidFill>
                <a:latin typeface="Arial"/>
                <a:cs typeface="Arial"/>
              </a:rPr>
              <a:t>Might</a:t>
            </a:r>
            <a:r>
              <a:rPr sz="1150" b="1" spc="21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be</a:t>
            </a:r>
            <a:r>
              <a:rPr sz="1250" spc="8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Critical</a:t>
            </a:r>
            <a:r>
              <a:rPr sz="1250" spc="15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59937" y="4381396"/>
            <a:ext cx="459105" cy="191770"/>
          </a:xfrm>
          <a:prstGeom prst="rect">
            <a:avLst/>
          </a:prstGeom>
          <a:solidFill>
            <a:srgbClr val="136EA8"/>
          </a:solidFill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1050" b="1" spc="-10" dirty="0">
                <a:solidFill>
                  <a:srgbClr val="DBEBF0"/>
                </a:solidFill>
                <a:latin typeface="Arial"/>
                <a:cs typeface="Arial"/>
              </a:rPr>
              <a:t>Replay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16016" y="4381396"/>
            <a:ext cx="370205" cy="191770"/>
          </a:xfrm>
          <a:prstGeom prst="rect">
            <a:avLst/>
          </a:prstGeom>
          <a:solidFill>
            <a:srgbClr val="622F23"/>
          </a:solidFill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1050" b="1" spc="-10" dirty="0">
                <a:solidFill>
                  <a:srgbClr val="E8D6CD"/>
                </a:solidFill>
                <a:latin typeface="Arial"/>
                <a:cs typeface="Arial"/>
              </a:rPr>
              <a:t>Close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894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631" y="1560442"/>
            <a:ext cx="2810344" cy="21375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7436" y="4259818"/>
            <a:ext cx="1392953" cy="39085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-7637" y="1084082"/>
            <a:ext cx="7223125" cy="4287520"/>
            <a:chOff x="-7637" y="1084082"/>
            <a:chExt cx="7223125" cy="428752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19" y="5102609"/>
              <a:ext cx="7180596" cy="2687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292" y="1389441"/>
              <a:ext cx="0" cy="3725545"/>
            </a:xfrm>
            <a:custGeom>
              <a:avLst/>
              <a:gdLst/>
              <a:ahLst/>
              <a:cxnLst/>
              <a:rect l="l" t="t" r="r" b="b"/>
              <a:pathLst>
                <a:path h="3725545">
                  <a:moveTo>
                    <a:pt x="0" y="3725383"/>
                  </a:moveTo>
                  <a:lnTo>
                    <a:pt x="0" y="0"/>
                  </a:lnTo>
                </a:path>
              </a:pathLst>
            </a:custGeom>
            <a:ln w="1038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0486" y="1389441"/>
              <a:ext cx="0" cy="3481704"/>
            </a:xfrm>
            <a:custGeom>
              <a:avLst/>
              <a:gdLst/>
              <a:ahLst/>
              <a:cxnLst/>
              <a:rect l="l" t="t" r="r" b="b"/>
              <a:pathLst>
                <a:path h="3481704">
                  <a:moveTo>
                    <a:pt x="0" y="3481096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04474" y="1389441"/>
              <a:ext cx="0" cy="3505835"/>
            </a:xfrm>
            <a:custGeom>
              <a:avLst/>
              <a:gdLst/>
              <a:ahLst/>
              <a:cxnLst/>
              <a:rect l="l" t="t" r="r" b="b"/>
              <a:pathLst>
                <a:path h="3505835">
                  <a:moveTo>
                    <a:pt x="0" y="3505524"/>
                  </a:moveTo>
                  <a:lnTo>
                    <a:pt x="0" y="0"/>
                  </a:lnTo>
                </a:path>
              </a:pathLst>
            </a:custGeom>
            <a:ln w="48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66374" y="1084082"/>
              <a:ext cx="0" cy="4018915"/>
            </a:xfrm>
            <a:custGeom>
              <a:avLst/>
              <a:gdLst/>
              <a:ahLst/>
              <a:cxnLst/>
              <a:rect l="l" t="t" r="r" b="b"/>
              <a:pathLst>
                <a:path h="4018915">
                  <a:moveTo>
                    <a:pt x="0" y="4018528"/>
                  </a:moveTo>
                  <a:lnTo>
                    <a:pt x="0" y="0"/>
                  </a:lnTo>
                </a:path>
              </a:pathLst>
            </a:custGeom>
            <a:ln w="97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4377" y="4864430"/>
              <a:ext cx="6781800" cy="0"/>
            </a:xfrm>
            <a:custGeom>
              <a:avLst/>
              <a:gdLst/>
              <a:ahLst/>
              <a:cxnLst/>
              <a:rect l="l" t="t" r="r" b="b"/>
              <a:pathLst>
                <a:path w="6781800">
                  <a:moveTo>
                    <a:pt x="0" y="0"/>
                  </a:moveTo>
                  <a:lnTo>
                    <a:pt x="6781480" y="0"/>
                  </a:lnTo>
                </a:path>
              </a:pathLst>
            </a:custGeom>
            <a:ln w="45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632379" y="1617721"/>
            <a:ext cx="3075940" cy="224726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5240" marR="5080" indent="5715">
              <a:lnSpc>
                <a:spcPct val="102600"/>
              </a:lnSpc>
              <a:spcBef>
                <a:spcPts val="60"/>
              </a:spcBef>
            </a:pP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Are</a:t>
            </a:r>
            <a:r>
              <a:rPr sz="1250" spc="-1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b="1" spc="-20" dirty="0">
                <a:solidFill>
                  <a:srgbClr val="283438"/>
                </a:solidFill>
                <a:latin typeface="Arial"/>
                <a:cs typeface="Arial"/>
              </a:rPr>
              <a:t>Training</a:t>
            </a:r>
            <a:r>
              <a:rPr sz="1250" b="1" dirty="0">
                <a:solidFill>
                  <a:srgbClr val="283438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1C2126"/>
                </a:solidFill>
                <a:latin typeface="Arial"/>
                <a:cs typeface="Arial"/>
              </a:rPr>
              <a:t>Dates</a:t>
            </a:r>
            <a:r>
              <a:rPr sz="1250" b="1" spc="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50" b="1" spc="-4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b="1" spc="-30" dirty="0">
                <a:solidFill>
                  <a:srgbClr val="1C2126"/>
                </a:solidFill>
                <a:latin typeface="Arial"/>
                <a:cs typeface="Arial"/>
              </a:rPr>
              <a:t>Locations</a:t>
            </a:r>
            <a:r>
              <a:rPr sz="1250" b="1" spc="1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Critical Information?</a:t>
            </a:r>
            <a:endParaRPr sz="1250">
              <a:latin typeface="Arial"/>
              <a:cs typeface="Arial"/>
            </a:endParaRPr>
          </a:p>
          <a:p>
            <a:pPr marL="12700" marR="10795" indent="-635">
              <a:lnSpc>
                <a:spcPct val="101000"/>
              </a:lnSpc>
              <a:spcBef>
                <a:spcPts val="1035"/>
              </a:spcBef>
            </a:pPr>
            <a:r>
              <a:rPr sz="1250" i="1" spc="-25" dirty="0">
                <a:solidFill>
                  <a:srgbClr val="1C2126"/>
                </a:solidFill>
                <a:latin typeface="Arial"/>
                <a:cs typeface="Arial"/>
              </a:rPr>
              <a:t>Choose</a:t>
            </a:r>
            <a:r>
              <a:rPr sz="1250" i="1" spc="1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126"/>
                </a:solidFill>
                <a:latin typeface="Arial"/>
                <a:cs typeface="Arial"/>
              </a:rPr>
              <a:t>the</a:t>
            </a:r>
            <a:r>
              <a:rPr sz="1250" i="1" spc="6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126"/>
                </a:solidFill>
                <a:latin typeface="Arial"/>
                <a:cs typeface="Arial"/>
              </a:rPr>
              <a:t>correct</a:t>
            </a:r>
            <a:r>
              <a:rPr sz="1250" i="1" spc="17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126"/>
                </a:solidFill>
                <a:latin typeface="Arial"/>
                <a:cs typeface="Arial"/>
              </a:rPr>
              <a:t>answer</a:t>
            </a:r>
            <a:r>
              <a:rPr sz="1250" i="1" spc="16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50" i="1" spc="3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C2126"/>
                </a:solidFill>
                <a:latin typeface="Arial"/>
                <a:cs typeface="Arial"/>
              </a:rPr>
              <a:t>select</a:t>
            </a:r>
            <a:r>
              <a:rPr sz="1250" i="1" spc="23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i="1" spc="-25" dirty="0">
                <a:solidFill>
                  <a:srgbClr val="1C2126"/>
                </a:solidFill>
                <a:latin typeface="Arial"/>
                <a:cs typeface="Arial"/>
              </a:rPr>
              <a:t>the </a:t>
            </a:r>
            <a:r>
              <a:rPr sz="1250" i="1" dirty="0">
                <a:solidFill>
                  <a:srgbClr val="1C2126"/>
                </a:solidFill>
                <a:latin typeface="Arial"/>
                <a:cs typeface="Arial"/>
              </a:rPr>
              <a:t>Submit</a:t>
            </a:r>
            <a:r>
              <a:rPr sz="1250" i="1" spc="17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i="1" spc="50" dirty="0">
                <a:solidFill>
                  <a:srgbClr val="1C2126"/>
                </a:solidFill>
                <a:latin typeface="Arial"/>
                <a:cs typeface="Arial"/>
              </a:rPr>
              <a:t>button.</a:t>
            </a:r>
            <a:endParaRPr sz="1250">
              <a:latin typeface="Arial"/>
              <a:cs typeface="Arial"/>
            </a:endParaRPr>
          </a:p>
          <a:p>
            <a:pPr marL="403860">
              <a:lnSpc>
                <a:spcPct val="100000"/>
              </a:lnSpc>
              <a:spcBef>
                <a:spcPts val="835"/>
              </a:spcBef>
            </a:pP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No,</a:t>
            </a:r>
            <a:r>
              <a:rPr sz="1200" b="1" spc="26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this</a:t>
            </a:r>
            <a:r>
              <a:rPr sz="1250" spc="14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283438"/>
                </a:solidFill>
                <a:latin typeface="Arial"/>
                <a:cs typeface="Arial"/>
              </a:rPr>
              <a:t>is</a:t>
            </a:r>
            <a:r>
              <a:rPr sz="1250" spc="125" dirty="0">
                <a:solidFill>
                  <a:srgbClr val="28343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not</a:t>
            </a:r>
            <a:r>
              <a:rPr sz="1250" spc="1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Critical</a:t>
            </a:r>
            <a:r>
              <a:rPr sz="1250" spc="1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283438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  <a:p>
            <a:pPr marL="393065" marR="217804" indent="6350">
              <a:lnSpc>
                <a:spcPts val="4040"/>
              </a:lnSpc>
              <a:spcBef>
                <a:spcPts val="330"/>
              </a:spcBef>
            </a:pPr>
            <a:r>
              <a:rPr sz="1250" b="1" spc="-30" dirty="0">
                <a:solidFill>
                  <a:srgbClr val="1C2126"/>
                </a:solidFill>
                <a:latin typeface="Arial"/>
                <a:cs typeface="Arial"/>
              </a:rPr>
              <a:t>Yes,</a:t>
            </a:r>
            <a:r>
              <a:rPr sz="1250" b="1" spc="23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this</a:t>
            </a:r>
            <a:r>
              <a:rPr sz="1250" spc="11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is</a:t>
            </a:r>
            <a:r>
              <a:rPr sz="1250" spc="6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Critical</a:t>
            </a:r>
            <a:r>
              <a:rPr sz="1250" spc="10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Information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This</a:t>
            </a:r>
            <a:r>
              <a:rPr sz="1250" spc="3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C2126"/>
                </a:solidFill>
                <a:latin typeface="Arial"/>
                <a:cs typeface="Arial"/>
              </a:rPr>
              <a:t>Might</a:t>
            </a:r>
            <a:r>
              <a:rPr sz="1250" b="1" spc="16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be</a:t>
            </a:r>
            <a:r>
              <a:rPr sz="1250" spc="6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126"/>
                </a:solidFill>
                <a:latin typeface="Arial"/>
                <a:cs typeface="Arial"/>
              </a:rPr>
              <a:t>Critical</a:t>
            </a:r>
            <a:r>
              <a:rPr sz="1250" spc="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126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8944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585" y="1132940"/>
            <a:ext cx="7216775" cy="4238625"/>
            <a:chOff x="-4585" y="1132940"/>
            <a:chExt cx="7216775" cy="42386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849" y="1572657"/>
              <a:ext cx="2785906" cy="17832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19" y="3013952"/>
              <a:ext cx="7180596" cy="23573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1929" y="1389441"/>
              <a:ext cx="0" cy="3686175"/>
            </a:xfrm>
            <a:custGeom>
              <a:avLst/>
              <a:gdLst/>
              <a:ahLst/>
              <a:cxnLst/>
              <a:rect l="l" t="t" r="r" b="b"/>
              <a:pathLst>
                <a:path h="3686175">
                  <a:moveTo>
                    <a:pt x="0" y="3685686"/>
                  </a:moveTo>
                  <a:lnTo>
                    <a:pt x="0" y="0"/>
                  </a:lnTo>
                </a:path>
              </a:pathLst>
            </a:custGeom>
            <a:ln w="1130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3541" y="1389441"/>
              <a:ext cx="0" cy="3453765"/>
            </a:xfrm>
            <a:custGeom>
              <a:avLst/>
              <a:gdLst/>
              <a:ahLst/>
              <a:cxnLst/>
              <a:rect l="l" t="t" r="r" b="b"/>
              <a:pathLst>
                <a:path h="3453765">
                  <a:moveTo>
                    <a:pt x="0" y="3453613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7341" y="3355955"/>
              <a:ext cx="0" cy="1243330"/>
            </a:xfrm>
            <a:custGeom>
              <a:avLst/>
              <a:gdLst/>
              <a:ahLst/>
              <a:cxnLst/>
              <a:rect l="l" t="t" r="r" b="b"/>
              <a:pathLst>
                <a:path h="1243329">
                  <a:moveTo>
                    <a:pt x="0" y="1242812"/>
                  </a:moveTo>
                  <a:lnTo>
                    <a:pt x="0" y="0"/>
                  </a:lnTo>
                </a:path>
              </a:pathLst>
            </a:custGeom>
            <a:ln w="183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08262" y="3355955"/>
              <a:ext cx="0" cy="1297940"/>
            </a:xfrm>
            <a:custGeom>
              <a:avLst/>
              <a:gdLst/>
              <a:ahLst/>
              <a:cxnLst/>
              <a:rect l="l" t="t" r="r" b="b"/>
              <a:pathLst>
                <a:path h="1297939">
                  <a:moveTo>
                    <a:pt x="0" y="1297777"/>
                  </a:moveTo>
                  <a:lnTo>
                    <a:pt x="0" y="0"/>
                  </a:lnTo>
                </a:path>
              </a:pathLst>
            </a:custGeom>
            <a:ln w="213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64762" y="1389441"/>
              <a:ext cx="0" cy="1624965"/>
            </a:xfrm>
            <a:custGeom>
              <a:avLst/>
              <a:gdLst/>
              <a:ahLst/>
              <a:cxnLst/>
              <a:rect l="l" t="t" r="r" b="b"/>
              <a:pathLst>
                <a:path h="1624964">
                  <a:moveTo>
                    <a:pt x="0" y="1624511"/>
                  </a:moveTo>
                  <a:lnTo>
                    <a:pt x="0" y="0"/>
                  </a:lnTo>
                </a:path>
              </a:pathLst>
            </a:custGeom>
            <a:ln w="51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77787" y="1132940"/>
              <a:ext cx="134620" cy="1878330"/>
            </a:xfrm>
            <a:custGeom>
              <a:avLst/>
              <a:gdLst/>
              <a:ahLst/>
              <a:cxnLst/>
              <a:rect l="l" t="t" r="r" b="b"/>
              <a:pathLst>
                <a:path w="134620" h="1878330">
                  <a:moveTo>
                    <a:pt x="0" y="0"/>
                  </a:moveTo>
                  <a:lnTo>
                    <a:pt x="134407" y="0"/>
                  </a:lnTo>
                  <a:lnTo>
                    <a:pt x="134407" y="1877959"/>
                  </a:lnTo>
                  <a:lnTo>
                    <a:pt x="0" y="1877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4834" y="4629304"/>
              <a:ext cx="2725420" cy="0"/>
            </a:xfrm>
            <a:custGeom>
              <a:avLst/>
              <a:gdLst/>
              <a:ahLst/>
              <a:cxnLst/>
              <a:rect l="l" t="t" r="r" b="b"/>
              <a:pathLst>
                <a:path w="2725420">
                  <a:moveTo>
                    <a:pt x="0" y="0"/>
                  </a:moveTo>
                  <a:lnTo>
                    <a:pt x="2724811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5212" y="4846109"/>
              <a:ext cx="6216650" cy="0"/>
            </a:xfrm>
            <a:custGeom>
              <a:avLst/>
              <a:gdLst/>
              <a:ahLst/>
              <a:cxnLst/>
              <a:rect l="l" t="t" r="r" b="b"/>
              <a:pathLst>
                <a:path w="6216650">
                  <a:moveTo>
                    <a:pt x="0" y="0"/>
                  </a:moveTo>
                  <a:lnTo>
                    <a:pt x="6216356" y="0"/>
                  </a:lnTo>
                </a:path>
              </a:pathLst>
            </a:custGeom>
            <a:ln w="519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98956" y="3584489"/>
            <a:ext cx="1490345" cy="71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44623"/>
                </a:solidFill>
                <a:latin typeface="Arial"/>
                <a:cs typeface="Arial"/>
              </a:rPr>
              <a:t>That</a:t>
            </a:r>
            <a:r>
              <a:rPr sz="1200" b="1" spc="114" dirty="0">
                <a:solidFill>
                  <a:srgbClr val="3446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344623"/>
                </a:solidFill>
                <a:latin typeface="Arial"/>
                <a:cs typeface="Arial"/>
              </a:rPr>
              <a:t>is</a:t>
            </a:r>
            <a:r>
              <a:rPr sz="1200" b="1" spc="50" dirty="0">
                <a:solidFill>
                  <a:srgbClr val="344623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344623"/>
                </a:solidFill>
                <a:latin typeface="Arial"/>
                <a:cs typeface="Arial"/>
              </a:rPr>
              <a:t>Correct!</a:t>
            </a:r>
            <a:endParaRPr sz="1200">
              <a:latin typeface="Arial"/>
              <a:cs typeface="Arial"/>
            </a:endParaRPr>
          </a:p>
          <a:p>
            <a:pPr marL="12700" marR="5080" indent="-6350" algn="ctr">
              <a:lnSpc>
                <a:spcPct val="103499"/>
              </a:lnSpc>
              <a:spcBef>
                <a:spcPts val="985"/>
              </a:spcBef>
            </a:pPr>
            <a:r>
              <a:rPr sz="1200" b="1" dirty="0">
                <a:solidFill>
                  <a:srgbClr val="344623"/>
                </a:solidFill>
                <a:latin typeface="Arial"/>
                <a:cs typeface="Arial"/>
              </a:rPr>
              <a:t>This</a:t>
            </a:r>
            <a:r>
              <a:rPr sz="1200" b="1" spc="-60" dirty="0">
                <a:solidFill>
                  <a:srgbClr val="344623"/>
                </a:solidFill>
                <a:latin typeface="Arial"/>
                <a:cs typeface="Arial"/>
              </a:rPr>
              <a:t> </a:t>
            </a:r>
            <a:r>
              <a:rPr sz="1200" b="1" u="heavy" dirty="0">
                <a:solidFill>
                  <a:srgbClr val="344623"/>
                </a:solidFill>
                <a:uFill>
                  <a:solidFill>
                    <a:srgbClr val="344623"/>
                  </a:solidFill>
                </a:uFill>
                <a:latin typeface="Arial"/>
                <a:cs typeface="Arial"/>
              </a:rPr>
              <a:t>Might</a:t>
            </a:r>
            <a:r>
              <a:rPr sz="1200" b="1" spc="100" dirty="0">
                <a:solidFill>
                  <a:srgbClr val="344623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344623"/>
                </a:solidFill>
                <a:latin typeface="Arial"/>
                <a:cs typeface="Arial"/>
              </a:rPr>
              <a:t>be </a:t>
            </a:r>
            <a:r>
              <a:rPr sz="1200" b="1" dirty="0">
                <a:solidFill>
                  <a:srgbClr val="344623"/>
                </a:solidFill>
                <a:latin typeface="Arial"/>
                <a:cs typeface="Arial"/>
              </a:rPr>
              <a:t>Critical</a:t>
            </a:r>
            <a:r>
              <a:rPr sz="1200" b="1" spc="220" dirty="0">
                <a:solidFill>
                  <a:srgbClr val="344623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344623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14051" y="1626882"/>
            <a:ext cx="3051810" cy="1718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254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Are</a:t>
            </a:r>
            <a:r>
              <a:rPr sz="1250" spc="-1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2124"/>
                </a:solidFill>
                <a:latin typeface="Arial"/>
                <a:cs typeface="Arial"/>
              </a:rPr>
              <a:t>Training</a:t>
            </a:r>
            <a:r>
              <a:rPr sz="1200" b="1" spc="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2124"/>
                </a:solidFill>
                <a:latin typeface="Arial"/>
                <a:cs typeface="Arial"/>
              </a:rPr>
              <a:t>Dates</a:t>
            </a:r>
            <a:r>
              <a:rPr sz="1200" b="1" spc="-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2124"/>
                </a:solidFill>
                <a:latin typeface="Arial"/>
                <a:cs typeface="Arial"/>
              </a:rPr>
              <a:t>and</a:t>
            </a:r>
            <a:r>
              <a:rPr sz="1200" b="1" spc="-4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2124"/>
                </a:solidFill>
                <a:latin typeface="Arial"/>
                <a:cs typeface="Arial"/>
              </a:rPr>
              <a:t>Locations</a:t>
            </a:r>
            <a:r>
              <a:rPr sz="1200" b="1" spc="6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4"/>
                </a:solidFill>
                <a:latin typeface="Arial"/>
                <a:cs typeface="Arial"/>
              </a:rPr>
              <a:t>Critical Information?</a:t>
            </a:r>
            <a:endParaRPr sz="1250">
              <a:latin typeface="Arial"/>
              <a:cs typeface="Arial"/>
            </a:endParaRPr>
          </a:p>
          <a:p>
            <a:pPr marL="12700" marR="10795" indent="-635">
              <a:lnSpc>
                <a:spcPct val="100000"/>
              </a:lnSpc>
              <a:spcBef>
                <a:spcPts val="1040"/>
              </a:spcBef>
            </a:pPr>
            <a:r>
              <a:rPr sz="1250" i="1" spc="-35" dirty="0">
                <a:solidFill>
                  <a:srgbClr val="1A2124"/>
                </a:solidFill>
                <a:latin typeface="Arial"/>
                <a:cs typeface="Arial"/>
              </a:rPr>
              <a:t>Choose</a:t>
            </a:r>
            <a:r>
              <a:rPr sz="1250" i="1" spc="14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A2124"/>
                </a:solidFill>
                <a:latin typeface="Arial"/>
                <a:cs typeface="Arial"/>
              </a:rPr>
              <a:t>the</a:t>
            </a:r>
            <a:r>
              <a:rPr sz="1250" i="1" spc="3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A2124"/>
                </a:solidFill>
                <a:latin typeface="Arial"/>
                <a:cs typeface="Arial"/>
              </a:rPr>
              <a:t>correct</a:t>
            </a:r>
            <a:r>
              <a:rPr sz="1250" i="1" spc="17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i="1" spc="-10" dirty="0">
                <a:solidFill>
                  <a:srgbClr val="1A2124"/>
                </a:solidFill>
                <a:latin typeface="Arial"/>
                <a:cs typeface="Arial"/>
              </a:rPr>
              <a:t>answer</a:t>
            </a:r>
            <a:r>
              <a:rPr sz="1250" i="1" spc="18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A2124"/>
                </a:solidFill>
                <a:latin typeface="Arial"/>
                <a:cs typeface="Arial"/>
              </a:rPr>
              <a:t>and</a:t>
            </a:r>
            <a:r>
              <a:rPr sz="1250" i="1" spc="4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i="1" dirty="0">
                <a:solidFill>
                  <a:srgbClr val="1A2124"/>
                </a:solidFill>
                <a:latin typeface="Arial"/>
                <a:cs typeface="Arial"/>
              </a:rPr>
              <a:t>select</a:t>
            </a:r>
            <a:r>
              <a:rPr sz="1250" i="1" spc="16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i="1" spc="-25" dirty="0">
                <a:solidFill>
                  <a:srgbClr val="1A2124"/>
                </a:solidFill>
                <a:latin typeface="Arial"/>
                <a:cs typeface="Arial"/>
              </a:rPr>
              <a:t>the </a:t>
            </a:r>
            <a:r>
              <a:rPr sz="1250" i="1" dirty="0">
                <a:solidFill>
                  <a:srgbClr val="1A2124"/>
                </a:solidFill>
                <a:latin typeface="Arial"/>
                <a:cs typeface="Arial"/>
              </a:rPr>
              <a:t>Submit</a:t>
            </a:r>
            <a:r>
              <a:rPr sz="1250" i="1" spc="12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i="1" spc="50" dirty="0">
                <a:solidFill>
                  <a:srgbClr val="1A2124"/>
                </a:solidFill>
                <a:latin typeface="Arial"/>
                <a:cs typeface="Arial"/>
              </a:rPr>
              <a:t>button.</a:t>
            </a:r>
            <a:endParaRPr sz="1250">
              <a:latin typeface="Arial"/>
              <a:cs typeface="Arial"/>
            </a:endParaRPr>
          </a:p>
          <a:p>
            <a:pPr marL="401320">
              <a:lnSpc>
                <a:spcPct val="100000"/>
              </a:lnSpc>
              <a:spcBef>
                <a:spcPts val="800"/>
              </a:spcBef>
            </a:pPr>
            <a:r>
              <a:rPr sz="1150" b="1" dirty="0">
                <a:solidFill>
                  <a:srgbClr val="1A2124"/>
                </a:solidFill>
                <a:latin typeface="Arial"/>
                <a:cs typeface="Arial"/>
              </a:rPr>
              <a:t>No,</a:t>
            </a:r>
            <a:r>
              <a:rPr sz="1150" b="1" spc="33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this</a:t>
            </a:r>
            <a:r>
              <a:rPr sz="1250" spc="11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is</a:t>
            </a:r>
            <a:r>
              <a:rPr sz="1250" spc="9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not</a:t>
            </a:r>
            <a:r>
              <a:rPr sz="1250" spc="13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Critical</a:t>
            </a:r>
            <a:r>
              <a:rPr sz="1250" spc="11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363836"/>
                </a:solidFill>
                <a:latin typeface="Arial"/>
                <a:cs typeface="Arial"/>
              </a:rPr>
              <a:t>I</a:t>
            </a:r>
            <a:r>
              <a:rPr sz="1250" spc="-10" dirty="0">
                <a:solidFill>
                  <a:srgbClr val="1A2124"/>
                </a:solidFill>
                <a:latin typeface="Arial"/>
                <a:cs typeface="Arial"/>
              </a:rPr>
              <a:t>nformation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 marL="400050">
              <a:lnSpc>
                <a:spcPct val="100000"/>
              </a:lnSpc>
              <a:spcBef>
                <a:spcPts val="880"/>
              </a:spcBef>
            </a:pPr>
            <a:r>
              <a:rPr sz="1250" b="1" spc="-45" dirty="0">
                <a:solidFill>
                  <a:srgbClr val="1A2124"/>
                </a:solidFill>
                <a:latin typeface="Arial"/>
                <a:cs typeface="Arial"/>
              </a:rPr>
              <a:t>Yes,</a:t>
            </a:r>
            <a:r>
              <a:rPr sz="1250" b="1" spc="229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this</a:t>
            </a:r>
            <a:r>
              <a:rPr sz="1250" spc="10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is</a:t>
            </a:r>
            <a:r>
              <a:rPr sz="1250" spc="2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Critical</a:t>
            </a:r>
            <a:r>
              <a:rPr sz="1250" spc="5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4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13204" y="3633278"/>
            <a:ext cx="70485" cy="237490"/>
          </a:xfrm>
          <a:custGeom>
            <a:avLst/>
            <a:gdLst/>
            <a:ahLst/>
            <a:cxnLst/>
            <a:rect l="l" t="t" r="r" b="b"/>
            <a:pathLst>
              <a:path w="70485" h="237489">
                <a:moveTo>
                  <a:pt x="70258" y="236878"/>
                </a:moveTo>
                <a:lnTo>
                  <a:pt x="0" y="236878"/>
                </a:lnTo>
                <a:lnTo>
                  <a:pt x="0" y="0"/>
                </a:lnTo>
                <a:lnTo>
                  <a:pt x="70258" y="0"/>
                </a:lnTo>
                <a:lnTo>
                  <a:pt x="70258" y="236878"/>
                </a:lnTo>
                <a:close/>
              </a:path>
            </a:pathLst>
          </a:custGeom>
          <a:solidFill>
            <a:srgbClr val="E6E8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681274" y="3629783"/>
            <a:ext cx="276669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165" dirty="0">
                <a:solidFill>
                  <a:srgbClr val="266E8E"/>
                </a:solidFill>
                <a:latin typeface="Arial"/>
                <a:cs typeface="Arial"/>
              </a:rPr>
              <a:t>e</a:t>
            </a:r>
            <a:r>
              <a:rPr sz="1300" b="1" spc="165" dirty="0">
                <a:solidFill>
                  <a:srgbClr val="AFB3A7"/>
                </a:solidFill>
                <a:latin typeface="Arial"/>
                <a:cs typeface="Arial"/>
              </a:rPr>
              <a:t>)  </a:t>
            </a:r>
            <a:r>
              <a:rPr sz="1250" spc="-10" dirty="0">
                <a:solidFill>
                  <a:srgbClr val="1A2124"/>
                </a:solidFill>
                <a:latin typeface="Arial"/>
                <a:cs typeface="Arial"/>
              </a:rPr>
              <a:t>This</a:t>
            </a:r>
            <a:r>
              <a:rPr sz="1250" spc="3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2124"/>
                </a:solidFill>
                <a:latin typeface="Arial"/>
                <a:cs typeface="Arial"/>
              </a:rPr>
              <a:t>Might</a:t>
            </a:r>
            <a:r>
              <a:rPr sz="1200" b="1" spc="165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be</a:t>
            </a:r>
            <a:r>
              <a:rPr sz="1250" spc="3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4"/>
                </a:solidFill>
                <a:latin typeface="Arial"/>
                <a:cs typeface="Arial"/>
              </a:rPr>
              <a:t>Critical</a:t>
            </a:r>
            <a:r>
              <a:rPr sz="1250" spc="30" dirty="0">
                <a:solidFill>
                  <a:srgbClr val="1A2124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4"/>
                </a:solidFill>
                <a:latin typeface="Arial"/>
                <a:cs typeface="Arial"/>
              </a:rPr>
              <a:t>Information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692" y="0"/>
            <a:ext cx="7204075" cy="5377815"/>
            <a:chOff x="-10692" y="0"/>
            <a:chExt cx="7204075" cy="5377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0692" y="1316155"/>
              <a:ext cx="125730" cy="3762375"/>
            </a:xfrm>
            <a:custGeom>
              <a:avLst/>
              <a:gdLst/>
              <a:ahLst/>
              <a:cxnLst/>
              <a:rect l="l" t="t" r="r" b="b"/>
              <a:pathLst>
                <a:path w="125730" h="3762375">
                  <a:moveTo>
                    <a:pt x="0" y="0"/>
                  </a:moveTo>
                  <a:lnTo>
                    <a:pt x="125243" y="0"/>
                  </a:lnTo>
                  <a:lnTo>
                    <a:pt x="125243" y="3762026"/>
                  </a:lnTo>
                  <a:lnTo>
                    <a:pt x="0" y="376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86205" y="5365220"/>
              <a:ext cx="696595" cy="0"/>
            </a:xfrm>
            <a:custGeom>
              <a:avLst/>
              <a:gdLst/>
              <a:ahLst/>
              <a:cxnLst/>
              <a:rect l="l" t="t" r="r" b="b"/>
              <a:pathLst>
                <a:path w="696594">
                  <a:moveTo>
                    <a:pt x="0" y="0"/>
                  </a:moveTo>
                  <a:lnTo>
                    <a:pt x="696476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3404" y="1292909"/>
            <a:ext cx="6108065" cy="152654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855"/>
              </a:spcBef>
            </a:pPr>
            <a:r>
              <a:rPr sz="1300" b="1" dirty="0">
                <a:solidFill>
                  <a:srgbClr val="1C242A"/>
                </a:solidFill>
                <a:latin typeface="Arial"/>
                <a:cs typeface="Arial"/>
              </a:rPr>
              <a:t>Critical</a:t>
            </a:r>
            <a:r>
              <a:rPr sz="1300" b="1" spc="24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1C242A"/>
                </a:solidFill>
                <a:latin typeface="Arial"/>
                <a:cs typeface="Arial"/>
              </a:rPr>
              <a:t>Information</a:t>
            </a:r>
            <a:r>
              <a:rPr sz="1300" b="1" spc="36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1C242A"/>
                </a:solidFill>
                <a:latin typeface="Arial"/>
                <a:cs typeface="Arial"/>
              </a:rPr>
              <a:t>Resources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Critical</a:t>
            </a:r>
            <a:r>
              <a:rPr sz="1250" spc="17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Information</a:t>
            </a:r>
            <a:r>
              <a:rPr sz="1250" spc="25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about</a:t>
            </a:r>
            <a:r>
              <a:rPr sz="1250" spc="25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your</a:t>
            </a:r>
            <a:r>
              <a:rPr sz="1250" spc="17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spc="65" dirty="0">
                <a:solidFill>
                  <a:srgbClr val="1C242A"/>
                </a:solidFill>
                <a:latin typeface="Arial"/>
                <a:cs typeface="Arial"/>
              </a:rPr>
              <a:t>unit</a:t>
            </a:r>
            <a:r>
              <a:rPr sz="1250" spc="65" dirty="0">
                <a:solidFill>
                  <a:srgbClr val="3B424D"/>
                </a:solidFill>
                <a:latin typeface="Arial"/>
                <a:cs typeface="Arial"/>
              </a:rPr>
              <a:t>,</a:t>
            </a:r>
            <a:r>
              <a:rPr sz="1250" spc="265" dirty="0">
                <a:solidFill>
                  <a:srgbClr val="3B424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that</a:t>
            </a:r>
            <a:r>
              <a:rPr sz="1250" spc="17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you</a:t>
            </a:r>
            <a:r>
              <a:rPr sz="1250" spc="8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must</a:t>
            </a:r>
            <a:r>
              <a:rPr sz="1250" spc="16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protect,</a:t>
            </a:r>
            <a:r>
              <a:rPr sz="1250" spc="204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42A"/>
                </a:solidFill>
                <a:latin typeface="Arial"/>
                <a:cs typeface="Arial"/>
              </a:rPr>
              <a:t>includes: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 marL="344170" marR="5080" indent="186690">
              <a:lnSpc>
                <a:spcPct val="103499"/>
              </a:lnSpc>
              <a:spcBef>
                <a:spcPts val="1195"/>
              </a:spcBef>
              <a:tabLst>
                <a:tab pos="4407535" algn="l"/>
              </a:tabLst>
            </a:pP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Please</a:t>
            </a:r>
            <a:r>
              <a:rPr sz="1800" spc="114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Contact</a:t>
            </a:r>
            <a:r>
              <a:rPr sz="1800" spc="18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your</a:t>
            </a:r>
            <a:r>
              <a:rPr sz="1800" spc="13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spc="-195" dirty="0">
                <a:solidFill>
                  <a:srgbClr val="1C242A"/>
                </a:solidFill>
                <a:latin typeface="Arial"/>
                <a:cs typeface="Arial"/>
              </a:rPr>
              <a:t>OPSEC</a:t>
            </a:r>
            <a:r>
              <a:rPr sz="1800" spc="17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spc="-120" dirty="0">
                <a:solidFill>
                  <a:srgbClr val="1C242A"/>
                </a:solidFill>
                <a:latin typeface="Arial"/>
                <a:cs typeface="Arial"/>
              </a:rPr>
              <a:t>POC</a:t>
            </a:r>
            <a:r>
              <a:rPr sz="1800" spc="22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C242A"/>
                </a:solidFill>
                <a:latin typeface="Arial"/>
                <a:cs typeface="Arial"/>
              </a:rPr>
              <a:t>for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	a</a:t>
            </a:r>
            <a:r>
              <a:rPr sz="1800" spc="8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copy</a:t>
            </a:r>
            <a:r>
              <a:rPr sz="1800" spc="10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of</a:t>
            </a:r>
            <a:r>
              <a:rPr sz="1800" spc="32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C242A"/>
                </a:solidFill>
                <a:latin typeface="Arial"/>
                <a:cs typeface="Arial"/>
              </a:rPr>
              <a:t>your </a:t>
            </a:r>
            <a:r>
              <a:rPr sz="1800" spc="85" dirty="0">
                <a:solidFill>
                  <a:srgbClr val="1C242A"/>
                </a:solidFill>
                <a:latin typeface="Arial"/>
                <a:cs typeface="Arial"/>
              </a:rPr>
              <a:t>current</a:t>
            </a:r>
            <a:r>
              <a:rPr sz="1800" spc="24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1C242A"/>
                </a:solidFill>
                <a:latin typeface="Arial"/>
                <a:cs typeface="Arial"/>
              </a:rPr>
              <a:t>Critical</a:t>
            </a:r>
            <a:r>
              <a:rPr sz="1800" spc="17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1C242A"/>
                </a:solidFill>
                <a:latin typeface="Arial"/>
                <a:cs typeface="Arial"/>
              </a:rPr>
              <a:t>Information</a:t>
            </a:r>
            <a:r>
              <a:rPr sz="1800" spc="28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and</a:t>
            </a:r>
            <a:r>
              <a:rPr sz="1800" spc="14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Indicators</a:t>
            </a:r>
            <a:r>
              <a:rPr sz="1800" spc="30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C242A"/>
                </a:solidFill>
                <a:latin typeface="Arial"/>
                <a:cs typeface="Arial"/>
              </a:rPr>
              <a:t>List</a:t>
            </a:r>
            <a:r>
              <a:rPr sz="1800" spc="31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C242A"/>
                </a:solidFill>
                <a:latin typeface="Arial"/>
                <a:cs typeface="Arial"/>
              </a:rPr>
              <a:t>(CIIL).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2917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2053" y="2439877"/>
            <a:ext cx="2150524" cy="219858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6110" y="1120725"/>
            <a:ext cx="7218680" cy="4244975"/>
            <a:chOff x="-6110" y="1120725"/>
            <a:chExt cx="7218680" cy="42449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053752"/>
              <a:ext cx="7192815" cy="3053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-6108" y="1120737"/>
              <a:ext cx="7218680" cy="3933190"/>
            </a:xfrm>
            <a:custGeom>
              <a:avLst/>
              <a:gdLst/>
              <a:ahLst/>
              <a:cxnLst/>
              <a:rect l="l" t="t" r="r" b="b"/>
              <a:pathLst>
                <a:path w="7218680" h="3933190">
                  <a:moveTo>
                    <a:pt x="131343" y="170992"/>
                  </a:moveTo>
                  <a:lnTo>
                    <a:pt x="0" y="170992"/>
                  </a:lnTo>
                  <a:lnTo>
                    <a:pt x="0" y="3933025"/>
                  </a:lnTo>
                  <a:lnTo>
                    <a:pt x="131343" y="3933025"/>
                  </a:lnTo>
                  <a:lnTo>
                    <a:pt x="131343" y="170992"/>
                  </a:lnTo>
                  <a:close/>
                </a:path>
                <a:path w="7218680" h="3933190">
                  <a:moveTo>
                    <a:pt x="7218299" y="0"/>
                  </a:moveTo>
                  <a:lnTo>
                    <a:pt x="7096112" y="0"/>
                  </a:lnTo>
                  <a:lnTo>
                    <a:pt x="7096112" y="3933025"/>
                  </a:lnTo>
                  <a:lnTo>
                    <a:pt x="7218299" y="3933025"/>
                  </a:lnTo>
                  <a:lnTo>
                    <a:pt x="72182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89128" y="5353005"/>
              <a:ext cx="696595" cy="0"/>
            </a:xfrm>
            <a:custGeom>
              <a:avLst/>
              <a:gdLst/>
              <a:ahLst/>
              <a:cxnLst/>
              <a:rect l="l" t="t" r="r" b="b"/>
              <a:pathLst>
                <a:path w="696595">
                  <a:moveTo>
                    <a:pt x="0" y="0"/>
                  </a:moveTo>
                  <a:lnTo>
                    <a:pt x="696476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solidFill>
                  <a:srgbClr val="182128"/>
                </a:solidFill>
                <a:latin typeface="Arial"/>
                <a:cs typeface="Arial"/>
              </a:rPr>
              <a:t>Threats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7712" y="1626372"/>
            <a:ext cx="6203315" cy="319913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635">
              <a:lnSpc>
                <a:spcPts val="1300"/>
              </a:lnSpc>
              <a:spcBef>
                <a:spcPts val="409"/>
              </a:spcBef>
            </a:pP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An</a:t>
            </a:r>
            <a:r>
              <a:rPr sz="1200" spc="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105" dirty="0">
                <a:solidFill>
                  <a:srgbClr val="182128"/>
                </a:solidFill>
                <a:latin typeface="Arial"/>
                <a:cs typeface="Arial"/>
              </a:rPr>
              <a:t>OPSEC</a:t>
            </a:r>
            <a:r>
              <a:rPr sz="1200" spc="1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threat</a:t>
            </a:r>
            <a:r>
              <a:rPr sz="1200" spc="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82128"/>
                </a:solidFill>
                <a:latin typeface="Arial"/>
                <a:cs typeface="Arial"/>
              </a:rPr>
              <a:t>is</a:t>
            </a:r>
            <a:r>
              <a:rPr sz="1200" spc="-8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an</a:t>
            </a:r>
            <a:r>
              <a:rPr sz="1350" b="1" spc="45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adversary</a:t>
            </a:r>
            <a:r>
              <a:rPr sz="1350" b="1" spc="150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182128"/>
                </a:solidFill>
                <a:latin typeface="Arial"/>
                <a:cs typeface="Arial"/>
              </a:rPr>
              <a:t>that</a:t>
            </a:r>
            <a:r>
              <a:rPr sz="1200" spc="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has</a:t>
            </a:r>
            <a:r>
              <a:rPr sz="1200" spc="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</a:t>
            </a:r>
            <a:r>
              <a:rPr sz="1200" spc="2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capability</a:t>
            </a:r>
            <a:r>
              <a:rPr sz="1350" b="1" spc="170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182128"/>
                </a:solidFill>
                <a:latin typeface="Arial"/>
                <a:cs typeface="Arial"/>
              </a:rPr>
              <a:t>+</a:t>
            </a:r>
            <a:r>
              <a:rPr sz="1200" spc="3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intent</a:t>
            </a:r>
            <a:r>
              <a:rPr sz="1350" b="1" spc="135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00" spc="1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take</a:t>
            </a:r>
            <a:r>
              <a:rPr sz="1200" spc="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any</a:t>
            </a:r>
            <a:r>
              <a:rPr sz="1200" spc="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350" b="1" spc="-10" dirty="0">
                <a:solidFill>
                  <a:srgbClr val="182128"/>
                </a:solidFill>
                <a:latin typeface="Times New Roman"/>
                <a:cs typeface="Times New Roman"/>
              </a:rPr>
              <a:t>actions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detrimental</a:t>
            </a:r>
            <a:r>
              <a:rPr sz="1350" b="1" spc="254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00" spc="2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</a:t>
            </a:r>
            <a:r>
              <a:rPr sz="1200" spc="2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2128"/>
                </a:solidFill>
                <a:latin typeface="Arial"/>
                <a:cs typeface="Arial"/>
              </a:rPr>
              <a:t>success</a:t>
            </a:r>
            <a:r>
              <a:rPr sz="1200" spc="1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of</a:t>
            </a:r>
            <a:r>
              <a:rPr sz="1200" spc="2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our</a:t>
            </a:r>
            <a:r>
              <a:rPr sz="1350" b="1" spc="55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activities</a:t>
            </a:r>
            <a:r>
              <a:rPr sz="1350" b="1" spc="175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82128"/>
                </a:solidFill>
                <a:latin typeface="Times New Roman"/>
                <a:cs typeface="Times New Roman"/>
              </a:rPr>
              <a:t>or</a:t>
            </a:r>
            <a:r>
              <a:rPr sz="1350" b="1" spc="30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350" b="1" spc="-10" dirty="0">
                <a:solidFill>
                  <a:srgbClr val="182128"/>
                </a:solidFill>
                <a:latin typeface="Times New Roman"/>
                <a:cs typeface="Times New Roman"/>
              </a:rPr>
              <a:t>operations.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/>
              <a:cs typeface="Times New Roman"/>
            </a:endParaRPr>
          </a:p>
          <a:p>
            <a:pPr marL="412115" marR="1957070" indent="-203200">
              <a:lnSpc>
                <a:spcPts val="1270"/>
              </a:lnSpc>
              <a:spcBef>
                <a:spcPts val="5"/>
              </a:spcBef>
              <a:buChar char="•"/>
              <a:tabLst>
                <a:tab pos="409575" algn="l"/>
                <a:tab pos="410209" algn="l"/>
              </a:tabLst>
            </a:pP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They</a:t>
            </a:r>
            <a:r>
              <a:rPr sz="1200" spc="10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use</a:t>
            </a:r>
            <a:r>
              <a:rPr sz="1200" spc="14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</a:t>
            </a:r>
            <a:r>
              <a:rPr sz="1200" spc="30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internet</a:t>
            </a:r>
            <a:r>
              <a:rPr sz="1200" spc="2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00" spc="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glean</a:t>
            </a:r>
            <a:r>
              <a:rPr sz="1200" spc="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data</a:t>
            </a:r>
            <a:r>
              <a:rPr sz="1200" spc="1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82128"/>
                </a:solidFill>
                <a:latin typeface="Arial"/>
                <a:cs typeface="Arial"/>
              </a:rPr>
              <a:t>from</a:t>
            </a:r>
            <a:r>
              <a:rPr sz="1200" spc="13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web</a:t>
            </a:r>
            <a:r>
              <a:rPr sz="1200" spc="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2128"/>
                </a:solidFill>
                <a:latin typeface="Arial"/>
                <a:cs typeface="Arial"/>
              </a:rPr>
              <a:t>pages,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blogs,</a:t>
            </a:r>
            <a:r>
              <a:rPr sz="1200" spc="19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srgbClr val="213842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at</a:t>
            </a:r>
            <a:r>
              <a:rPr sz="1200" spc="31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groups,</a:t>
            </a:r>
            <a:r>
              <a:rPr sz="1200" spc="3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and</a:t>
            </a:r>
            <a:r>
              <a:rPr sz="1200" spc="1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social</a:t>
            </a:r>
            <a:r>
              <a:rPr sz="1200" spc="11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media</a:t>
            </a:r>
            <a:r>
              <a:rPr sz="1200" spc="13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2128"/>
                </a:solidFill>
                <a:latin typeface="Arial"/>
                <a:cs typeface="Arial"/>
              </a:rPr>
              <a:t>postings.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182128"/>
              </a:buClr>
              <a:buFont typeface="Arial"/>
              <a:buChar char="•"/>
            </a:pPr>
            <a:endParaRPr sz="1050">
              <a:latin typeface="Arial"/>
              <a:cs typeface="Arial"/>
            </a:endParaRPr>
          </a:p>
          <a:p>
            <a:pPr marL="408305" marR="2407285" indent="-199390">
              <a:lnSpc>
                <a:spcPct val="89300"/>
              </a:lnSpc>
              <a:buChar char="•"/>
              <a:tabLst>
                <a:tab pos="409575" algn="l"/>
                <a:tab pos="410209" algn="l"/>
              </a:tabLst>
            </a:pP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They</a:t>
            </a:r>
            <a:r>
              <a:rPr sz="1200" spc="1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use</a:t>
            </a:r>
            <a:r>
              <a:rPr sz="1200" spc="1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people</a:t>
            </a:r>
            <a:r>
              <a:rPr sz="1200" spc="1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00" spc="18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collect</a:t>
            </a:r>
            <a:r>
              <a:rPr sz="1200" spc="11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info</a:t>
            </a:r>
            <a:r>
              <a:rPr sz="1200" spc="65" dirty="0">
                <a:solidFill>
                  <a:srgbClr val="213842"/>
                </a:solidFill>
                <a:latin typeface="Arial"/>
                <a:cs typeface="Arial"/>
              </a:rPr>
              <a:t>r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mation</a:t>
            </a:r>
            <a:r>
              <a:rPr sz="1200" spc="10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- informers,</a:t>
            </a:r>
            <a:r>
              <a:rPr sz="1200" spc="95" dirty="0">
                <a:solidFill>
                  <a:srgbClr val="182128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listening</a:t>
            </a:r>
            <a:r>
              <a:rPr sz="1200" spc="35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00" spc="3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conve</a:t>
            </a:r>
            <a:r>
              <a:rPr sz="1200" dirty="0">
                <a:solidFill>
                  <a:srgbClr val="213842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sations</a:t>
            </a:r>
            <a:r>
              <a:rPr sz="1200" spc="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in</a:t>
            </a:r>
            <a:r>
              <a:rPr sz="1200" spc="95" dirty="0">
                <a:solidFill>
                  <a:srgbClr val="182128"/>
                </a:solidFill>
                <a:latin typeface="Arial"/>
                <a:cs typeface="Arial"/>
              </a:rPr>
              <a:t>  </a:t>
            </a:r>
            <a:r>
              <a:rPr sz="1200" spc="45" dirty="0">
                <a:solidFill>
                  <a:srgbClr val="182128"/>
                </a:solidFill>
                <a:latin typeface="Arial"/>
                <a:cs typeface="Arial"/>
              </a:rPr>
              <a:t>public</a:t>
            </a:r>
            <a:r>
              <a:rPr sz="1200" spc="45" dirty="0">
                <a:solidFill>
                  <a:srgbClr val="213842"/>
                </a:solidFill>
                <a:latin typeface="Arial"/>
                <a:cs typeface="Arial"/>
              </a:rPr>
              <a:t>,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socia</a:t>
            </a:r>
            <a:r>
              <a:rPr sz="1200" dirty="0">
                <a:solidFill>
                  <a:srgbClr val="213842"/>
                </a:solidFill>
                <a:latin typeface="Arial"/>
                <a:cs typeface="Arial"/>
              </a:rPr>
              <a:t>l</a:t>
            </a:r>
            <a:r>
              <a:rPr sz="1200" spc="350" dirty="0">
                <a:solidFill>
                  <a:srgbClr val="213842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213842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gineering,</a:t>
            </a:r>
            <a:r>
              <a:rPr sz="1200" spc="40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82128"/>
                </a:solidFill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182128"/>
              </a:buClr>
              <a:buFont typeface="Arial"/>
              <a:buChar char="•"/>
            </a:pPr>
            <a:endParaRPr sz="1050">
              <a:latin typeface="Arial"/>
              <a:cs typeface="Arial"/>
            </a:endParaRPr>
          </a:p>
          <a:p>
            <a:pPr marL="407034" marR="2527935" indent="-197485">
              <a:lnSpc>
                <a:spcPct val="89300"/>
              </a:lnSpc>
              <a:buChar char="•"/>
              <a:tabLst>
                <a:tab pos="409575" algn="l"/>
                <a:tab pos="410209" algn="l"/>
              </a:tabLst>
            </a:pP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They</a:t>
            </a:r>
            <a:r>
              <a:rPr sz="1200" spc="15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can</a:t>
            </a:r>
            <a:r>
              <a:rPr sz="1200" spc="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easily</a:t>
            </a:r>
            <a:r>
              <a:rPr sz="1200" spc="11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intercept</a:t>
            </a:r>
            <a:r>
              <a:rPr sz="1200" spc="229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our</a:t>
            </a:r>
            <a:r>
              <a:rPr sz="1200" spc="1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2128"/>
                </a:solidFill>
                <a:latin typeface="Arial"/>
                <a:cs typeface="Arial"/>
              </a:rPr>
              <a:t>unsecu</a:t>
            </a:r>
            <a:r>
              <a:rPr sz="1200" spc="-10" dirty="0">
                <a:solidFill>
                  <a:srgbClr val="213842"/>
                </a:solidFill>
                <a:latin typeface="Arial"/>
                <a:cs typeface="Arial"/>
              </a:rPr>
              <a:t>r</a:t>
            </a:r>
            <a:r>
              <a:rPr sz="1200" spc="-10" dirty="0">
                <a:solidFill>
                  <a:srgbClr val="182128"/>
                </a:solidFill>
                <a:latin typeface="Arial"/>
                <a:cs typeface="Arial"/>
              </a:rPr>
              <a:t>ed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communications</a:t>
            </a:r>
            <a:r>
              <a:rPr sz="1200" spc="1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-</a:t>
            </a:r>
            <a:r>
              <a:rPr sz="1200" spc="260" dirty="0">
                <a:solidFill>
                  <a:srgbClr val="182128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your</a:t>
            </a:r>
            <a:r>
              <a:rPr sz="1200" spc="2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unsecu</a:t>
            </a:r>
            <a:r>
              <a:rPr sz="1200" dirty="0">
                <a:solidFill>
                  <a:srgbClr val="213842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e</a:t>
            </a:r>
            <a:r>
              <a:rPr sz="1200" spc="1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phone</a:t>
            </a:r>
            <a:r>
              <a:rPr sz="1200" spc="23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82128"/>
                </a:solidFill>
                <a:latin typeface="Arial"/>
                <a:cs typeface="Arial"/>
              </a:rPr>
              <a:t>call,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unencrypted</a:t>
            </a:r>
            <a:r>
              <a:rPr sz="1200" spc="41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213842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mails,</a:t>
            </a:r>
            <a:r>
              <a:rPr sz="1200" spc="4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radios,</a:t>
            </a:r>
            <a:r>
              <a:rPr sz="1200" spc="409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82128"/>
                </a:solidFill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82128"/>
              </a:buClr>
              <a:buFont typeface="Arial"/>
              <a:buChar char="•"/>
            </a:pPr>
            <a:endParaRPr sz="1100">
              <a:latin typeface="Arial"/>
              <a:cs typeface="Arial"/>
            </a:endParaRPr>
          </a:p>
          <a:p>
            <a:pPr marL="408305" marR="2298065" indent="-198755">
              <a:lnSpc>
                <a:spcPts val="1270"/>
              </a:lnSpc>
              <a:buChar char="•"/>
              <a:tabLst>
                <a:tab pos="409575" algn="l"/>
                <a:tab pos="410209" algn="l"/>
              </a:tabLst>
            </a:pP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They</a:t>
            </a:r>
            <a:r>
              <a:rPr sz="1200" spc="13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can</a:t>
            </a:r>
            <a:r>
              <a:rPr sz="1200" spc="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gain</a:t>
            </a:r>
            <a:r>
              <a:rPr sz="1200" spc="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informat</a:t>
            </a:r>
            <a:r>
              <a:rPr sz="1200" spc="65" dirty="0">
                <a:solidFill>
                  <a:srgbClr val="213842"/>
                </a:solidFill>
                <a:latin typeface="Arial"/>
                <a:cs typeface="Arial"/>
              </a:rPr>
              <a:t>i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on</a:t>
            </a:r>
            <a:r>
              <a:rPr sz="1200" spc="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82128"/>
                </a:solidFill>
                <a:latin typeface="Arial"/>
                <a:cs typeface="Arial"/>
              </a:rPr>
              <a:t>from</a:t>
            </a:r>
            <a:r>
              <a:rPr sz="1200" spc="10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going</a:t>
            </a:r>
            <a:r>
              <a:rPr sz="1200" spc="1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2128"/>
                </a:solidFill>
                <a:latin typeface="Arial"/>
                <a:cs typeface="Arial"/>
              </a:rPr>
              <a:t>through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our</a:t>
            </a:r>
            <a:r>
              <a:rPr sz="1200" spc="2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trash</a:t>
            </a:r>
            <a:r>
              <a:rPr sz="1200" spc="2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and</a:t>
            </a:r>
            <a:r>
              <a:rPr sz="1200" spc="14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13842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ecycling</a:t>
            </a:r>
            <a:r>
              <a:rPr sz="1200" spc="1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where</a:t>
            </a:r>
            <a:r>
              <a:rPr sz="1200" spc="2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82128"/>
                </a:solidFill>
                <a:latin typeface="Arial"/>
                <a:cs typeface="Arial"/>
              </a:rPr>
              <a:t>we</a:t>
            </a:r>
            <a:r>
              <a:rPr sz="1200" spc="1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work</a:t>
            </a:r>
            <a:r>
              <a:rPr sz="1200" spc="2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and</a:t>
            </a:r>
            <a:r>
              <a:rPr sz="1200" spc="1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213842"/>
                </a:solidFill>
                <a:latin typeface="Arial"/>
                <a:cs typeface="Arial"/>
              </a:rPr>
              <a:t>l</a:t>
            </a:r>
            <a:r>
              <a:rPr sz="1200" spc="40" dirty="0">
                <a:solidFill>
                  <a:srgbClr val="182128"/>
                </a:solidFill>
                <a:latin typeface="Arial"/>
                <a:cs typeface="Arial"/>
              </a:rPr>
              <a:t>ive.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182128"/>
              </a:buClr>
              <a:buFont typeface="Arial"/>
              <a:buChar char="•"/>
            </a:pPr>
            <a:endParaRPr sz="1050">
              <a:latin typeface="Arial"/>
              <a:cs typeface="Arial"/>
            </a:endParaRPr>
          </a:p>
          <a:p>
            <a:pPr marL="408940" marR="2113915" indent="-200025">
              <a:lnSpc>
                <a:spcPts val="1300"/>
              </a:lnSpc>
              <a:spcBef>
                <a:spcPts val="5"/>
              </a:spcBef>
              <a:buChar char="•"/>
              <a:tabLst>
                <a:tab pos="409575" algn="l"/>
                <a:tab pos="410209" algn="l"/>
              </a:tabLst>
            </a:pP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They</a:t>
            </a:r>
            <a:r>
              <a:rPr sz="1200" spc="15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can</a:t>
            </a:r>
            <a:r>
              <a:rPr sz="1200" spc="9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observe</a:t>
            </a:r>
            <a:r>
              <a:rPr sz="1200" spc="20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our</a:t>
            </a:r>
            <a:r>
              <a:rPr sz="1200" spc="21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actions</a:t>
            </a:r>
            <a:r>
              <a:rPr sz="1200" spc="1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00" spc="2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82128"/>
                </a:solidFill>
                <a:latin typeface="Arial"/>
                <a:cs typeface="Arial"/>
              </a:rPr>
              <a:t>detect</a:t>
            </a:r>
            <a:r>
              <a:rPr sz="1200" spc="18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82128"/>
                </a:solidFill>
                <a:latin typeface="Arial"/>
                <a:cs typeface="Arial"/>
              </a:rPr>
              <a:t>patterns</a:t>
            </a:r>
            <a:r>
              <a:rPr sz="1200" spc="25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82128"/>
                </a:solidFill>
                <a:latin typeface="Arial"/>
                <a:cs typeface="Arial"/>
              </a:rPr>
              <a:t>to </a:t>
            </a:r>
            <a:r>
              <a:rPr sz="1200" spc="60" dirty="0">
                <a:solidFill>
                  <a:srgbClr val="182128"/>
                </a:solidFill>
                <a:latin typeface="Arial"/>
                <a:cs typeface="Arial"/>
              </a:rPr>
              <a:t>predict</a:t>
            </a:r>
            <a:r>
              <a:rPr sz="1200" spc="13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82128"/>
                </a:solidFill>
                <a:latin typeface="Arial"/>
                <a:cs typeface="Arial"/>
              </a:rPr>
              <a:t>behavior.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83667" y="4908476"/>
            <a:ext cx="41084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13842"/>
                </a:solidFill>
                <a:latin typeface="Arial"/>
                <a:cs typeface="Arial"/>
              </a:rPr>
              <a:t>11</a:t>
            </a:r>
            <a:r>
              <a:rPr sz="800" spc="-5" dirty="0">
                <a:solidFill>
                  <a:srgbClr val="213842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82128"/>
                </a:solidFill>
                <a:latin typeface="Arial"/>
                <a:cs typeface="Arial"/>
              </a:rPr>
              <a:t>of</a:t>
            </a:r>
            <a:r>
              <a:rPr sz="850" spc="-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82128"/>
                </a:solidFill>
                <a:latin typeface="Arial"/>
                <a:cs typeface="Arial"/>
              </a:rPr>
              <a:t>17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7" y="0"/>
            <a:ext cx="7194550" cy="5374640"/>
            <a:chOff x="-1527" y="0"/>
            <a:chExt cx="7194550" cy="5374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527" y="1438299"/>
              <a:ext cx="131445" cy="3615690"/>
            </a:xfrm>
            <a:custGeom>
              <a:avLst/>
              <a:gdLst/>
              <a:ahLst/>
              <a:cxnLst/>
              <a:rect l="l" t="t" r="r" b="b"/>
              <a:pathLst>
                <a:path w="131445" h="3615690">
                  <a:moveTo>
                    <a:pt x="0" y="0"/>
                  </a:moveTo>
                  <a:lnTo>
                    <a:pt x="131352" y="0"/>
                  </a:lnTo>
                  <a:lnTo>
                    <a:pt x="131352" y="3615454"/>
                  </a:lnTo>
                  <a:lnTo>
                    <a:pt x="0" y="3615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05544" y="5359112"/>
              <a:ext cx="1050925" cy="3175"/>
            </a:xfrm>
            <a:custGeom>
              <a:avLst/>
              <a:gdLst/>
              <a:ahLst/>
              <a:cxnLst/>
              <a:rect l="l" t="t" r="r" b="b"/>
              <a:pathLst>
                <a:path w="1050925" h="3175">
                  <a:moveTo>
                    <a:pt x="0" y="3053"/>
                  </a:moveTo>
                  <a:lnTo>
                    <a:pt x="427660" y="3053"/>
                  </a:lnTo>
                </a:path>
                <a:path w="1050925" h="3175">
                  <a:moveTo>
                    <a:pt x="476536" y="0"/>
                  </a:moveTo>
                  <a:lnTo>
                    <a:pt x="1050823" y="0"/>
                  </a:lnTo>
                </a:path>
              </a:pathLst>
            </a:custGeom>
            <a:ln w="244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What</a:t>
            </a:r>
            <a:r>
              <a:rPr spc="195" dirty="0"/>
              <a:t> </a:t>
            </a:r>
            <a:r>
              <a:rPr dirty="0"/>
              <a:t>countermeasures</a:t>
            </a:r>
            <a:r>
              <a:rPr spc="50" dirty="0"/>
              <a:t> </a:t>
            </a:r>
            <a:r>
              <a:rPr dirty="0"/>
              <a:t>will</a:t>
            </a:r>
            <a:r>
              <a:rPr spc="229" dirty="0"/>
              <a:t> </a:t>
            </a:r>
            <a:r>
              <a:rPr dirty="0"/>
              <a:t>protect</a:t>
            </a:r>
            <a:r>
              <a:rPr spc="200" dirty="0"/>
              <a:t> </a:t>
            </a:r>
            <a:r>
              <a:rPr dirty="0"/>
              <a:t>our</a:t>
            </a:r>
            <a:r>
              <a:rPr spc="145" dirty="0"/>
              <a:t> </a:t>
            </a:r>
            <a:r>
              <a:rPr dirty="0"/>
              <a:t>critical</a:t>
            </a:r>
            <a:r>
              <a:rPr spc="254" dirty="0"/>
              <a:t> </a:t>
            </a:r>
            <a:r>
              <a:rPr spc="-10" dirty="0"/>
              <a:t>information?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73733" y="1678793"/>
            <a:ext cx="6191250" cy="3129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 indent="-205104">
              <a:lnSpc>
                <a:spcPct val="100000"/>
              </a:lnSpc>
              <a:spcBef>
                <a:spcPts val="100"/>
              </a:spcBef>
              <a:buChar char="•"/>
              <a:tabLst>
                <a:tab pos="217170" algn="l"/>
                <a:tab pos="217804" algn="l"/>
              </a:tabLst>
            </a:pP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Know</a:t>
            </a:r>
            <a:r>
              <a:rPr sz="1250" spc="8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what</a:t>
            </a:r>
            <a:r>
              <a:rPr sz="1250" spc="6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your</a:t>
            </a:r>
            <a:r>
              <a:rPr sz="1250" spc="8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unit</a:t>
            </a:r>
            <a:r>
              <a:rPr sz="1250" spc="7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considers</a:t>
            </a:r>
            <a:r>
              <a:rPr sz="1250" spc="8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55" dirty="0">
                <a:solidFill>
                  <a:srgbClr val="1A242D"/>
                </a:solidFill>
                <a:latin typeface="Arial"/>
                <a:cs typeface="Arial"/>
              </a:rPr>
              <a:t>critical</a:t>
            </a:r>
            <a:r>
              <a:rPr sz="1250" spc="-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information.</a:t>
            </a:r>
            <a:endParaRPr sz="1250">
              <a:latin typeface="Arial"/>
              <a:cs typeface="Arial"/>
            </a:endParaRPr>
          </a:p>
          <a:p>
            <a:pPr marL="215900" indent="-201295">
              <a:lnSpc>
                <a:spcPct val="100000"/>
              </a:lnSpc>
              <a:spcBef>
                <a:spcPts val="1075"/>
              </a:spcBef>
              <a:buChar char="•"/>
              <a:tabLst>
                <a:tab pos="215900" algn="l"/>
                <a:tab pos="216535" algn="l"/>
              </a:tabLst>
            </a:pP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Encrypt</a:t>
            </a:r>
            <a:r>
              <a:rPr sz="1250" spc="10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all</a:t>
            </a:r>
            <a:r>
              <a:rPr sz="1250" spc="19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e-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mails</a:t>
            </a:r>
            <a:r>
              <a:rPr sz="1250" spc="10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65" dirty="0">
                <a:solidFill>
                  <a:srgbClr val="1A242D"/>
                </a:solidFill>
                <a:latin typeface="Arial"/>
                <a:cs typeface="Arial"/>
              </a:rPr>
              <a:t>with</a:t>
            </a:r>
            <a:r>
              <a:rPr sz="1250" spc="4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sensitive</a:t>
            </a:r>
            <a:r>
              <a:rPr sz="1250" spc="8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information.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1A242D"/>
              </a:buClr>
              <a:buFont typeface="Arial"/>
              <a:buChar char="•"/>
            </a:pPr>
            <a:endParaRPr sz="1150">
              <a:latin typeface="Arial"/>
              <a:cs typeface="Arial"/>
            </a:endParaRPr>
          </a:p>
          <a:p>
            <a:pPr marL="212090" marR="5080" indent="-200025">
              <a:lnSpc>
                <a:spcPts val="1250"/>
              </a:lnSpc>
              <a:buChar char="•"/>
              <a:tabLst>
                <a:tab pos="215900" algn="l"/>
                <a:tab pos="216535" algn="l"/>
              </a:tabLst>
            </a:pPr>
            <a:r>
              <a:rPr sz="1250" spc="-20" dirty="0">
                <a:solidFill>
                  <a:srgbClr val="1A242D"/>
                </a:solidFill>
                <a:latin typeface="Arial"/>
                <a:cs typeface="Arial"/>
              </a:rPr>
              <a:t>Ensure</a:t>
            </a:r>
            <a:r>
              <a:rPr sz="1250" spc="16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all</a:t>
            </a:r>
            <a:r>
              <a:rPr sz="1250" spc="25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information</a:t>
            </a:r>
            <a:r>
              <a:rPr sz="1250" spc="14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is</a:t>
            </a:r>
            <a:r>
              <a:rPr sz="1250" spc="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reviewed</a:t>
            </a:r>
            <a:r>
              <a:rPr sz="1250" spc="7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by</a:t>
            </a:r>
            <a:r>
              <a:rPr sz="1250" spc="4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Public</a:t>
            </a:r>
            <a:r>
              <a:rPr sz="1250" spc="3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Affairs</a:t>
            </a:r>
            <a:r>
              <a:rPr sz="1250" spc="15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for</a:t>
            </a:r>
            <a:r>
              <a:rPr sz="1250" spc="7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75" dirty="0">
                <a:solidFill>
                  <a:srgbClr val="1A242D"/>
                </a:solidFill>
                <a:latin typeface="Arial"/>
                <a:cs typeface="Arial"/>
              </a:rPr>
              <a:t>OPSEC</a:t>
            </a:r>
            <a:r>
              <a:rPr sz="1250" spc="16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concerns</a:t>
            </a:r>
            <a:r>
              <a:rPr sz="1250" spc="13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before</a:t>
            </a:r>
            <a:r>
              <a:rPr sz="1250" spc="2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it</a:t>
            </a:r>
            <a:r>
              <a:rPr sz="1250" spc="29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42D"/>
                </a:solidFill>
                <a:latin typeface="Arial"/>
                <a:cs typeface="Arial"/>
              </a:rPr>
              <a:t>is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released</a:t>
            </a:r>
            <a:r>
              <a:rPr sz="1250" spc="13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to</a:t>
            </a:r>
            <a:r>
              <a:rPr sz="1250" spc="25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the</a:t>
            </a:r>
            <a:r>
              <a:rPr sz="1250" spc="2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public</a:t>
            </a:r>
            <a:r>
              <a:rPr sz="1250" spc="204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(in</a:t>
            </a:r>
            <a:r>
              <a:rPr sz="1250" spc="4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any</a:t>
            </a:r>
            <a:r>
              <a:rPr sz="1250" spc="114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fashion).</a:t>
            </a:r>
            <a:endParaRPr sz="1250">
              <a:latin typeface="Arial"/>
              <a:cs typeface="Arial"/>
            </a:endParaRPr>
          </a:p>
          <a:p>
            <a:pPr marL="213360" indent="-201295">
              <a:lnSpc>
                <a:spcPct val="100000"/>
              </a:lnSpc>
              <a:spcBef>
                <a:spcPts val="1000"/>
              </a:spcBef>
              <a:buChar char="•"/>
              <a:tabLst>
                <a:tab pos="213360" algn="l"/>
                <a:tab pos="213995" algn="l"/>
              </a:tabLst>
            </a:pP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Properly</a:t>
            </a:r>
            <a:r>
              <a:rPr sz="1250" spc="9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destroy</a:t>
            </a:r>
            <a:r>
              <a:rPr sz="1250" spc="3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any</a:t>
            </a:r>
            <a:r>
              <a:rPr sz="1250" spc="-2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papers</a:t>
            </a:r>
            <a:r>
              <a:rPr sz="1250" spc="8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55" dirty="0">
                <a:solidFill>
                  <a:srgbClr val="1A242D"/>
                </a:solidFill>
                <a:latin typeface="Arial"/>
                <a:cs typeface="Arial"/>
              </a:rPr>
              <a:t>with</a:t>
            </a:r>
            <a:r>
              <a:rPr sz="1250" spc="1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sensitive</a:t>
            </a:r>
            <a:r>
              <a:rPr sz="1250" spc="5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information.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1A242D"/>
              </a:buClr>
              <a:buFont typeface="Arial"/>
              <a:buChar char="•"/>
            </a:pPr>
            <a:endParaRPr sz="1100">
              <a:latin typeface="Arial"/>
              <a:cs typeface="Arial"/>
            </a:endParaRPr>
          </a:p>
          <a:p>
            <a:pPr marL="208915" marR="402590" indent="-196850">
              <a:lnSpc>
                <a:spcPts val="1270"/>
              </a:lnSpc>
              <a:buChar char="•"/>
              <a:tabLst>
                <a:tab pos="213360" algn="l"/>
                <a:tab pos="213995" algn="l"/>
              </a:tabLst>
            </a:pP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Don't</a:t>
            </a:r>
            <a:r>
              <a:rPr sz="1250" spc="9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42D"/>
                </a:solidFill>
                <a:latin typeface="Arial"/>
                <a:cs typeface="Arial"/>
              </a:rPr>
              <a:t>discuss</a:t>
            </a:r>
            <a:r>
              <a:rPr sz="1250" spc="6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sensitive</a:t>
            </a:r>
            <a:r>
              <a:rPr sz="1250" spc="10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information</a:t>
            </a:r>
            <a:r>
              <a:rPr sz="1250" spc="17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65" dirty="0">
                <a:solidFill>
                  <a:srgbClr val="1A242D"/>
                </a:solidFill>
                <a:latin typeface="Arial"/>
                <a:cs typeface="Arial"/>
              </a:rPr>
              <a:t>with</a:t>
            </a:r>
            <a:r>
              <a:rPr sz="1250" spc="5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30" dirty="0">
                <a:solidFill>
                  <a:srgbClr val="1A242D"/>
                </a:solidFill>
                <a:latin typeface="Arial"/>
                <a:cs typeface="Arial"/>
              </a:rPr>
              <a:t>someone</a:t>
            </a:r>
            <a:r>
              <a:rPr sz="1250" spc="18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not</a:t>
            </a:r>
            <a:r>
              <a:rPr sz="1250" spc="10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authorized</a:t>
            </a:r>
            <a:r>
              <a:rPr sz="1250" spc="21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to</a:t>
            </a:r>
            <a:r>
              <a:rPr sz="1250" spc="16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know</a:t>
            </a:r>
            <a:r>
              <a:rPr sz="1250" spc="18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42D"/>
                </a:solidFill>
                <a:latin typeface="Arial"/>
                <a:cs typeface="Arial"/>
              </a:rPr>
              <a:t>the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information.</a:t>
            </a:r>
            <a:endParaRPr sz="1250">
              <a:latin typeface="Arial"/>
              <a:cs typeface="Arial"/>
            </a:endParaRPr>
          </a:p>
          <a:p>
            <a:pPr marL="213995" indent="-201930">
              <a:lnSpc>
                <a:spcPct val="100000"/>
              </a:lnSpc>
              <a:spcBef>
                <a:spcPts val="1050"/>
              </a:spcBef>
              <a:buChar char="•"/>
              <a:tabLst>
                <a:tab pos="213995" algn="l"/>
                <a:tab pos="214629" algn="l"/>
              </a:tabLst>
            </a:pP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Be</a:t>
            </a:r>
            <a:r>
              <a:rPr sz="1250" spc="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cautious</a:t>
            </a:r>
            <a:r>
              <a:rPr sz="1250" spc="9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of</a:t>
            </a:r>
            <a:r>
              <a:rPr sz="1250" spc="5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sensitive</a:t>
            </a:r>
            <a:r>
              <a:rPr sz="1250" spc="1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35" dirty="0">
                <a:solidFill>
                  <a:srgbClr val="1A242D"/>
                </a:solidFill>
                <a:latin typeface="Arial"/>
                <a:cs typeface="Arial"/>
              </a:rPr>
              <a:t>discussions</a:t>
            </a:r>
            <a:r>
              <a:rPr sz="1250" spc="8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in</a:t>
            </a:r>
            <a:r>
              <a:rPr sz="1250" spc="16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public</a:t>
            </a:r>
            <a:r>
              <a:rPr sz="1250" spc="114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(in-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person</a:t>
            </a:r>
            <a:r>
              <a:rPr sz="1250" spc="11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and</a:t>
            </a:r>
            <a:r>
              <a:rPr sz="1250" spc="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online).</a:t>
            </a:r>
            <a:endParaRPr sz="1250">
              <a:latin typeface="Arial"/>
              <a:cs typeface="Arial"/>
            </a:endParaRPr>
          </a:p>
          <a:p>
            <a:pPr marL="215900" indent="-203835">
              <a:lnSpc>
                <a:spcPct val="100000"/>
              </a:lnSpc>
              <a:spcBef>
                <a:spcPts val="1075"/>
              </a:spcBef>
              <a:buChar char="•"/>
              <a:tabLst>
                <a:tab pos="215900" algn="l"/>
                <a:tab pos="216535" algn="l"/>
              </a:tabLst>
            </a:pP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Remain</a:t>
            </a:r>
            <a:r>
              <a:rPr sz="1250" spc="12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vigilant</a:t>
            </a:r>
            <a:r>
              <a:rPr sz="1250" spc="16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for</a:t>
            </a:r>
            <a:r>
              <a:rPr sz="1250" spc="9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attempts</a:t>
            </a:r>
            <a:r>
              <a:rPr sz="1250" spc="15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to</a:t>
            </a:r>
            <a:r>
              <a:rPr sz="1250" spc="6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oversee</a:t>
            </a:r>
            <a:r>
              <a:rPr sz="1250" spc="12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or</a:t>
            </a:r>
            <a:r>
              <a:rPr sz="1250" spc="8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gain</a:t>
            </a:r>
            <a:r>
              <a:rPr sz="1250" spc="4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your</a:t>
            </a:r>
            <a:r>
              <a:rPr sz="1250" spc="14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sensitive</a:t>
            </a:r>
            <a:r>
              <a:rPr sz="1250" spc="12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data.</a:t>
            </a:r>
            <a:endParaRPr sz="1250">
              <a:latin typeface="Arial"/>
              <a:cs typeface="Arial"/>
            </a:endParaRPr>
          </a:p>
          <a:p>
            <a:pPr marL="212725" indent="-200660">
              <a:lnSpc>
                <a:spcPct val="100000"/>
              </a:lnSpc>
              <a:spcBef>
                <a:spcPts val="1070"/>
              </a:spcBef>
              <a:buChar char="•"/>
              <a:tabLst>
                <a:tab pos="212725" algn="l"/>
                <a:tab pos="213360" algn="l"/>
              </a:tabLst>
            </a:pP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Understand</a:t>
            </a:r>
            <a:r>
              <a:rPr sz="1250" spc="11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your</a:t>
            </a:r>
            <a:r>
              <a:rPr sz="1250" spc="8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stereotyped</a:t>
            </a:r>
            <a:r>
              <a:rPr sz="1250" spc="8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operations</a:t>
            </a:r>
            <a:r>
              <a:rPr sz="1250" spc="12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can</a:t>
            </a:r>
            <a:r>
              <a:rPr sz="1250" spc="4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be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 exploited.</a:t>
            </a:r>
            <a:endParaRPr sz="1250">
              <a:latin typeface="Arial"/>
              <a:cs typeface="Arial"/>
            </a:endParaRPr>
          </a:p>
          <a:p>
            <a:pPr marL="211454" indent="-199390">
              <a:lnSpc>
                <a:spcPct val="100000"/>
              </a:lnSpc>
              <a:spcBef>
                <a:spcPts val="1025"/>
              </a:spcBef>
              <a:buChar char="•"/>
              <a:tabLst>
                <a:tab pos="211454" algn="l"/>
                <a:tab pos="212090" algn="l"/>
              </a:tabLst>
            </a:pP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Others</a:t>
            </a:r>
            <a:r>
              <a:rPr sz="1250" spc="13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50" dirty="0">
                <a:solidFill>
                  <a:srgbClr val="1A242D"/>
                </a:solidFill>
                <a:latin typeface="Arial"/>
                <a:cs typeface="Arial"/>
              </a:rPr>
              <a:t>as</a:t>
            </a:r>
            <a:r>
              <a:rPr sz="1250" spc="4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directed</a:t>
            </a:r>
            <a:r>
              <a:rPr sz="1250" spc="9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by</a:t>
            </a:r>
            <a:r>
              <a:rPr sz="1250" spc="65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42D"/>
                </a:solidFill>
                <a:latin typeface="Arial"/>
                <a:cs typeface="Arial"/>
              </a:rPr>
              <a:t>your</a:t>
            </a:r>
            <a:r>
              <a:rPr sz="1250" spc="70" dirty="0">
                <a:solidFill>
                  <a:srgbClr val="1A242D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42D"/>
                </a:solidFill>
                <a:latin typeface="Arial"/>
                <a:cs typeface="Arial"/>
              </a:rPr>
              <a:t>Commander/Director.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80990"/>
            <a:chOff x="0" y="0"/>
            <a:chExt cx="7193280" cy="5380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38" y="5065967"/>
              <a:ext cx="4692053" cy="3053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347" y="1291726"/>
              <a:ext cx="0" cy="3786504"/>
            </a:xfrm>
            <a:custGeom>
              <a:avLst/>
              <a:gdLst/>
              <a:ahLst/>
              <a:cxnLst/>
              <a:rect l="l" t="t" r="r" b="b"/>
              <a:pathLst>
                <a:path h="3786504">
                  <a:moveTo>
                    <a:pt x="0" y="3786455"/>
                  </a:moveTo>
                  <a:lnTo>
                    <a:pt x="0" y="0"/>
                  </a:lnTo>
                </a:path>
              </a:pathLst>
            </a:custGeom>
            <a:ln w="946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16488" y="5101084"/>
              <a:ext cx="635635" cy="259715"/>
            </a:xfrm>
            <a:custGeom>
              <a:avLst/>
              <a:gdLst/>
              <a:ahLst/>
              <a:cxnLst/>
              <a:rect l="l" t="t" r="r" b="b"/>
              <a:pathLst>
                <a:path w="635635" h="259714">
                  <a:moveTo>
                    <a:pt x="0" y="0"/>
                  </a:moveTo>
                  <a:lnTo>
                    <a:pt x="635381" y="0"/>
                  </a:lnTo>
                  <a:lnTo>
                    <a:pt x="635381" y="259555"/>
                  </a:lnTo>
                  <a:lnTo>
                    <a:pt x="0" y="259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45724" y="5368273"/>
              <a:ext cx="391160" cy="0"/>
            </a:xfrm>
            <a:custGeom>
              <a:avLst/>
              <a:gdLst/>
              <a:ahLst/>
              <a:cxnLst/>
              <a:rect l="l" t="t" r="r" b="b"/>
              <a:pathLst>
                <a:path w="391160">
                  <a:moveTo>
                    <a:pt x="0" y="0"/>
                  </a:moveTo>
                  <a:lnTo>
                    <a:pt x="391004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49895" y="1265242"/>
            <a:ext cx="5281295" cy="13919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780"/>
              </a:spcBef>
            </a:pPr>
            <a:r>
              <a:rPr sz="1300" b="1" dirty="0">
                <a:solidFill>
                  <a:srgbClr val="1A232A"/>
                </a:solidFill>
                <a:latin typeface="Arial"/>
                <a:cs typeface="Arial"/>
              </a:rPr>
              <a:t>What</a:t>
            </a:r>
            <a:r>
              <a:rPr sz="1300" b="1" spc="15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1A232A"/>
                </a:solidFill>
                <a:latin typeface="Arial"/>
                <a:cs typeface="Arial"/>
              </a:rPr>
              <a:t>is</a:t>
            </a:r>
            <a:r>
              <a:rPr sz="1300" b="1" spc="5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1A232A"/>
                </a:solidFill>
                <a:latin typeface="Arial"/>
                <a:cs typeface="Arial"/>
              </a:rPr>
              <a:t>Controlled</a:t>
            </a:r>
            <a:r>
              <a:rPr sz="1300" b="1" spc="1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1A232A"/>
                </a:solidFill>
                <a:latin typeface="Arial"/>
                <a:cs typeface="Arial"/>
              </a:rPr>
              <a:t>Unclassified</a:t>
            </a:r>
            <a:r>
              <a:rPr sz="1300" b="1" spc="229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1A232A"/>
                </a:solidFill>
                <a:latin typeface="Arial"/>
                <a:cs typeface="Arial"/>
              </a:rPr>
              <a:t>Information</a:t>
            </a:r>
            <a:r>
              <a:rPr sz="1300" b="1" spc="25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1A232A"/>
                </a:solidFill>
                <a:latin typeface="Arial"/>
                <a:cs typeface="Arial"/>
              </a:rPr>
              <a:t>(CUI)?</a:t>
            </a:r>
            <a:endParaRPr sz="1300">
              <a:latin typeface="Arial"/>
              <a:cs typeface="Arial"/>
            </a:endParaRPr>
          </a:p>
          <a:p>
            <a:pPr marL="17145" marR="201930" indent="-3175">
              <a:lnSpc>
                <a:spcPts val="1270"/>
              </a:lnSpc>
              <a:spcBef>
                <a:spcPts val="820"/>
              </a:spcBef>
            </a:pPr>
            <a:r>
              <a:rPr sz="1200" spc="-30" dirty="0">
                <a:solidFill>
                  <a:srgbClr val="1A232A"/>
                </a:solidFill>
                <a:latin typeface="Arial"/>
                <a:cs typeface="Arial"/>
              </a:rPr>
              <a:t>CUI</a:t>
            </a:r>
            <a:r>
              <a:rPr sz="1200" spc="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85" dirty="0">
                <a:solidFill>
                  <a:srgbClr val="1A232A"/>
                </a:solidFill>
                <a:latin typeface="Arial"/>
                <a:cs typeface="Arial"/>
              </a:rPr>
              <a:t>UNCLASSIFIED</a:t>
            </a:r>
            <a:r>
              <a:rPr sz="1200" spc="26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A232A"/>
                </a:solidFill>
                <a:latin typeface="Arial"/>
                <a:cs typeface="Arial"/>
              </a:rPr>
              <a:t>information</a:t>
            </a:r>
            <a:r>
              <a:rPr sz="1200" spc="1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1A232A"/>
                </a:solidFill>
                <a:latin typeface="Arial"/>
                <a:cs typeface="Arial"/>
              </a:rPr>
              <a:t>that</a:t>
            </a:r>
            <a:r>
              <a:rPr sz="1200" spc="11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requires</a:t>
            </a:r>
            <a:r>
              <a:rPr sz="1200" spc="12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safeguarding</a:t>
            </a:r>
            <a:r>
              <a:rPr sz="1200" spc="1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A232A"/>
                </a:solidFill>
                <a:latin typeface="Arial"/>
                <a:cs typeface="Arial"/>
              </a:rPr>
              <a:t>or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dissemination</a:t>
            </a:r>
            <a:r>
              <a:rPr sz="1200" spc="25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controls.</a:t>
            </a:r>
            <a:r>
              <a:rPr sz="1200" spc="1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CUI</a:t>
            </a:r>
            <a:r>
              <a:rPr sz="1200" spc="14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does</a:t>
            </a:r>
            <a:r>
              <a:rPr sz="1200" spc="10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A232A"/>
                </a:solidFill>
                <a:latin typeface="Arial"/>
                <a:cs typeface="Arial"/>
              </a:rPr>
              <a:t>NOT</a:t>
            </a:r>
            <a:r>
              <a:rPr sz="1200" spc="4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A232A"/>
                </a:solidFill>
                <a:latin typeface="Arial"/>
                <a:cs typeface="Arial"/>
              </a:rPr>
              <a:t>include</a:t>
            </a:r>
            <a:r>
              <a:rPr sz="1200" spc="10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1A232A"/>
                </a:solidFill>
                <a:latin typeface="Arial"/>
                <a:cs typeface="Arial"/>
              </a:rPr>
              <a:t>CLASSIFIED</a:t>
            </a:r>
            <a:r>
              <a:rPr sz="1200" spc="1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1A232A"/>
                </a:solidFill>
                <a:latin typeface="Arial"/>
                <a:cs typeface="Arial"/>
              </a:rPr>
              <a:t>information.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00">
              <a:latin typeface="Arial"/>
              <a:cs typeface="Arial"/>
            </a:endParaRPr>
          </a:p>
          <a:p>
            <a:pPr marL="12700" marR="5080" indent="1905">
              <a:lnSpc>
                <a:spcPct val="89300"/>
              </a:lnSpc>
            </a:pP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Within</a:t>
            </a:r>
            <a:r>
              <a:rPr sz="1200" spc="17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CUI,</a:t>
            </a:r>
            <a:r>
              <a:rPr sz="1200" spc="1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1A232A"/>
                </a:solidFill>
                <a:latin typeface="Arial"/>
                <a:cs typeface="Arial"/>
              </a:rPr>
              <a:t>OPSEC</a:t>
            </a:r>
            <a:r>
              <a:rPr sz="1200" spc="22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a</a:t>
            </a:r>
            <a:r>
              <a:rPr sz="1200" spc="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dissemination</a:t>
            </a:r>
            <a:r>
              <a:rPr sz="1200" spc="23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A232A"/>
                </a:solidFill>
                <a:latin typeface="Arial"/>
                <a:cs typeface="Arial"/>
              </a:rPr>
              <a:t>control</a:t>
            </a:r>
            <a:r>
              <a:rPr sz="1200" spc="12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category</a:t>
            </a:r>
            <a:r>
              <a:rPr sz="1200" spc="21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1A232A"/>
                </a:solidFill>
                <a:latin typeface="Arial"/>
                <a:cs typeface="Arial"/>
              </a:rPr>
              <a:t>that</a:t>
            </a:r>
            <a:r>
              <a:rPr sz="1200" spc="18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must</a:t>
            </a:r>
            <a:r>
              <a:rPr sz="1200" spc="1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A232A"/>
                </a:solidFill>
                <a:latin typeface="Arial"/>
                <a:cs typeface="Arial"/>
              </a:rPr>
              <a:t>be </a:t>
            </a:r>
            <a:r>
              <a:rPr sz="1200" spc="65" dirty="0">
                <a:solidFill>
                  <a:srgbClr val="1A232A"/>
                </a:solidFill>
                <a:latin typeface="Arial"/>
                <a:cs typeface="Arial"/>
              </a:rPr>
              <a:t>protected</a:t>
            </a:r>
            <a:r>
              <a:rPr sz="1200" spc="204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1A232A"/>
                </a:solidFill>
                <a:latin typeface="Arial"/>
                <a:cs typeface="Arial"/>
              </a:rPr>
              <a:t>from</a:t>
            </a:r>
            <a:r>
              <a:rPr sz="1200" spc="17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unauthorized</a:t>
            </a:r>
            <a:r>
              <a:rPr sz="1200" spc="32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disclosure.</a:t>
            </a:r>
            <a:r>
              <a:rPr sz="1200" spc="235" dirty="0">
                <a:solidFill>
                  <a:srgbClr val="1A232A"/>
                </a:solidFill>
                <a:latin typeface="Arial"/>
                <a:cs typeface="Arial"/>
              </a:rPr>
              <a:t> 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Unauthorized</a:t>
            </a:r>
            <a:r>
              <a:rPr sz="1200" spc="27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disclosure</a:t>
            </a:r>
            <a:r>
              <a:rPr sz="1200" spc="1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of</a:t>
            </a:r>
            <a:r>
              <a:rPr sz="1200" spc="2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A232A"/>
                </a:solidFill>
                <a:latin typeface="Arial"/>
                <a:cs typeface="Arial"/>
              </a:rPr>
              <a:t>CUI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must</a:t>
            </a:r>
            <a:r>
              <a:rPr sz="1200" spc="11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A232A"/>
                </a:solidFill>
                <a:latin typeface="Arial"/>
                <a:cs typeface="Arial"/>
              </a:rPr>
              <a:t>be</a:t>
            </a:r>
            <a:r>
              <a:rPr sz="1200" spc="6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1A232A"/>
                </a:solidFill>
                <a:latin typeface="Arial"/>
                <a:cs typeface="Arial"/>
              </a:rPr>
              <a:t>reported</a:t>
            </a:r>
            <a:r>
              <a:rPr sz="1200" spc="114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in</a:t>
            </a:r>
            <a:r>
              <a:rPr sz="1200" spc="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A232A"/>
                </a:solidFill>
                <a:latin typeface="Arial"/>
                <a:cs typeface="Arial"/>
              </a:rPr>
              <a:t>accordance</a:t>
            </a:r>
            <a:r>
              <a:rPr sz="1200" spc="17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1A232A"/>
                </a:solidFill>
                <a:latin typeface="Arial"/>
                <a:cs typeface="Arial"/>
              </a:rPr>
              <a:t>with</a:t>
            </a:r>
            <a:r>
              <a:rPr sz="1200" spc="9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A232A"/>
                </a:solidFill>
                <a:latin typeface="Arial"/>
                <a:cs typeface="Arial"/>
              </a:rPr>
              <a:t>CUI</a:t>
            </a:r>
            <a:r>
              <a:rPr sz="1200" spc="12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A232A"/>
                </a:solidFill>
                <a:latin typeface="Arial"/>
                <a:cs typeface="Arial"/>
              </a:rPr>
              <a:t>guidance.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425981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527" y="1132940"/>
            <a:ext cx="7215505" cy="4238625"/>
            <a:chOff x="-1527" y="1132940"/>
            <a:chExt cx="7215505" cy="42386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9" y="5053752"/>
              <a:ext cx="7180596" cy="3175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1524" y="1132942"/>
              <a:ext cx="7215505" cy="3945254"/>
            </a:xfrm>
            <a:custGeom>
              <a:avLst/>
              <a:gdLst/>
              <a:ahLst/>
              <a:cxnLst/>
              <a:rect l="l" t="t" r="r" b="b"/>
              <a:pathLst>
                <a:path w="7215505" h="3945254">
                  <a:moveTo>
                    <a:pt x="128282" y="171005"/>
                  </a:moveTo>
                  <a:lnTo>
                    <a:pt x="0" y="171005"/>
                  </a:lnTo>
                  <a:lnTo>
                    <a:pt x="0" y="3945242"/>
                  </a:lnTo>
                  <a:lnTo>
                    <a:pt x="128282" y="3945242"/>
                  </a:lnTo>
                  <a:lnTo>
                    <a:pt x="128282" y="171005"/>
                  </a:lnTo>
                  <a:close/>
                </a:path>
                <a:path w="7215505" h="3945254">
                  <a:moveTo>
                    <a:pt x="7215238" y="0"/>
                  </a:moveTo>
                  <a:lnTo>
                    <a:pt x="7089991" y="0"/>
                  </a:lnTo>
                  <a:lnTo>
                    <a:pt x="7089991" y="3920820"/>
                  </a:lnTo>
                  <a:lnTo>
                    <a:pt x="7215238" y="3920820"/>
                  </a:lnTo>
                  <a:lnTo>
                    <a:pt x="72152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solidFill>
                  <a:srgbClr val="1A232B"/>
                </a:solidFill>
                <a:latin typeface="Arial"/>
                <a:cs typeface="Arial"/>
              </a:rPr>
              <a:t>Introduction</a:t>
            </a:r>
            <a:endParaRPr sz="13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4645" y="1669631"/>
            <a:ext cx="2586990" cy="229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4445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Welcome</a:t>
            </a:r>
            <a:r>
              <a:rPr sz="1250" spc="1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5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the</a:t>
            </a:r>
            <a:r>
              <a:rPr sz="1250" spc="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Department</a:t>
            </a:r>
            <a:r>
              <a:rPr sz="1250" spc="1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1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32B"/>
                </a:solidFill>
                <a:latin typeface="Arial"/>
                <a:cs typeface="Arial"/>
              </a:rPr>
              <a:t>the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Air</a:t>
            </a:r>
            <a:r>
              <a:rPr sz="1250" spc="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Force's</a:t>
            </a:r>
            <a:r>
              <a:rPr sz="1250" spc="5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Operations</a:t>
            </a:r>
            <a:r>
              <a:rPr sz="1250" spc="16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Security Training.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Arial"/>
              <a:cs typeface="Arial"/>
            </a:endParaRPr>
          </a:p>
          <a:p>
            <a:pPr marL="17780" marR="29209" indent="-2540">
              <a:lnSpc>
                <a:spcPct val="97800"/>
              </a:lnSpc>
            </a:pP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This</a:t>
            </a:r>
            <a:r>
              <a:rPr sz="1250" spc="1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material</a:t>
            </a:r>
            <a:r>
              <a:rPr sz="1250" spc="1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is</a:t>
            </a:r>
            <a:r>
              <a:rPr sz="1250" spc="1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provided</a:t>
            </a:r>
            <a:r>
              <a:rPr sz="1250" spc="1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32B"/>
                </a:solidFill>
                <a:latin typeface="Arial"/>
                <a:cs typeface="Arial"/>
              </a:rPr>
              <a:t>in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response</a:t>
            </a:r>
            <a:r>
              <a:rPr sz="1250" spc="1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5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the</a:t>
            </a:r>
            <a:r>
              <a:rPr sz="1250" spc="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Department</a:t>
            </a:r>
            <a:r>
              <a:rPr sz="1250" spc="15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1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32B"/>
                </a:solidFill>
                <a:latin typeface="Arial"/>
                <a:cs typeface="Arial"/>
              </a:rPr>
              <a:t>the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Air</a:t>
            </a:r>
            <a:r>
              <a:rPr sz="1250" spc="-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Force's </a:t>
            </a:r>
            <a:r>
              <a:rPr sz="1250" spc="-155" dirty="0">
                <a:solidFill>
                  <a:srgbClr val="1A232B"/>
                </a:solidFill>
                <a:latin typeface="Arial"/>
                <a:cs typeface="Arial"/>
              </a:rPr>
              <a:t>OPSEC</a:t>
            </a:r>
            <a:r>
              <a:rPr sz="1250" spc="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30" dirty="0">
                <a:solidFill>
                  <a:srgbClr val="1A232B"/>
                </a:solidFill>
                <a:latin typeface="Arial"/>
                <a:cs typeface="Arial"/>
              </a:rPr>
              <a:t>Reset</a:t>
            </a:r>
            <a:r>
              <a:rPr sz="1250" spc="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Plan.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Arial"/>
              <a:cs typeface="Arial"/>
            </a:endParaRPr>
          </a:p>
          <a:p>
            <a:pPr marL="14604" marR="125730" indent="-2540">
              <a:lnSpc>
                <a:spcPct val="99400"/>
              </a:lnSpc>
            </a:pP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This</a:t>
            </a:r>
            <a:r>
              <a:rPr sz="1250" spc="15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material</a:t>
            </a:r>
            <a:r>
              <a:rPr sz="1250" spc="15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must</a:t>
            </a:r>
            <a:r>
              <a:rPr sz="1250" spc="11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be</a:t>
            </a:r>
            <a:r>
              <a:rPr sz="1250" spc="1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augmented </a:t>
            </a:r>
            <a:r>
              <a:rPr sz="1250" spc="65" dirty="0">
                <a:solidFill>
                  <a:srgbClr val="1A232B"/>
                </a:solidFill>
                <a:latin typeface="Arial"/>
                <a:cs typeface="Arial"/>
              </a:rPr>
              <a:t>with</a:t>
            </a:r>
            <a:r>
              <a:rPr sz="1250" spc="1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additional</a:t>
            </a:r>
            <a:r>
              <a:rPr sz="1250" spc="20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85" dirty="0">
                <a:solidFill>
                  <a:srgbClr val="1A232B"/>
                </a:solidFill>
                <a:latin typeface="Arial"/>
                <a:cs typeface="Arial"/>
              </a:rPr>
              <a:t>OPSEC</a:t>
            </a:r>
            <a:r>
              <a:rPr sz="1250" spc="2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education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tailored</a:t>
            </a:r>
            <a:r>
              <a:rPr sz="1250" spc="25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your</a:t>
            </a:r>
            <a:r>
              <a:rPr sz="1250" spc="21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organization's </a:t>
            </a:r>
            <a:r>
              <a:rPr sz="1250" spc="-160" dirty="0">
                <a:solidFill>
                  <a:srgbClr val="1A232B"/>
                </a:solidFill>
                <a:latin typeface="Arial"/>
                <a:cs typeface="Arial"/>
              </a:rPr>
              <a:t>OPSEC</a:t>
            </a:r>
            <a:r>
              <a:rPr sz="1250" spc="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needs.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1489" y="4923744"/>
            <a:ext cx="36004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A232B"/>
                </a:solidFill>
                <a:latin typeface="Arial"/>
                <a:cs typeface="Arial"/>
              </a:rPr>
              <a:t>2</a:t>
            </a:r>
            <a:r>
              <a:rPr sz="800" spc="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850" spc="-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1A232B"/>
                </a:solidFill>
                <a:latin typeface="Arial"/>
                <a:cs typeface="Arial"/>
              </a:rPr>
              <a:t>17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692" y="0"/>
            <a:ext cx="7204075" cy="5365750"/>
            <a:chOff x="-10692" y="0"/>
            <a:chExt cx="7204075" cy="5365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591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785" y="1902444"/>
              <a:ext cx="3555696" cy="18565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10692" y="1303941"/>
              <a:ext cx="128905" cy="3713479"/>
            </a:xfrm>
            <a:custGeom>
              <a:avLst/>
              <a:gdLst/>
              <a:ahLst/>
              <a:cxnLst/>
              <a:rect l="l" t="t" r="r" b="b"/>
              <a:pathLst>
                <a:path w="128905" h="3713479">
                  <a:moveTo>
                    <a:pt x="0" y="0"/>
                  </a:moveTo>
                  <a:lnTo>
                    <a:pt x="128298" y="0"/>
                  </a:lnTo>
                  <a:lnTo>
                    <a:pt x="128298" y="3713169"/>
                  </a:lnTo>
                  <a:lnTo>
                    <a:pt x="0" y="3713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57943" y="5353005"/>
              <a:ext cx="403225" cy="0"/>
            </a:xfrm>
            <a:custGeom>
              <a:avLst/>
              <a:gdLst/>
              <a:ahLst/>
              <a:cxnLst/>
              <a:rect l="l" t="t" r="r" b="b"/>
              <a:pathLst>
                <a:path w="403225">
                  <a:moveTo>
                    <a:pt x="0" y="0"/>
                  </a:moveTo>
                  <a:lnTo>
                    <a:pt x="403223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7826" y="1274192"/>
            <a:ext cx="5358765" cy="55689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What</a:t>
            </a:r>
            <a:r>
              <a:rPr sz="1250" b="1" spc="1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is</a:t>
            </a:r>
            <a:r>
              <a:rPr sz="1250" b="1" spc="10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spc="55" dirty="0">
                <a:solidFill>
                  <a:srgbClr val="1A232B"/>
                </a:solidFill>
                <a:latin typeface="Arial"/>
                <a:cs typeface="Arial"/>
              </a:rPr>
              <a:t>an</a:t>
            </a:r>
            <a:r>
              <a:rPr sz="1250" b="1" spc="16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Unauthorized</a:t>
            </a:r>
            <a:r>
              <a:rPr sz="1250" b="1" spc="3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Disclosure</a:t>
            </a:r>
            <a:r>
              <a:rPr sz="1250" b="1" spc="3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(UD)</a:t>
            </a:r>
            <a:r>
              <a:rPr sz="1250" b="1" spc="1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spc="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b="1" spc="17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spc="-20" dirty="0">
                <a:solidFill>
                  <a:srgbClr val="1A232B"/>
                </a:solidFill>
                <a:latin typeface="Arial"/>
                <a:cs typeface="Arial"/>
              </a:rPr>
              <a:t>CUI?</a:t>
            </a:r>
            <a:endParaRPr sz="125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590"/>
              </a:spcBef>
            </a:pPr>
            <a:r>
              <a:rPr sz="1250" spc="-114" dirty="0">
                <a:solidFill>
                  <a:srgbClr val="1A232B"/>
                </a:solidFill>
                <a:latin typeface="Arial"/>
                <a:cs typeface="Arial"/>
              </a:rPr>
              <a:t>A</a:t>
            </a:r>
            <a:r>
              <a:rPr sz="1250" spc="-5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communication</a:t>
            </a:r>
            <a:r>
              <a:rPr sz="1250" spc="20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or</a:t>
            </a:r>
            <a:r>
              <a:rPr sz="1250" spc="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physical</a:t>
            </a:r>
            <a:r>
              <a:rPr sz="1250" spc="1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transfer</a:t>
            </a:r>
            <a:r>
              <a:rPr sz="1250" spc="1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50" dirty="0">
                <a:solidFill>
                  <a:srgbClr val="1A232B"/>
                </a:solidFill>
                <a:latin typeface="Arial"/>
                <a:cs typeface="Arial"/>
              </a:rPr>
              <a:t>CUI</a:t>
            </a:r>
            <a:r>
              <a:rPr sz="1250" spc="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an</a:t>
            </a:r>
            <a:r>
              <a:rPr sz="1250" spc="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unauthorized</a:t>
            </a:r>
            <a:r>
              <a:rPr sz="1250" spc="10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recipient.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635" y="3823940"/>
            <a:ext cx="5334635" cy="887094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How</a:t>
            </a:r>
            <a:r>
              <a:rPr sz="1250" b="1" spc="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does</a:t>
            </a:r>
            <a:r>
              <a:rPr sz="1250" b="1" spc="1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spc="60" dirty="0">
                <a:solidFill>
                  <a:srgbClr val="1A232B"/>
                </a:solidFill>
                <a:latin typeface="Arial"/>
                <a:cs typeface="Arial"/>
              </a:rPr>
              <a:t>a</a:t>
            </a:r>
            <a:r>
              <a:rPr sz="1250" b="1" spc="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A232B"/>
                </a:solidFill>
                <a:latin typeface="Arial"/>
                <a:cs typeface="Arial"/>
              </a:rPr>
              <a:t>UD</a:t>
            </a:r>
            <a:r>
              <a:rPr sz="1250" b="1" spc="10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spc="65" dirty="0">
                <a:solidFill>
                  <a:srgbClr val="1A232B"/>
                </a:solidFill>
                <a:latin typeface="Arial"/>
                <a:cs typeface="Arial"/>
              </a:rPr>
              <a:t>relate</a:t>
            </a:r>
            <a:r>
              <a:rPr sz="1250" b="1" spc="11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spc="75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b="1" spc="1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1A232B"/>
                </a:solidFill>
                <a:latin typeface="Arial"/>
                <a:cs typeface="Arial"/>
              </a:rPr>
              <a:t>OPSEC?</a:t>
            </a:r>
            <a:endParaRPr sz="1250">
              <a:latin typeface="Arial"/>
              <a:cs typeface="Arial"/>
            </a:endParaRPr>
          </a:p>
          <a:p>
            <a:pPr marL="24765" marR="5080" indent="-2540">
              <a:lnSpc>
                <a:spcPts val="1300"/>
              </a:lnSpc>
              <a:spcBef>
                <a:spcPts val="825"/>
              </a:spcBef>
            </a:pP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When</a:t>
            </a:r>
            <a:r>
              <a:rPr sz="1250" spc="14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we</a:t>
            </a:r>
            <a:r>
              <a:rPr sz="1250" spc="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lose</a:t>
            </a:r>
            <a:r>
              <a:rPr sz="1250" spc="1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our</a:t>
            </a:r>
            <a:r>
              <a:rPr sz="1250" spc="1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critica</a:t>
            </a:r>
            <a:r>
              <a:rPr sz="1250" dirty="0">
                <a:solidFill>
                  <a:srgbClr val="1A3B4F"/>
                </a:solidFill>
                <a:latin typeface="Arial"/>
                <a:cs typeface="Arial"/>
              </a:rPr>
              <a:t>l</a:t>
            </a:r>
            <a:r>
              <a:rPr sz="1250" spc="130" dirty="0">
                <a:solidFill>
                  <a:srgbClr val="1A3B4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information</a:t>
            </a:r>
            <a:r>
              <a:rPr sz="1250" spc="21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(or</a:t>
            </a:r>
            <a:r>
              <a:rPr sz="1250" spc="1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associated</a:t>
            </a:r>
            <a:r>
              <a:rPr sz="1250" spc="15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indicators</a:t>
            </a:r>
            <a:r>
              <a:rPr sz="1250" spc="2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that</a:t>
            </a:r>
            <a:r>
              <a:rPr sz="1250" spc="14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point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our</a:t>
            </a:r>
            <a:r>
              <a:rPr sz="1250" spc="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60" dirty="0">
                <a:solidFill>
                  <a:srgbClr val="1A232B"/>
                </a:solidFill>
                <a:latin typeface="Arial"/>
                <a:cs typeface="Arial"/>
              </a:rPr>
              <a:t>critical</a:t>
            </a:r>
            <a:r>
              <a:rPr sz="1250" spc="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information)</a:t>
            </a:r>
            <a:r>
              <a:rPr sz="1250" spc="1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it</a:t>
            </a:r>
            <a:r>
              <a:rPr sz="1250" spc="25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is</a:t>
            </a:r>
            <a:r>
              <a:rPr sz="1250" spc="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considered</a:t>
            </a:r>
            <a:r>
              <a:rPr sz="1250" spc="1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an</a:t>
            </a:r>
            <a:r>
              <a:rPr sz="1250" spc="6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Unauthorized</a:t>
            </a:r>
            <a:r>
              <a:rPr sz="1250" spc="2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Disclosure.</a:t>
            </a:r>
            <a:endParaRPr sz="1250">
              <a:latin typeface="Arial"/>
              <a:cs typeface="Arial"/>
            </a:endParaRPr>
          </a:p>
          <a:p>
            <a:pPr marL="20320">
              <a:lnSpc>
                <a:spcPts val="1240"/>
              </a:lnSpc>
            </a:pP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Under</a:t>
            </a:r>
            <a:r>
              <a:rPr sz="1250" spc="11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the</a:t>
            </a:r>
            <a:r>
              <a:rPr sz="1250" spc="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60" dirty="0">
                <a:solidFill>
                  <a:srgbClr val="1A232B"/>
                </a:solidFill>
                <a:latin typeface="Arial"/>
                <a:cs typeface="Arial"/>
              </a:rPr>
              <a:t>CUI</a:t>
            </a:r>
            <a:r>
              <a:rPr sz="1250" spc="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program,</a:t>
            </a:r>
            <a:r>
              <a:rPr sz="1250" spc="1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any</a:t>
            </a:r>
            <a:r>
              <a:rPr sz="1250" spc="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A232B"/>
                </a:solidFill>
                <a:latin typeface="Arial"/>
                <a:cs typeface="Arial"/>
              </a:rPr>
              <a:t>loss</a:t>
            </a:r>
            <a:r>
              <a:rPr sz="1250" spc="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4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50" dirty="0">
                <a:solidFill>
                  <a:srgbClr val="1A232B"/>
                </a:solidFill>
                <a:latin typeface="Arial"/>
                <a:cs typeface="Arial"/>
              </a:rPr>
              <a:t>CU</a:t>
            </a:r>
            <a:r>
              <a:rPr sz="1250" spc="-50" dirty="0">
                <a:solidFill>
                  <a:srgbClr val="1A3B4F"/>
                </a:solidFill>
                <a:latin typeface="Arial"/>
                <a:cs typeface="Arial"/>
              </a:rPr>
              <a:t>I</a:t>
            </a:r>
            <a:r>
              <a:rPr sz="1250" spc="-100" dirty="0">
                <a:solidFill>
                  <a:srgbClr val="1A3B4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must</a:t>
            </a:r>
            <a:r>
              <a:rPr sz="1250" spc="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be</a:t>
            </a:r>
            <a:r>
              <a:rPr sz="1250" spc="1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reported.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692" y="0"/>
            <a:ext cx="7219950" cy="5368290"/>
            <a:chOff x="-10692" y="0"/>
            <a:chExt cx="7219950" cy="5368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59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820" y="1242869"/>
              <a:ext cx="0" cy="3786504"/>
            </a:xfrm>
            <a:custGeom>
              <a:avLst/>
              <a:gdLst/>
              <a:ahLst/>
              <a:cxnLst/>
              <a:rect l="l" t="t" r="r" b="b"/>
              <a:pathLst>
                <a:path h="3786504">
                  <a:moveTo>
                    <a:pt x="0" y="3786455"/>
                  </a:moveTo>
                  <a:lnTo>
                    <a:pt x="0" y="0"/>
                  </a:lnTo>
                </a:path>
              </a:pathLst>
            </a:custGeom>
            <a:ln w="1130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79663" y="2158947"/>
              <a:ext cx="0" cy="586740"/>
            </a:xfrm>
            <a:custGeom>
              <a:avLst/>
              <a:gdLst/>
              <a:ahLst/>
              <a:cxnLst/>
              <a:rect l="l" t="t" r="r" b="b"/>
              <a:pathLst>
                <a:path h="586739">
                  <a:moveTo>
                    <a:pt x="0" y="586289"/>
                  </a:moveTo>
                  <a:lnTo>
                    <a:pt x="0" y="0"/>
                  </a:lnTo>
                </a:path>
              </a:pathLst>
            </a:custGeom>
            <a:ln w="794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74732" y="1096297"/>
              <a:ext cx="134620" cy="1014094"/>
            </a:xfrm>
            <a:custGeom>
              <a:avLst/>
              <a:gdLst/>
              <a:ahLst/>
              <a:cxnLst/>
              <a:rect l="l" t="t" r="r" b="b"/>
              <a:pathLst>
                <a:path w="134620" h="1014094">
                  <a:moveTo>
                    <a:pt x="0" y="0"/>
                  </a:moveTo>
                  <a:lnTo>
                    <a:pt x="134407" y="0"/>
                  </a:lnTo>
                  <a:lnTo>
                    <a:pt x="134407" y="1013792"/>
                  </a:lnTo>
                  <a:lnTo>
                    <a:pt x="0" y="10137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39951" y="2708594"/>
              <a:ext cx="2028825" cy="0"/>
            </a:xfrm>
            <a:custGeom>
              <a:avLst/>
              <a:gdLst/>
              <a:ahLst/>
              <a:cxnLst/>
              <a:rect l="l" t="t" r="r" b="b"/>
              <a:pathLst>
                <a:path w="2028825">
                  <a:moveTo>
                    <a:pt x="0" y="0"/>
                  </a:moveTo>
                  <a:lnTo>
                    <a:pt x="2028334" y="0"/>
                  </a:lnTo>
                </a:path>
              </a:pathLst>
            </a:custGeom>
            <a:ln w="793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74359" y="2830737"/>
              <a:ext cx="1857375" cy="0"/>
            </a:xfrm>
            <a:custGeom>
              <a:avLst/>
              <a:gdLst/>
              <a:ahLst/>
              <a:cxnLst/>
              <a:rect l="l" t="t" r="r" b="b"/>
              <a:pathLst>
                <a:path w="1857375">
                  <a:moveTo>
                    <a:pt x="1319639" y="0"/>
                  </a:moveTo>
                  <a:lnTo>
                    <a:pt x="1857270" y="0"/>
                  </a:lnTo>
                </a:path>
                <a:path w="1857375">
                  <a:moveTo>
                    <a:pt x="818665" y="0"/>
                  </a:moveTo>
                  <a:lnTo>
                    <a:pt x="1307420" y="0"/>
                  </a:lnTo>
                </a:path>
                <a:path w="1857375">
                  <a:moveTo>
                    <a:pt x="0" y="0"/>
                  </a:moveTo>
                  <a:lnTo>
                    <a:pt x="40322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04870" y="5356059"/>
              <a:ext cx="501015" cy="0"/>
            </a:xfrm>
            <a:custGeom>
              <a:avLst/>
              <a:gdLst/>
              <a:ahLst/>
              <a:cxnLst/>
              <a:rect l="l" t="t" r="r" b="b"/>
              <a:pathLst>
                <a:path w="501014">
                  <a:moveTo>
                    <a:pt x="0" y="0"/>
                  </a:moveTo>
                  <a:lnTo>
                    <a:pt x="500974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54936" y="1220340"/>
            <a:ext cx="3257550" cy="107696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800"/>
              </a:spcBef>
            </a:pPr>
            <a:r>
              <a:rPr sz="1350" b="1" dirty="0">
                <a:solidFill>
                  <a:srgbClr val="161F28"/>
                </a:solidFill>
                <a:latin typeface="Arial"/>
                <a:cs typeface="Arial"/>
              </a:rPr>
              <a:t>Reporting</a:t>
            </a:r>
            <a:r>
              <a:rPr sz="1350" b="1" spc="-4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350" b="1" spc="-120" dirty="0">
                <a:solidFill>
                  <a:srgbClr val="161F28"/>
                </a:solidFill>
                <a:latin typeface="Arial"/>
                <a:cs typeface="Arial"/>
              </a:rPr>
              <a:t>OPSEC</a:t>
            </a:r>
            <a:r>
              <a:rPr sz="1350" b="1" spc="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350" b="1" spc="-10" dirty="0">
                <a:solidFill>
                  <a:srgbClr val="161F28"/>
                </a:solidFill>
                <a:latin typeface="Arial"/>
                <a:cs typeface="Arial"/>
              </a:rPr>
              <a:t>Concerns</a:t>
            </a:r>
            <a:endParaRPr sz="1350">
              <a:latin typeface="Arial"/>
              <a:cs typeface="Arial"/>
            </a:endParaRPr>
          </a:p>
          <a:p>
            <a:pPr marL="12700" marR="5080" indent="2540">
              <a:lnSpc>
                <a:spcPct val="90200"/>
              </a:lnSpc>
              <a:spcBef>
                <a:spcPts val="760"/>
              </a:spcBef>
            </a:pP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If</a:t>
            </a:r>
            <a:r>
              <a:rPr sz="1200" spc="32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you</a:t>
            </a:r>
            <a:r>
              <a:rPr sz="1200" spc="3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161F28"/>
                </a:solidFill>
                <a:latin typeface="Arial"/>
                <a:cs typeface="Arial"/>
              </a:rPr>
              <a:t>identify</a:t>
            </a:r>
            <a:r>
              <a:rPr sz="1200" spc="16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an</a:t>
            </a:r>
            <a:r>
              <a:rPr sz="1200" spc="10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Unauthorized</a:t>
            </a:r>
            <a:r>
              <a:rPr sz="1200" spc="24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Disclosure</a:t>
            </a:r>
            <a:r>
              <a:rPr sz="1200" spc="15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61F28"/>
                </a:solidFill>
                <a:latin typeface="Arial"/>
                <a:cs typeface="Arial"/>
              </a:rPr>
              <a:t>or </a:t>
            </a:r>
            <a:r>
              <a:rPr sz="1200" spc="65" dirty="0">
                <a:solidFill>
                  <a:srgbClr val="161F28"/>
                </a:solidFill>
                <a:latin typeface="Arial"/>
                <a:cs typeface="Arial"/>
              </a:rPr>
              <a:t>detect</a:t>
            </a:r>
            <a:r>
              <a:rPr sz="1200" spc="14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a</a:t>
            </a:r>
            <a:r>
              <a:rPr sz="1200" spc="8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possible</a:t>
            </a:r>
            <a:r>
              <a:rPr sz="1200" spc="11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61F28"/>
                </a:solidFill>
                <a:latin typeface="Arial"/>
                <a:cs typeface="Arial"/>
              </a:rPr>
              <a:t>vulnerability</a:t>
            </a:r>
            <a:r>
              <a:rPr sz="1200" spc="20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61F28"/>
                </a:solidFill>
                <a:latin typeface="Arial"/>
                <a:cs typeface="Arial"/>
              </a:rPr>
              <a:t>to</a:t>
            </a:r>
            <a:r>
              <a:rPr sz="1200" spc="12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61F28"/>
                </a:solidFill>
                <a:latin typeface="Arial"/>
                <a:cs typeface="Arial"/>
              </a:rPr>
              <a:t>your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organization's</a:t>
            </a:r>
            <a:r>
              <a:rPr sz="1200" spc="25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mission,</a:t>
            </a:r>
            <a:r>
              <a:rPr sz="1200" spc="39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you</a:t>
            </a:r>
            <a:r>
              <a:rPr sz="1200" spc="229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have</a:t>
            </a:r>
            <a:r>
              <a:rPr sz="1200" spc="33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61F28"/>
                </a:solidFill>
                <a:latin typeface="Arial"/>
                <a:cs typeface="Arial"/>
              </a:rPr>
              <a:t>the </a:t>
            </a:r>
            <a:r>
              <a:rPr sz="1200" spc="50" dirty="0">
                <a:solidFill>
                  <a:srgbClr val="161F28"/>
                </a:solidFill>
                <a:latin typeface="Arial"/>
                <a:cs typeface="Arial"/>
              </a:rPr>
              <a:t>responsibility</a:t>
            </a:r>
            <a:r>
              <a:rPr sz="1200" spc="4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61F28"/>
                </a:solidFill>
                <a:latin typeface="Arial"/>
                <a:cs typeface="Arial"/>
              </a:rPr>
              <a:t>to</a:t>
            </a:r>
            <a:r>
              <a:rPr sz="1200" spc="18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61F28"/>
                </a:solidFill>
                <a:latin typeface="Arial"/>
                <a:cs typeface="Arial"/>
              </a:rPr>
              <a:t>report</a:t>
            </a:r>
            <a:r>
              <a:rPr sz="1200" spc="9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61F28"/>
                </a:solidFill>
                <a:latin typeface="Arial"/>
                <a:cs typeface="Arial"/>
              </a:rPr>
              <a:t>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5241" y="2411910"/>
            <a:ext cx="3593465" cy="37401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60"/>
              </a:spcBef>
            </a:pP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Contact</a:t>
            </a:r>
            <a:r>
              <a:rPr sz="1200" spc="18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your</a:t>
            </a:r>
            <a:r>
              <a:rPr sz="1200" spc="15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161F28"/>
                </a:solidFill>
                <a:latin typeface="Arial"/>
                <a:cs typeface="Arial"/>
              </a:rPr>
              <a:t>unit</a:t>
            </a:r>
            <a:r>
              <a:rPr sz="1200" spc="11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161F28"/>
                </a:solidFill>
                <a:latin typeface="Arial"/>
                <a:cs typeface="Arial"/>
              </a:rPr>
              <a:t>OPSEC</a:t>
            </a:r>
            <a:r>
              <a:rPr sz="1200" spc="17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Signature</a:t>
            </a:r>
            <a:r>
              <a:rPr sz="1200" spc="12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Manager,</a:t>
            </a:r>
            <a:r>
              <a:rPr sz="1200" spc="24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61F28"/>
                </a:solidFill>
                <a:latin typeface="Arial"/>
                <a:cs typeface="Arial"/>
              </a:rPr>
              <a:t>your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supervisor</a:t>
            </a:r>
            <a:r>
              <a:rPr sz="1200" spc="27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or</a:t>
            </a:r>
            <a:r>
              <a:rPr sz="1200" spc="28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your</a:t>
            </a:r>
            <a:r>
              <a:rPr sz="1200" spc="19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61F28"/>
                </a:solidFill>
                <a:latin typeface="Arial"/>
                <a:cs typeface="Arial"/>
              </a:rPr>
              <a:t>commander.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71148" y="2160751"/>
            <a:ext cx="220027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" algn="ctr">
              <a:lnSpc>
                <a:spcPts val="1530"/>
              </a:lnSpc>
              <a:spcBef>
                <a:spcPts val="100"/>
              </a:spcBef>
            </a:pPr>
            <a:r>
              <a:rPr sz="1350" spc="135" dirty="0">
                <a:solidFill>
                  <a:srgbClr val="161F28"/>
                </a:solidFill>
                <a:latin typeface="Times New Roman"/>
                <a:cs typeface="Times New Roman"/>
              </a:rPr>
              <a:t>it's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590"/>
              </a:lnSpc>
            </a:pPr>
            <a:r>
              <a:rPr sz="1400" spc="125" dirty="0">
                <a:solidFill>
                  <a:srgbClr val="161F28"/>
                </a:solidFill>
                <a:latin typeface="Times New Roman"/>
                <a:cs typeface="Times New Roman"/>
              </a:rPr>
              <a:t>everyone's</a:t>
            </a:r>
            <a:r>
              <a:rPr sz="1400" spc="175" dirty="0">
                <a:solidFill>
                  <a:srgbClr val="161F28"/>
                </a:solidFill>
                <a:latin typeface="Times New Roman"/>
                <a:cs typeface="Times New Roman"/>
              </a:rPr>
              <a:t> </a:t>
            </a:r>
            <a:r>
              <a:rPr sz="1400" spc="110" dirty="0">
                <a:solidFill>
                  <a:srgbClr val="161F28"/>
                </a:solidFill>
                <a:latin typeface="Times New Roman"/>
                <a:cs typeface="Times New Roman"/>
              </a:rPr>
              <a:t>responsibility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5886" y="3193629"/>
            <a:ext cx="5898515" cy="135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61F28"/>
                </a:solidFill>
                <a:latin typeface="Arial"/>
                <a:cs typeface="Arial"/>
              </a:rPr>
              <a:t>Organization</a:t>
            </a:r>
            <a:r>
              <a:rPr sz="1200" b="1" spc="409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b="1" spc="-85" dirty="0">
                <a:solidFill>
                  <a:srgbClr val="161F28"/>
                </a:solidFill>
                <a:latin typeface="Arial"/>
                <a:cs typeface="Arial"/>
              </a:rPr>
              <a:t>OPSEC</a:t>
            </a:r>
            <a:r>
              <a:rPr sz="1200" b="1" spc="29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61F28"/>
                </a:solidFill>
                <a:latin typeface="Arial"/>
                <a:cs typeface="Arial"/>
              </a:rPr>
              <a:t>representatives</a:t>
            </a:r>
            <a:r>
              <a:rPr sz="1200" b="1" spc="3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61F28"/>
                </a:solidFill>
                <a:latin typeface="Arial"/>
                <a:cs typeface="Arial"/>
              </a:rPr>
              <a:t>include: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Arial"/>
              <a:cs typeface="Arial"/>
            </a:endParaRPr>
          </a:p>
          <a:p>
            <a:pPr marL="217804" marR="5080" indent="-198120">
              <a:lnSpc>
                <a:spcPts val="1300"/>
              </a:lnSpc>
              <a:buChar char="•"/>
              <a:tabLst>
                <a:tab pos="222250" algn="l"/>
                <a:tab pos="222885" algn="l"/>
              </a:tabLst>
            </a:pPr>
            <a:r>
              <a:rPr sz="1200" spc="-125" dirty="0">
                <a:solidFill>
                  <a:srgbClr val="161F28"/>
                </a:solidFill>
                <a:latin typeface="Arial"/>
                <a:cs typeface="Arial"/>
              </a:rPr>
              <a:t>OPSEC</a:t>
            </a:r>
            <a:r>
              <a:rPr sz="1200" spc="19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Program</a:t>
            </a:r>
            <a:r>
              <a:rPr sz="1200" spc="-2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Managers</a:t>
            </a:r>
            <a:r>
              <a:rPr sz="1200" spc="22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61F28"/>
                </a:solidFill>
                <a:latin typeface="Arial"/>
                <a:cs typeface="Arial"/>
              </a:rPr>
              <a:t>(HAF/USSF</a:t>
            </a:r>
            <a:r>
              <a:rPr sz="1200" spc="-17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/MAJCOM/Field</a:t>
            </a:r>
            <a:r>
              <a:rPr sz="1200" spc="22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Command/DRU/</a:t>
            </a:r>
            <a:r>
              <a:rPr sz="1200" spc="-6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161F28"/>
                </a:solidFill>
                <a:latin typeface="Arial"/>
                <a:cs typeface="Arial"/>
              </a:rPr>
              <a:t>AFFOR</a:t>
            </a:r>
            <a:r>
              <a:rPr sz="1200" spc="19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61F28"/>
                </a:solidFill>
                <a:latin typeface="Arial"/>
                <a:cs typeface="Arial"/>
              </a:rPr>
              <a:t>or </a:t>
            </a:r>
            <a:r>
              <a:rPr sz="1200" spc="50" dirty="0">
                <a:solidFill>
                  <a:srgbClr val="161F28"/>
                </a:solidFill>
                <a:latin typeface="Arial"/>
                <a:cs typeface="Arial"/>
              </a:rPr>
              <a:t>equ</a:t>
            </a:r>
            <a:r>
              <a:rPr sz="1200" spc="50" dirty="0">
                <a:solidFill>
                  <a:srgbClr val="263B46"/>
                </a:solidFill>
                <a:latin typeface="Arial"/>
                <a:cs typeface="Arial"/>
              </a:rPr>
              <a:t>i</a:t>
            </a:r>
            <a:r>
              <a:rPr sz="1200" spc="50" dirty="0">
                <a:solidFill>
                  <a:srgbClr val="161F28"/>
                </a:solidFill>
                <a:latin typeface="Arial"/>
                <a:cs typeface="Arial"/>
              </a:rPr>
              <a:t>valent)</a:t>
            </a:r>
            <a:endParaRPr sz="1200">
              <a:latin typeface="Arial"/>
              <a:cs typeface="Arial"/>
            </a:endParaRPr>
          </a:p>
          <a:p>
            <a:pPr marL="222250" indent="-202565">
              <a:lnSpc>
                <a:spcPct val="100000"/>
              </a:lnSpc>
              <a:spcBef>
                <a:spcPts val="1110"/>
              </a:spcBef>
              <a:buChar char="•"/>
              <a:tabLst>
                <a:tab pos="222250" algn="l"/>
                <a:tab pos="222885" algn="l"/>
              </a:tabLst>
            </a:pPr>
            <a:r>
              <a:rPr sz="1200" spc="-120" dirty="0">
                <a:solidFill>
                  <a:srgbClr val="161F28"/>
                </a:solidFill>
                <a:latin typeface="Arial"/>
                <a:cs typeface="Arial"/>
              </a:rPr>
              <a:t>OPSEC</a:t>
            </a:r>
            <a:r>
              <a:rPr sz="1200" spc="16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Signature</a:t>
            </a:r>
            <a:r>
              <a:rPr sz="1200" spc="9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Managers</a:t>
            </a:r>
            <a:r>
              <a:rPr sz="1200" spc="14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61F28"/>
                </a:solidFill>
                <a:latin typeface="Arial"/>
                <a:cs typeface="Arial"/>
              </a:rPr>
              <a:t>(FOA/Delta/Wing</a:t>
            </a:r>
            <a:r>
              <a:rPr sz="1200" spc="-4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or</a:t>
            </a:r>
            <a:r>
              <a:rPr sz="1200" spc="5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61F28"/>
                </a:solidFill>
                <a:latin typeface="Arial"/>
                <a:cs typeface="Arial"/>
              </a:rPr>
              <a:t>equivalent)</a:t>
            </a:r>
            <a:endParaRPr sz="1200">
              <a:latin typeface="Arial"/>
              <a:cs typeface="Arial"/>
            </a:endParaRPr>
          </a:p>
          <a:p>
            <a:pPr marL="220345" indent="-200660">
              <a:lnSpc>
                <a:spcPct val="100000"/>
              </a:lnSpc>
              <a:spcBef>
                <a:spcPts val="1135"/>
              </a:spcBef>
              <a:buChar char="•"/>
              <a:tabLst>
                <a:tab pos="220345" algn="l"/>
                <a:tab pos="221615" algn="l"/>
              </a:tabLst>
            </a:pP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Un</a:t>
            </a:r>
            <a:r>
              <a:rPr sz="1200" dirty="0">
                <a:solidFill>
                  <a:srgbClr val="263B46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t</a:t>
            </a:r>
            <a:r>
              <a:rPr sz="1200" spc="25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161F28"/>
                </a:solidFill>
                <a:latin typeface="Arial"/>
                <a:cs typeface="Arial"/>
              </a:rPr>
              <a:t>OPSEC</a:t>
            </a:r>
            <a:r>
              <a:rPr sz="1200" spc="204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Coordinators</a:t>
            </a:r>
            <a:r>
              <a:rPr sz="1200" spc="28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(Supporting</a:t>
            </a:r>
            <a:r>
              <a:rPr sz="1200" spc="155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161F28"/>
                </a:solidFill>
                <a:latin typeface="Arial"/>
                <a:cs typeface="Arial"/>
              </a:rPr>
              <a:t>PMs</a:t>
            </a:r>
            <a:r>
              <a:rPr sz="1200" spc="15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61F28"/>
                </a:solidFill>
                <a:latin typeface="Arial"/>
                <a:cs typeface="Arial"/>
              </a:rPr>
              <a:t>and</a:t>
            </a:r>
            <a:r>
              <a:rPr sz="1200" spc="80" dirty="0">
                <a:solidFill>
                  <a:srgbClr val="161F28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61F28"/>
                </a:solidFill>
                <a:latin typeface="Arial"/>
                <a:cs typeface="Arial"/>
              </a:rPr>
              <a:t>SMs)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7" y="0"/>
            <a:ext cx="7216775" cy="5053965"/>
            <a:chOff x="-1527" y="0"/>
            <a:chExt cx="7216775" cy="5053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12795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457" y="1279512"/>
              <a:ext cx="0" cy="3774440"/>
            </a:xfrm>
            <a:custGeom>
              <a:avLst/>
              <a:gdLst/>
              <a:ahLst/>
              <a:cxnLst/>
              <a:rect l="l" t="t" r="r" b="b"/>
              <a:pathLst>
                <a:path h="3774440">
                  <a:moveTo>
                    <a:pt x="0" y="3774241"/>
                  </a:moveTo>
                  <a:lnTo>
                    <a:pt x="0" y="0"/>
                  </a:lnTo>
                </a:path>
              </a:pathLst>
            </a:custGeom>
            <a:ln w="1099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74733" y="1120725"/>
              <a:ext cx="140970" cy="1014094"/>
            </a:xfrm>
            <a:custGeom>
              <a:avLst/>
              <a:gdLst/>
              <a:ahLst/>
              <a:cxnLst/>
              <a:rect l="l" t="t" r="r" b="b"/>
              <a:pathLst>
                <a:path w="140970" h="1014094">
                  <a:moveTo>
                    <a:pt x="0" y="0"/>
                  </a:moveTo>
                  <a:lnTo>
                    <a:pt x="140517" y="0"/>
                  </a:lnTo>
                  <a:lnTo>
                    <a:pt x="140517" y="1013792"/>
                  </a:lnTo>
                  <a:lnTo>
                    <a:pt x="0" y="10137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8376" y="1320249"/>
            <a:ext cx="77533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60" dirty="0">
                <a:solidFill>
                  <a:srgbClr val="18232A"/>
                </a:solidFill>
              </a:rPr>
              <a:t>Summary</a:t>
            </a:r>
            <a:endParaRPr sz="15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/>
              <a:t>In</a:t>
            </a:r>
            <a:r>
              <a:rPr spc="60" dirty="0"/>
              <a:t> </a:t>
            </a:r>
            <a:r>
              <a:rPr dirty="0"/>
              <a:t>this</a:t>
            </a:r>
            <a:r>
              <a:rPr spc="65" dirty="0"/>
              <a:t> </a:t>
            </a:r>
            <a:r>
              <a:rPr spc="-25" dirty="0"/>
              <a:t>lesson</a:t>
            </a:r>
            <a:r>
              <a:rPr spc="125" dirty="0"/>
              <a:t> </a:t>
            </a:r>
            <a:r>
              <a:rPr dirty="0"/>
              <a:t>you</a:t>
            </a:r>
            <a:r>
              <a:rPr spc="-10" dirty="0"/>
              <a:t> learned:</a:t>
            </a:r>
          </a:p>
          <a:p>
            <a:pPr marL="275590" indent="-200660">
              <a:lnSpc>
                <a:spcPct val="100000"/>
              </a:lnSpc>
              <a:spcBef>
                <a:spcPts val="1050"/>
              </a:spcBef>
              <a:buChar char="•"/>
              <a:tabLst>
                <a:tab pos="276225" algn="l"/>
                <a:tab pos="276860" algn="l"/>
              </a:tabLst>
            </a:pPr>
            <a:r>
              <a:rPr dirty="0"/>
              <a:t>The</a:t>
            </a:r>
            <a:r>
              <a:rPr spc="120" dirty="0"/>
              <a:t> </a:t>
            </a:r>
            <a:r>
              <a:rPr dirty="0"/>
              <a:t>definitions</a:t>
            </a:r>
            <a:r>
              <a:rPr spc="135" dirty="0"/>
              <a:t> </a:t>
            </a:r>
            <a:r>
              <a:rPr dirty="0"/>
              <a:t>of</a:t>
            </a:r>
            <a:r>
              <a:rPr spc="130" dirty="0"/>
              <a:t> </a:t>
            </a:r>
            <a:r>
              <a:rPr spc="-100" dirty="0"/>
              <a:t>OPSEC,</a:t>
            </a:r>
            <a:r>
              <a:rPr spc="254" dirty="0"/>
              <a:t> </a:t>
            </a:r>
            <a:r>
              <a:rPr dirty="0"/>
              <a:t>Critical</a:t>
            </a:r>
            <a:r>
              <a:rPr spc="114" dirty="0"/>
              <a:t> </a:t>
            </a:r>
            <a:r>
              <a:rPr dirty="0"/>
              <a:t>Information</a:t>
            </a:r>
            <a:r>
              <a:rPr spc="250" dirty="0"/>
              <a:t> </a:t>
            </a:r>
            <a:r>
              <a:rPr dirty="0"/>
              <a:t>(Cl),</a:t>
            </a:r>
            <a:r>
              <a:rPr spc="125" dirty="0"/>
              <a:t> </a:t>
            </a:r>
            <a:r>
              <a:rPr dirty="0"/>
              <a:t>and</a:t>
            </a:r>
            <a:r>
              <a:rPr spc="90" dirty="0"/>
              <a:t> </a:t>
            </a:r>
            <a:r>
              <a:rPr spc="-165" dirty="0"/>
              <a:t>OPSEC</a:t>
            </a:r>
            <a:r>
              <a:rPr spc="235" dirty="0"/>
              <a:t> </a:t>
            </a:r>
            <a:r>
              <a:rPr spc="-10" dirty="0"/>
              <a:t>threat</a:t>
            </a:r>
          </a:p>
          <a:p>
            <a:pPr marL="275590" indent="-200660">
              <a:lnSpc>
                <a:spcPct val="100000"/>
              </a:lnSpc>
              <a:spcBef>
                <a:spcPts val="1095"/>
              </a:spcBef>
              <a:buChar char="•"/>
              <a:tabLst>
                <a:tab pos="276225" algn="l"/>
                <a:tab pos="276860" algn="l"/>
              </a:tabLst>
            </a:pPr>
            <a:r>
              <a:rPr dirty="0"/>
              <a:t>The purpose</a:t>
            </a:r>
            <a:r>
              <a:rPr spc="45" dirty="0"/>
              <a:t> </a:t>
            </a:r>
            <a:r>
              <a:rPr dirty="0"/>
              <a:t>of</a:t>
            </a:r>
            <a:r>
              <a:rPr spc="105" dirty="0"/>
              <a:t> </a:t>
            </a:r>
            <a:r>
              <a:rPr spc="-175" dirty="0"/>
              <a:t>OPSEC</a:t>
            </a:r>
            <a:r>
              <a:rPr spc="85" dirty="0"/>
              <a:t> </a:t>
            </a:r>
            <a:r>
              <a:rPr dirty="0"/>
              <a:t>in</a:t>
            </a:r>
            <a:r>
              <a:rPr spc="330" dirty="0"/>
              <a:t> </a:t>
            </a:r>
            <a:r>
              <a:rPr dirty="0"/>
              <a:t>the </a:t>
            </a:r>
            <a:r>
              <a:rPr spc="-10" dirty="0"/>
              <a:t>workplace</a:t>
            </a:r>
          </a:p>
          <a:p>
            <a:pPr marL="274955" indent="-200025">
              <a:lnSpc>
                <a:spcPct val="100000"/>
              </a:lnSpc>
              <a:spcBef>
                <a:spcPts val="1050"/>
              </a:spcBef>
              <a:buChar char="•"/>
              <a:tabLst>
                <a:tab pos="275590" algn="l"/>
                <a:tab pos="276225" algn="l"/>
              </a:tabLst>
            </a:pPr>
            <a:r>
              <a:rPr spc="-160" dirty="0"/>
              <a:t>OPSEC</a:t>
            </a:r>
            <a:r>
              <a:rPr spc="190" dirty="0"/>
              <a:t> </a:t>
            </a:r>
            <a:r>
              <a:rPr dirty="0"/>
              <a:t>countermeasures</a:t>
            </a:r>
            <a:r>
              <a:rPr spc="90" dirty="0"/>
              <a:t> </a:t>
            </a:r>
            <a:r>
              <a:rPr dirty="0"/>
              <a:t>to</a:t>
            </a:r>
            <a:r>
              <a:rPr spc="180" dirty="0"/>
              <a:t> </a:t>
            </a:r>
            <a:r>
              <a:rPr dirty="0"/>
              <a:t>protect</a:t>
            </a:r>
            <a:r>
              <a:rPr spc="180" dirty="0"/>
              <a:t> </a:t>
            </a:r>
            <a:r>
              <a:rPr spc="60" dirty="0"/>
              <a:t>critical</a:t>
            </a:r>
            <a:r>
              <a:rPr spc="15" dirty="0"/>
              <a:t> </a:t>
            </a:r>
            <a:r>
              <a:rPr spc="-10" dirty="0"/>
              <a:t>information</a:t>
            </a:r>
          </a:p>
          <a:p>
            <a:pPr marL="273050" indent="-198120">
              <a:lnSpc>
                <a:spcPct val="100000"/>
              </a:lnSpc>
              <a:spcBef>
                <a:spcPts val="1050"/>
              </a:spcBef>
              <a:buChar char="•"/>
              <a:tabLst>
                <a:tab pos="273685" algn="l"/>
                <a:tab pos="274320" algn="l"/>
              </a:tabLst>
            </a:pPr>
            <a:r>
              <a:rPr dirty="0"/>
              <a:t>The</a:t>
            </a:r>
            <a:r>
              <a:rPr spc="60" dirty="0"/>
              <a:t> </a:t>
            </a:r>
            <a:r>
              <a:rPr spc="-10" dirty="0"/>
              <a:t>means</a:t>
            </a:r>
            <a:r>
              <a:rPr spc="90" dirty="0"/>
              <a:t> </a:t>
            </a:r>
            <a:r>
              <a:rPr dirty="0"/>
              <a:t>by</a:t>
            </a:r>
            <a:r>
              <a:rPr spc="90" dirty="0"/>
              <a:t> </a:t>
            </a:r>
            <a:r>
              <a:rPr dirty="0"/>
              <a:t>which</a:t>
            </a:r>
            <a:r>
              <a:rPr spc="50" dirty="0"/>
              <a:t> </a:t>
            </a:r>
            <a:r>
              <a:rPr dirty="0"/>
              <a:t>our</a:t>
            </a:r>
            <a:r>
              <a:rPr spc="75" dirty="0"/>
              <a:t> </a:t>
            </a:r>
            <a:r>
              <a:rPr spc="-10" dirty="0"/>
              <a:t>adversaries</a:t>
            </a:r>
            <a:r>
              <a:rPr spc="140" dirty="0"/>
              <a:t> </a:t>
            </a:r>
            <a:r>
              <a:rPr dirty="0"/>
              <a:t>collect</a:t>
            </a:r>
            <a:r>
              <a:rPr spc="105" dirty="0"/>
              <a:t> </a:t>
            </a:r>
            <a:r>
              <a:rPr spc="60" dirty="0"/>
              <a:t>critical</a:t>
            </a:r>
            <a:r>
              <a:rPr spc="-30" dirty="0"/>
              <a:t> </a:t>
            </a:r>
            <a:r>
              <a:rPr spc="-10" dirty="0"/>
              <a:t>information</a:t>
            </a:r>
          </a:p>
          <a:p>
            <a:pPr marL="270510" marR="5080" indent="-194945">
              <a:lnSpc>
                <a:spcPts val="1270"/>
              </a:lnSpc>
              <a:spcBef>
                <a:spcPts val="1255"/>
              </a:spcBef>
              <a:buChar char="•"/>
              <a:tabLst>
                <a:tab pos="273685" algn="l"/>
                <a:tab pos="274955" algn="l"/>
              </a:tabLst>
            </a:pPr>
            <a:r>
              <a:rPr dirty="0"/>
              <a:t>Protecting</a:t>
            </a:r>
            <a:r>
              <a:rPr spc="140" dirty="0"/>
              <a:t> </a:t>
            </a:r>
            <a:r>
              <a:rPr dirty="0"/>
              <a:t>Controlled</a:t>
            </a:r>
            <a:r>
              <a:rPr spc="180" dirty="0"/>
              <a:t> </a:t>
            </a:r>
            <a:r>
              <a:rPr dirty="0"/>
              <a:t>Unclassified</a:t>
            </a:r>
            <a:r>
              <a:rPr spc="195" dirty="0"/>
              <a:t> </a:t>
            </a:r>
            <a:r>
              <a:rPr dirty="0"/>
              <a:t>Information</a:t>
            </a:r>
            <a:r>
              <a:rPr spc="250" dirty="0"/>
              <a:t> </a:t>
            </a:r>
            <a:r>
              <a:rPr spc="-25" dirty="0"/>
              <a:t>(CUI)</a:t>
            </a:r>
            <a:r>
              <a:rPr spc="250" dirty="0"/>
              <a:t> </a:t>
            </a:r>
            <a:r>
              <a:rPr dirty="0"/>
              <a:t>from</a:t>
            </a:r>
            <a:r>
              <a:rPr spc="60" dirty="0"/>
              <a:t> </a:t>
            </a:r>
            <a:r>
              <a:rPr spc="-10" dirty="0"/>
              <a:t>Unauthorized </a:t>
            </a:r>
            <a:r>
              <a:rPr spc="-20" dirty="0"/>
              <a:t>Disclosures</a:t>
            </a:r>
            <a:r>
              <a:rPr spc="80" dirty="0"/>
              <a:t> </a:t>
            </a:r>
            <a:r>
              <a:rPr spc="-20" dirty="0"/>
              <a:t>(UD)</a:t>
            </a:r>
          </a:p>
          <a:p>
            <a:pPr marL="273050" indent="-201295">
              <a:lnSpc>
                <a:spcPct val="100000"/>
              </a:lnSpc>
              <a:spcBef>
                <a:spcPts val="1025"/>
              </a:spcBef>
              <a:buChar char="•"/>
              <a:tabLst>
                <a:tab pos="273685" algn="l"/>
                <a:tab pos="274955" algn="l"/>
              </a:tabLst>
            </a:pPr>
            <a:r>
              <a:rPr dirty="0"/>
              <a:t>Po</a:t>
            </a:r>
            <a:r>
              <a:rPr dirty="0">
                <a:solidFill>
                  <a:srgbClr val="1C3D4B"/>
                </a:solidFill>
              </a:rPr>
              <a:t>i</a:t>
            </a:r>
            <a:r>
              <a:rPr dirty="0"/>
              <a:t>nts</a:t>
            </a:r>
            <a:r>
              <a:rPr spc="-50" dirty="0"/>
              <a:t> </a:t>
            </a:r>
            <a:r>
              <a:rPr dirty="0"/>
              <a:t>of</a:t>
            </a:r>
            <a:r>
              <a:rPr spc="135" dirty="0"/>
              <a:t> </a:t>
            </a:r>
            <a:r>
              <a:rPr dirty="0"/>
              <a:t>contact</a:t>
            </a:r>
            <a:r>
              <a:rPr spc="175" dirty="0"/>
              <a:t> </a:t>
            </a:r>
            <a:r>
              <a:rPr dirty="0"/>
              <a:t>to</a:t>
            </a:r>
            <a:r>
              <a:rPr spc="200" dirty="0"/>
              <a:t> </a:t>
            </a:r>
            <a:r>
              <a:rPr dirty="0"/>
              <a:t>report</a:t>
            </a:r>
            <a:r>
              <a:rPr spc="95" dirty="0"/>
              <a:t> </a:t>
            </a:r>
            <a:r>
              <a:rPr dirty="0"/>
              <a:t>possible</a:t>
            </a:r>
            <a:r>
              <a:rPr spc="165" dirty="0"/>
              <a:t> </a:t>
            </a:r>
            <a:r>
              <a:rPr spc="-170" dirty="0"/>
              <a:t>OPSEC</a:t>
            </a:r>
            <a:r>
              <a:rPr spc="204" dirty="0"/>
              <a:t> </a:t>
            </a:r>
            <a:r>
              <a:rPr spc="-10" dirty="0"/>
              <a:t>vulnerabilities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612178" y="4900078"/>
            <a:ext cx="14033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solidFill>
                  <a:srgbClr val="18232A"/>
                </a:solidFill>
                <a:latin typeface="Courier New"/>
                <a:cs typeface="Courier New"/>
              </a:rPr>
              <a:t>00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69805" y="5146947"/>
            <a:ext cx="779780" cy="182880"/>
          </a:xfrm>
          <a:prstGeom prst="rect">
            <a:avLst/>
          </a:prstGeom>
          <a:solidFill>
            <a:srgbClr val="0F111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50" spc="-10" dirty="0">
                <a:solidFill>
                  <a:srgbClr val="B1BCB8"/>
                </a:solidFill>
                <a:latin typeface="Arial"/>
                <a:cs typeface="Arial"/>
              </a:rPr>
              <a:t>Department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97405" y="5146947"/>
            <a:ext cx="3044190" cy="182880"/>
          </a:xfrm>
          <a:prstGeom prst="rect">
            <a:avLst/>
          </a:prstGeom>
          <a:solidFill>
            <a:srgbClr val="0F111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50" dirty="0">
                <a:solidFill>
                  <a:srgbClr val="B1BCB8"/>
                </a:solidFill>
                <a:latin typeface="Arial"/>
                <a:cs typeface="Arial"/>
              </a:rPr>
              <a:t>of</a:t>
            </a:r>
            <a:r>
              <a:rPr sz="1050" spc="200" dirty="0">
                <a:solidFill>
                  <a:srgbClr val="B1BCB8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B1BCB8"/>
                </a:solidFill>
                <a:latin typeface="Arial"/>
                <a:cs typeface="Arial"/>
              </a:rPr>
              <a:t>the</a:t>
            </a:r>
            <a:r>
              <a:rPr sz="1050" spc="165" dirty="0">
                <a:solidFill>
                  <a:srgbClr val="B1BCB8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B1BCB8"/>
                </a:solidFill>
                <a:latin typeface="Arial"/>
                <a:cs typeface="Arial"/>
              </a:rPr>
              <a:t>Air</a:t>
            </a:r>
            <a:r>
              <a:rPr sz="1050" spc="145" dirty="0">
                <a:solidFill>
                  <a:srgbClr val="B1BCB8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B1BCB8"/>
                </a:solidFill>
                <a:latin typeface="Arial"/>
                <a:cs typeface="Arial"/>
              </a:rPr>
              <a:t>Force</a:t>
            </a:r>
            <a:r>
              <a:rPr sz="1050" spc="145" dirty="0">
                <a:solidFill>
                  <a:srgbClr val="B1BCB8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B1BCB8"/>
                </a:solidFill>
                <a:latin typeface="Arial"/>
                <a:cs typeface="Arial"/>
              </a:rPr>
              <a:t>OPSEC:</a:t>
            </a:r>
            <a:r>
              <a:rPr sz="1050" spc="270" dirty="0">
                <a:solidFill>
                  <a:srgbClr val="B1BCB8"/>
                </a:solidFill>
                <a:latin typeface="Arial"/>
                <a:cs typeface="Arial"/>
              </a:rPr>
              <a:t> </a:t>
            </a:r>
            <a:r>
              <a:rPr sz="1050" spc="55" dirty="0">
                <a:solidFill>
                  <a:srgbClr val="B1BCB8"/>
                </a:solidFill>
                <a:latin typeface="Arial"/>
                <a:cs typeface="Arial"/>
              </a:rPr>
              <a:t>Protecting</a:t>
            </a:r>
            <a:r>
              <a:rPr sz="1050" spc="145" dirty="0">
                <a:solidFill>
                  <a:srgbClr val="B1BCB8"/>
                </a:solidFill>
                <a:latin typeface="Arial"/>
                <a:cs typeface="Arial"/>
              </a:rPr>
              <a:t> </a:t>
            </a:r>
            <a:r>
              <a:rPr sz="1050" spc="55" dirty="0">
                <a:solidFill>
                  <a:srgbClr val="B1BCB8"/>
                </a:solidFill>
                <a:latin typeface="Arial"/>
                <a:cs typeface="Arial"/>
              </a:rPr>
              <a:t>the</a:t>
            </a:r>
            <a:r>
              <a:rPr sz="1050" spc="120" dirty="0">
                <a:solidFill>
                  <a:srgbClr val="B1BCB8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B1BCB8"/>
                </a:solidFill>
                <a:latin typeface="Arial"/>
                <a:cs typeface="Arial"/>
              </a:rPr>
              <a:t>Mission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894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9534" y="4357533"/>
            <a:ext cx="549850" cy="1343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690" y="1096297"/>
            <a:ext cx="7212330" cy="4275455"/>
            <a:chOff x="10690" y="1096297"/>
            <a:chExt cx="7212330" cy="427545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38" y="4785036"/>
              <a:ext cx="7168377" cy="58629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690" y="1389441"/>
              <a:ext cx="119380" cy="3676650"/>
            </a:xfrm>
            <a:custGeom>
              <a:avLst/>
              <a:gdLst/>
              <a:ahLst/>
              <a:cxnLst/>
              <a:rect l="l" t="t" r="r" b="b"/>
              <a:pathLst>
                <a:path w="119380" h="3676650">
                  <a:moveTo>
                    <a:pt x="0" y="0"/>
                  </a:moveTo>
                  <a:lnTo>
                    <a:pt x="119134" y="0"/>
                  </a:lnTo>
                  <a:lnTo>
                    <a:pt x="119134" y="3676526"/>
                  </a:lnTo>
                  <a:lnTo>
                    <a:pt x="0" y="3676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1869" y="1389441"/>
              <a:ext cx="0" cy="3395979"/>
            </a:xfrm>
            <a:custGeom>
              <a:avLst/>
              <a:gdLst/>
              <a:ahLst/>
              <a:cxnLst/>
              <a:rect l="l" t="t" r="r" b="b"/>
              <a:pathLst>
                <a:path h="3395979">
                  <a:moveTo>
                    <a:pt x="0" y="3395595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86145" y="1389441"/>
              <a:ext cx="0" cy="3395979"/>
            </a:xfrm>
            <a:custGeom>
              <a:avLst/>
              <a:gdLst/>
              <a:ahLst/>
              <a:cxnLst/>
              <a:rect l="l" t="t" r="r" b="b"/>
              <a:pathLst>
                <a:path h="3395979">
                  <a:moveTo>
                    <a:pt x="0" y="3395595"/>
                  </a:moveTo>
                  <a:lnTo>
                    <a:pt x="0" y="0"/>
                  </a:lnTo>
                </a:path>
              </a:pathLst>
            </a:custGeom>
            <a:ln w="48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97643" y="1096297"/>
              <a:ext cx="125730" cy="3933190"/>
            </a:xfrm>
            <a:custGeom>
              <a:avLst/>
              <a:gdLst/>
              <a:ahLst/>
              <a:cxnLst/>
              <a:rect l="l" t="t" r="r" b="b"/>
              <a:pathLst>
                <a:path w="125729" h="3933190">
                  <a:moveTo>
                    <a:pt x="0" y="0"/>
                  </a:moveTo>
                  <a:lnTo>
                    <a:pt x="125243" y="0"/>
                  </a:lnTo>
                  <a:lnTo>
                    <a:pt x="125243" y="3933027"/>
                  </a:lnTo>
                  <a:lnTo>
                    <a:pt x="0" y="3933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5050" y="1473693"/>
            <a:ext cx="89471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1A1F23"/>
                </a:solidFill>
                <a:latin typeface="Arial"/>
                <a:cs typeface="Arial"/>
              </a:rPr>
              <a:t>Question</a:t>
            </a:r>
            <a:r>
              <a:rPr sz="1300" spc="18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350" spc="-50" dirty="0">
                <a:solidFill>
                  <a:srgbClr val="1A1F23"/>
                </a:solidFill>
              </a:rPr>
              <a:t>1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597" y="1788975"/>
            <a:ext cx="5412105" cy="2653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05200"/>
              </a:lnSpc>
              <a:spcBef>
                <a:spcPts val="100"/>
              </a:spcBef>
            </a:pP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Which</a:t>
            </a:r>
            <a:r>
              <a:rPr sz="1200" b="1" spc="17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of</a:t>
            </a:r>
            <a:r>
              <a:rPr sz="1200" b="1" spc="229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A1F23"/>
                </a:solidFill>
                <a:latin typeface="Arial"/>
                <a:cs typeface="Arial"/>
              </a:rPr>
              <a:t>the</a:t>
            </a:r>
            <a:r>
              <a:rPr sz="1200" b="1" spc="19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following</a:t>
            </a:r>
            <a:r>
              <a:rPr sz="1200" b="1" spc="114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are</a:t>
            </a:r>
            <a:r>
              <a:rPr sz="1200" b="1" spc="33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examp</a:t>
            </a:r>
            <a:r>
              <a:rPr sz="1200" b="1" dirty="0">
                <a:solidFill>
                  <a:srgbClr val="1A3644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es</a:t>
            </a:r>
            <a:r>
              <a:rPr sz="1200" b="1" spc="1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of</a:t>
            </a:r>
            <a:r>
              <a:rPr sz="1200" b="1" spc="21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vulnerabilities</a:t>
            </a:r>
            <a:r>
              <a:rPr sz="1200" b="1" spc="14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exploited</a:t>
            </a:r>
            <a:r>
              <a:rPr sz="1200" b="1" spc="17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by</a:t>
            </a:r>
            <a:r>
              <a:rPr sz="1200" b="1" spc="15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A1F23"/>
                </a:solidFill>
                <a:latin typeface="Arial"/>
                <a:cs typeface="Arial"/>
              </a:rPr>
              <a:t>our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adversaries</a:t>
            </a:r>
            <a:r>
              <a:rPr sz="1200" b="1" spc="204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A1F23"/>
                </a:solidFill>
                <a:latin typeface="Arial"/>
                <a:cs typeface="Arial"/>
              </a:rPr>
              <a:t>to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collect</a:t>
            </a:r>
            <a:r>
              <a:rPr sz="1200" b="1" spc="14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A1F23"/>
                </a:solidFill>
                <a:latin typeface="Arial"/>
                <a:cs typeface="Arial"/>
              </a:rPr>
              <a:t>our</a:t>
            </a:r>
            <a:r>
              <a:rPr sz="1200" b="1" spc="5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A1F23"/>
                </a:solidFill>
                <a:latin typeface="Arial"/>
                <a:cs typeface="Arial"/>
              </a:rPr>
              <a:t>information?</a:t>
            </a:r>
            <a:endParaRPr sz="1200">
              <a:latin typeface="Arial"/>
              <a:cs typeface="Arial"/>
            </a:endParaRPr>
          </a:p>
          <a:p>
            <a:pPr marL="349250" marR="2403475" indent="3175">
              <a:lnSpc>
                <a:spcPct val="229199"/>
              </a:lnSpc>
              <a:spcBef>
                <a:spcPts val="415"/>
              </a:spcBef>
            </a:pP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Listening</a:t>
            </a:r>
            <a:r>
              <a:rPr sz="1250" spc="7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to</a:t>
            </a:r>
            <a:r>
              <a:rPr sz="1250" spc="12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conversations</a:t>
            </a:r>
            <a:r>
              <a:rPr sz="1250" spc="14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off-</a:t>
            </a:r>
            <a:r>
              <a:rPr sz="1250" spc="-20" dirty="0">
                <a:solidFill>
                  <a:srgbClr val="1A1F23"/>
                </a:solidFill>
                <a:latin typeface="Arial"/>
                <a:cs typeface="Arial"/>
              </a:rPr>
              <a:t>base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Interception</a:t>
            </a:r>
            <a:r>
              <a:rPr sz="1250" spc="14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of</a:t>
            </a:r>
            <a:r>
              <a:rPr sz="1250" spc="18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unsecure</a:t>
            </a:r>
            <a:r>
              <a:rPr sz="1250" spc="14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phone</a:t>
            </a:r>
            <a:r>
              <a:rPr sz="1250" spc="13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calls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Arial"/>
              <a:cs typeface="Arial"/>
            </a:endParaRPr>
          </a:p>
          <a:p>
            <a:pPr marL="346710">
              <a:lnSpc>
                <a:spcPct val="100000"/>
              </a:lnSpc>
              <a:spcBef>
                <a:spcPts val="5"/>
              </a:spcBef>
            </a:pP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Going</a:t>
            </a:r>
            <a:r>
              <a:rPr sz="1250" spc="10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through</a:t>
            </a:r>
            <a:r>
              <a:rPr sz="1250" spc="13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trash</a:t>
            </a:r>
            <a:r>
              <a:rPr sz="1250" spc="10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and</a:t>
            </a:r>
            <a:r>
              <a:rPr sz="1250" spc="7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recycling</a:t>
            </a:r>
            <a:r>
              <a:rPr sz="1250" spc="10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containers</a:t>
            </a:r>
            <a:endParaRPr sz="1250">
              <a:latin typeface="Arial"/>
              <a:cs typeface="Arial"/>
            </a:endParaRPr>
          </a:p>
          <a:p>
            <a:pPr marL="352425" marR="320675" indent="-3810">
              <a:lnSpc>
                <a:spcPct val="230799"/>
              </a:lnSpc>
            </a:pP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Data</a:t>
            </a:r>
            <a:r>
              <a:rPr sz="1250" spc="3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on web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 pages,</a:t>
            </a:r>
            <a:r>
              <a:rPr sz="1250" spc="10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blogs,</a:t>
            </a:r>
            <a:r>
              <a:rPr sz="1250" spc="8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chat</a:t>
            </a:r>
            <a:r>
              <a:rPr sz="1250" spc="10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groups,</a:t>
            </a:r>
            <a:r>
              <a:rPr sz="1250" spc="11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and</a:t>
            </a:r>
            <a:r>
              <a:rPr sz="1250" spc="35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social</a:t>
            </a:r>
            <a:r>
              <a:rPr sz="1250" spc="-2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media</a:t>
            </a:r>
            <a:r>
              <a:rPr sz="1250" spc="3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postings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All</a:t>
            </a:r>
            <a:r>
              <a:rPr sz="1250" spc="7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of</a:t>
            </a:r>
            <a:r>
              <a:rPr sz="1250" spc="27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1F23"/>
                </a:solidFill>
                <a:latin typeface="Arial"/>
                <a:cs typeface="Arial"/>
              </a:rPr>
              <a:t>the</a:t>
            </a:r>
            <a:r>
              <a:rPr sz="1250" spc="80" dirty="0">
                <a:solidFill>
                  <a:srgbClr val="1A1F23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1F23"/>
                </a:solidFill>
                <a:latin typeface="Arial"/>
                <a:cs typeface="Arial"/>
              </a:rPr>
              <a:t>above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772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527" y="1108511"/>
            <a:ext cx="7223125" cy="4263390"/>
            <a:chOff x="-1527" y="1108511"/>
            <a:chExt cx="7223125" cy="42633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38" y="4235390"/>
              <a:ext cx="7168377" cy="11359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457" y="1377227"/>
              <a:ext cx="0" cy="3701415"/>
            </a:xfrm>
            <a:custGeom>
              <a:avLst/>
              <a:gdLst/>
              <a:ahLst/>
              <a:cxnLst/>
              <a:rect l="l" t="t" r="r" b="b"/>
              <a:pathLst>
                <a:path h="3701415">
                  <a:moveTo>
                    <a:pt x="0" y="3700954"/>
                  </a:moveTo>
                  <a:lnTo>
                    <a:pt x="0" y="0"/>
                  </a:lnTo>
                </a:path>
              </a:pathLst>
            </a:custGeom>
            <a:ln w="1099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2705" y="1377227"/>
              <a:ext cx="0" cy="3456940"/>
            </a:xfrm>
            <a:custGeom>
              <a:avLst/>
              <a:gdLst/>
              <a:ahLst/>
              <a:cxnLst/>
              <a:rect l="l" t="t" r="r" b="b"/>
              <a:pathLst>
                <a:path h="3456940">
                  <a:moveTo>
                    <a:pt x="0" y="3456667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76981" y="1377227"/>
              <a:ext cx="0" cy="2858770"/>
            </a:xfrm>
            <a:custGeom>
              <a:avLst/>
              <a:gdLst/>
              <a:ahLst/>
              <a:cxnLst/>
              <a:rect l="l" t="t" r="r" b="b"/>
              <a:pathLst>
                <a:path h="2858770">
                  <a:moveTo>
                    <a:pt x="0" y="2858163"/>
                  </a:moveTo>
                  <a:lnTo>
                    <a:pt x="0" y="0"/>
                  </a:lnTo>
                </a:path>
              </a:pathLst>
            </a:custGeom>
            <a:ln w="48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93061" y="1108511"/>
              <a:ext cx="128905" cy="3127375"/>
            </a:xfrm>
            <a:custGeom>
              <a:avLst/>
              <a:gdLst/>
              <a:ahLst/>
              <a:cxnLst/>
              <a:rect l="l" t="t" r="r" b="b"/>
              <a:pathLst>
                <a:path w="128904" h="3127375">
                  <a:moveTo>
                    <a:pt x="0" y="0"/>
                  </a:moveTo>
                  <a:lnTo>
                    <a:pt x="128298" y="0"/>
                  </a:lnTo>
                  <a:lnTo>
                    <a:pt x="128298" y="3126879"/>
                  </a:lnTo>
                  <a:lnTo>
                    <a:pt x="0" y="3126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4377" y="4833894"/>
              <a:ext cx="1723389" cy="0"/>
            </a:xfrm>
            <a:custGeom>
              <a:avLst/>
              <a:gdLst/>
              <a:ahLst/>
              <a:cxnLst/>
              <a:rect l="l" t="t" r="r" b="b"/>
              <a:pathLst>
                <a:path w="1723389">
                  <a:moveTo>
                    <a:pt x="0" y="0"/>
                  </a:moveTo>
                  <a:lnTo>
                    <a:pt x="1722862" y="0"/>
                  </a:lnTo>
                </a:path>
              </a:pathLst>
            </a:custGeom>
            <a:ln w="45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6433" y="1498885"/>
            <a:ext cx="9055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65" dirty="0">
                <a:solidFill>
                  <a:srgbClr val="1C2326"/>
                </a:solidFill>
                <a:latin typeface="Arial"/>
                <a:cs typeface="Arial"/>
              </a:rPr>
              <a:t>Question</a:t>
            </a:r>
            <a:r>
              <a:rPr sz="1200" b="1" spc="9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C2326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66433" y="1778797"/>
            <a:ext cx="5412105" cy="4267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3335" marR="5080" indent="-1270">
              <a:lnSpc>
                <a:spcPct val="102099"/>
              </a:lnSpc>
              <a:spcBef>
                <a:spcPts val="65"/>
              </a:spcBef>
            </a:pP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Which</a:t>
            </a:r>
            <a:r>
              <a:rPr sz="1200" spc="13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of</a:t>
            </a:r>
            <a:r>
              <a:rPr sz="1200" spc="13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C2326"/>
                </a:solidFill>
                <a:latin typeface="Arial"/>
                <a:cs typeface="Arial"/>
              </a:rPr>
              <a:t>the</a:t>
            </a:r>
            <a:r>
              <a:rPr sz="1200" spc="12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following</a:t>
            </a:r>
            <a:r>
              <a:rPr sz="1200" spc="8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are</a:t>
            </a:r>
            <a:r>
              <a:rPr sz="1200" spc="24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examples</a:t>
            </a:r>
            <a:r>
              <a:rPr sz="1200" spc="20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of</a:t>
            </a:r>
            <a:r>
              <a:rPr sz="1200" spc="14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vulnerabiHties</a:t>
            </a:r>
            <a:r>
              <a:rPr sz="1200" spc="9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exploited</a:t>
            </a:r>
            <a:r>
              <a:rPr sz="1200" spc="22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C2326"/>
                </a:solidFill>
              </a:rPr>
              <a:t>by</a:t>
            </a:r>
            <a:r>
              <a:rPr sz="1400" spc="75" dirty="0">
                <a:solidFill>
                  <a:srgbClr val="1C2326"/>
                </a:solidFill>
              </a:rPr>
              <a:t> </a:t>
            </a:r>
            <a:r>
              <a:rPr sz="1200" spc="-25" dirty="0">
                <a:solidFill>
                  <a:srgbClr val="1C2326"/>
                </a:solidFill>
                <a:latin typeface="Arial"/>
                <a:cs typeface="Arial"/>
              </a:rPr>
              <a:t>our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adversaries</a:t>
            </a:r>
            <a:r>
              <a:rPr sz="1200" spc="204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1C232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collect</a:t>
            </a:r>
            <a:r>
              <a:rPr sz="1200" spc="14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6"/>
                </a:solidFill>
                <a:latin typeface="Arial"/>
                <a:cs typeface="Arial"/>
              </a:rPr>
              <a:t>our</a:t>
            </a:r>
            <a:r>
              <a:rPr sz="1200" spc="10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326"/>
                </a:solidFill>
                <a:latin typeface="Arial"/>
                <a:cs typeface="Arial"/>
              </a:rPr>
              <a:t>information?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9146" y="2481888"/>
            <a:ext cx="5163185" cy="197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Listening</a:t>
            </a:r>
            <a:r>
              <a:rPr sz="1250" spc="8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to</a:t>
            </a:r>
            <a:r>
              <a:rPr sz="1250" spc="15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conversations</a:t>
            </a:r>
            <a:r>
              <a:rPr sz="1250" spc="16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off-</a:t>
            </a:r>
            <a:r>
              <a:rPr sz="1250" spc="-20" dirty="0">
                <a:solidFill>
                  <a:srgbClr val="1C2326"/>
                </a:solidFill>
                <a:latin typeface="Arial"/>
                <a:cs typeface="Arial"/>
              </a:rPr>
              <a:t>base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Arial"/>
              <a:cs typeface="Arial"/>
            </a:endParaRPr>
          </a:p>
          <a:p>
            <a:pPr marL="410209">
              <a:lnSpc>
                <a:spcPct val="100000"/>
              </a:lnSpc>
            </a:pP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Interception</a:t>
            </a:r>
            <a:r>
              <a:rPr sz="1250" spc="21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of</a:t>
            </a:r>
            <a:r>
              <a:rPr sz="1250" spc="12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unsecure</a:t>
            </a:r>
            <a:r>
              <a:rPr sz="1250" spc="16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phone</a:t>
            </a:r>
            <a:r>
              <a:rPr sz="1250" spc="15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calls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Arial"/>
              <a:cs typeface="Arial"/>
            </a:endParaRPr>
          </a:p>
          <a:p>
            <a:pPr marL="407670">
              <a:lnSpc>
                <a:spcPct val="100000"/>
              </a:lnSpc>
            </a:pP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Going</a:t>
            </a:r>
            <a:r>
              <a:rPr sz="1250" spc="7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through</a:t>
            </a:r>
            <a:r>
              <a:rPr sz="1250" spc="18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trash</a:t>
            </a:r>
            <a:r>
              <a:rPr sz="1250" spc="9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and</a:t>
            </a:r>
            <a:r>
              <a:rPr sz="1250" spc="10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recycling</a:t>
            </a:r>
            <a:r>
              <a:rPr sz="1250" spc="9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containers</a:t>
            </a:r>
            <a:endParaRPr sz="1250">
              <a:latin typeface="Arial"/>
              <a:cs typeface="Arial"/>
            </a:endParaRPr>
          </a:p>
          <a:p>
            <a:pPr marL="12700" marR="5080" indent="397510">
              <a:lnSpc>
                <a:spcPts val="3510"/>
              </a:lnSpc>
              <a:spcBef>
                <a:spcPts val="204"/>
              </a:spcBef>
            </a:pP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Data</a:t>
            </a:r>
            <a:r>
              <a:rPr sz="1250" spc="4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on</a:t>
            </a:r>
            <a:r>
              <a:rPr sz="1250" spc="1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web</a:t>
            </a:r>
            <a:r>
              <a:rPr sz="1250" spc="2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pages,</a:t>
            </a:r>
            <a:r>
              <a:rPr sz="1250" spc="6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blogs,</a:t>
            </a:r>
            <a:r>
              <a:rPr sz="1250" spc="9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chat</a:t>
            </a:r>
            <a:r>
              <a:rPr sz="1250" spc="10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groups,</a:t>
            </a:r>
            <a:r>
              <a:rPr sz="1250" spc="10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and</a:t>
            </a:r>
            <a:r>
              <a:rPr sz="1250" spc="4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social media</a:t>
            </a:r>
            <a:r>
              <a:rPr sz="1250" spc="25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postings </a:t>
            </a:r>
            <a:r>
              <a:rPr sz="1250" spc="330" dirty="0">
                <a:solidFill>
                  <a:srgbClr val="2D6789"/>
                </a:solidFill>
                <a:latin typeface="Arial"/>
                <a:cs typeface="Arial"/>
              </a:rPr>
              <a:t>({)</a:t>
            </a:r>
            <a:r>
              <a:rPr sz="1250" spc="330" dirty="0">
                <a:solidFill>
                  <a:srgbClr val="1C2326"/>
                </a:solidFill>
                <a:latin typeface="Arial"/>
                <a:cs typeface="Arial"/>
              </a:rPr>
              <a:t>All</a:t>
            </a:r>
            <a:r>
              <a:rPr sz="1250" spc="14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of</a:t>
            </a:r>
            <a:r>
              <a:rPr sz="1250" spc="20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6"/>
                </a:solidFill>
                <a:latin typeface="Arial"/>
                <a:cs typeface="Arial"/>
              </a:rPr>
              <a:t>the</a:t>
            </a:r>
            <a:r>
              <a:rPr sz="1250" spc="60" dirty="0">
                <a:solidFill>
                  <a:srgbClr val="1C2326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6"/>
                </a:solidFill>
                <a:latin typeface="Arial"/>
                <a:cs typeface="Arial"/>
              </a:rPr>
              <a:t>above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527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7637" y="1108511"/>
            <a:ext cx="7216775" cy="4263390"/>
            <a:chOff x="-7637" y="1108511"/>
            <a:chExt cx="7216775" cy="42633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9" y="2195589"/>
              <a:ext cx="7180596" cy="31757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7637" y="1352798"/>
              <a:ext cx="119380" cy="3676650"/>
            </a:xfrm>
            <a:custGeom>
              <a:avLst/>
              <a:gdLst/>
              <a:ahLst/>
              <a:cxnLst/>
              <a:rect l="l" t="t" r="r" b="b"/>
              <a:pathLst>
                <a:path w="119380" h="3676650">
                  <a:moveTo>
                    <a:pt x="0" y="0"/>
                  </a:moveTo>
                  <a:lnTo>
                    <a:pt x="119134" y="0"/>
                  </a:lnTo>
                  <a:lnTo>
                    <a:pt x="119134" y="3676526"/>
                  </a:lnTo>
                  <a:lnTo>
                    <a:pt x="0" y="3676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5760" y="1352798"/>
              <a:ext cx="0" cy="3444875"/>
            </a:xfrm>
            <a:custGeom>
              <a:avLst/>
              <a:gdLst/>
              <a:ahLst/>
              <a:cxnLst/>
              <a:rect l="l" t="t" r="r" b="b"/>
              <a:pathLst>
                <a:path h="3444875">
                  <a:moveTo>
                    <a:pt x="0" y="3444452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61708" y="1352798"/>
              <a:ext cx="0" cy="843280"/>
            </a:xfrm>
            <a:custGeom>
              <a:avLst/>
              <a:gdLst/>
              <a:ahLst/>
              <a:cxnLst/>
              <a:rect l="l" t="t" r="r" b="b"/>
              <a:pathLst>
                <a:path h="843280">
                  <a:moveTo>
                    <a:pt x="0" y="842791"/>
                  </a:moveTo>
                  <a:lnTo>
                    <a:pt x="0" y="0"/>
                  </a:lnTo>
                </a:path>
              </a:pathLst>
            </a:custGeom>
            <a:ln w="549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74732" y="1108511"/>
              <a:ext cx="134620" cy="1087120"/>
            </a:xfrm>
            <a:custGeom>
              <a:avLst/>
              <a:gdLst/>
              <a:ahLst/>
              <a:cxnLst/>
              <a:rect l="l" t="t" r="r" b="b"/>
              <a:pathLst>
                <a:path w="134620" h="1087120">
                  <a:moveTo>
                    <a:pt x="0" y="0"/>
                  </a:moveTo>
                  <a:lnTo>
                    <a:pt x="134407" y="0"/>
                  </a:lnTo>
                  <a:lnTo>
                    <a:pt x="134407" y="1087079"/>
                  </a:lnTo>
                  <a:lnTo>
                    <a:pt x="0" y="1087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4377" y="4800305"/>
              <a:ext cx="2994025" cy="0"/>
            </a:xfrm>
            <a:custGeom>
              <a:avLst/>
              <a:gdLst/>
              <a:ahLst/>
              <a:cxnLst/>
              <a:rect l="l" t="t" r="r" b="b"/>
              <a:pathLst>
                <a:path w="2994025">
                  <a:moveTo>
                    <a:pt x="0" y="0"/>
                  </a:moveTo>
                  <a:lnTo>
                    <a:pt x="2993626" y="0"/>
                  </a:lnTo>
                </a:path>
              </a:pathLst>
            </a:custGeom>
            <a:ln w="48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3379" y="1468349"/>
            <a:ext cx="5135245" cy="2300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200" b="1" spc="65" dirty="0">
                <a:solidFill>
                  <a:srgbClr val="1D2328"/>
                </a:solidFill>
                <a:latin typeface="Arial"/>
                <a:cs typeface="Arial"/>
              </a:rPr>
              <a:t>Question</a:t>
            </a:r>
            <a:r>
              <a:rPr sz="1200" b="1" spc="8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15" dirty="0">
                <a:solidFill>
                  <a:srgbClr val="1D2328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Who</a:t>
            </a:r>
            <a:r>
              <a:rPr sz="1200" b="1" spc="12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should</a:t>
            </a:r>
            <a:r>
              <a:rPr sz="1200" b="1" spc="16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unit</a:t>
            </a:r>
            <a:r>
              <a:rPr sz="1200" b="1" spc="14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members</a:t>
            </a:r>
            <a:r>
              <a:rPr sz="1200" b="1" spc="14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contact</a:t>
            </a:r>
            <a:r>
              <a:rPr sz="1200" b="1" spc="17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when</a:t>
            </a:r>
            <a:r>
              <a:rPr sz="1200" b="1" spc="14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reporting</a:t>
            </a:r>
            <a:r>
              <a:rPr sz="1200" b="1" spc="7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1D2328"/>
                </a:solidFill>
                <a:latin typeface="Arial"/>
                <a:cs typeface="Arial"/>
              </a:rPr>
              <a:t>OPSEC</a:t>
            </a:r>
            <a:r>
              <a:rPr sz="1200" b="1" spc="114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D2328"/>
                </a:solidFill>
                <a:latin typeface="Arial"/>
                <a:cs typeface="Arial"/>
              </a:rPr>
              <a:t>concerns?</a:t>
            </a:r>
            <a:endParaRPr sz="1200">
              <a:latin typeface="Arial"/>
              <a:cs typeface="Arial"/>
            </a:endParaRPr>
          </a:p>
          <a:p>
            <a:pPr marL="341630" marR="2356485" indent="3810">
              <a:lnSpc>
                <a:spcPct val="237100"/>
              </a:lnSpc>
              <a:spcBef>
                <a:spcPts val="360"/>
              </a:spcBef>
            </a:pPr>
            <a:r>
              <a:rPr sz="1200" dirty="0">
                <a:solidFill>
                  <a:srgbClr val="1D2328"/>
                </a:solidFill>
                <a:latin typeface="Arial"/>
                <a:cs typeface="Arial"/>
              </a:rPr>
              <a:t>Appointed</a:t>
            </a:r>
            <a:r>
              <a:rPr sz="1200" spc="19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spc="-130" dirty="0">
                <a:solidFill>
                  <a:srgbClr val="1D2328"/>
                </a:solidFill>
                <a:latin typeface="Arial"/>
                <a:cs typeface="Arial"/>
              </a:rPr>
              <a:t>OPSEC</a:t>
            </a:r>
            <a:r>
              <a:rPr sz="1200" spc="31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D2328"/>
                </a:solidFill>
                <a:latin typeface="Arial"/>
                <a:cs typeface="Arial"/>
              </a:rPr>
              <a:t>representatives Supervisor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Arial"/>
              <a:cs typeface="Arial"/>
            </a:endParaRPr>
          </a:p>
          <a:p>
            <a:pPr marL="340995">
              <a:lnSpc>
                <a:spcPct val="100000"/>
              </a:lnSpc>
            </a:pPr>
            <a:r>
              <a:rPr sz="1200" spc="-10" dirty="0">
                <a:solidFill>
                  <a:srgbClr val="1D2328"/>
                </a:solidFill>
                <a:latin typeface="Arial"/>
                <a:cs typeface="Arial"/>
              </a:rPr>
              <a:t>Commander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346075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1D2328"/>
                </a:solidFill>
                <a:latin typeface="Arial"/>
                <a:cs typeface="Arial"/>
              </a:rPr>
              <a:t>All</a:t>
            </a:r>
            <a:r>
              <a:rPr sz="1200" spc="22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2328"/>
                </a:solidFill>
                <a:latin typeface="Arial"/>
                <a:cs typeface="Arial"/>
              </a:rPr>
              <a:t>of</a:t>
            </a:r>
            <a:r>
              <a:rPr sz="1200" spc="22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2328"/>
                </a:solidFill>
                <a:latin typeface="Arial"/>
                <a:cs typeface="Arial"/>
              </a:rPr>
              <a:t>the</a:t>
            </a:r>
            <a:r>
              <a:rPr sz="1200" spc="23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D2328"/>
                </a:solidFill>
                <a:latin typeface="Arial"/>
                <a:cs typeface="Arial"/>
              </a:rPr>
              <a:t>above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7558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218" y="1096297"/>
            <a:ext cx="7204709" cy="4275455"/>
            <a:chOff x="12218" y="1096297"/>
            <a:chExt cx="7204709" cy="42754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38" y="2696378"/>
              <a:ext cx="7168377" cy="26749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218" y="1755873"/>
              <a:ext cx="128905" cy="3286125"/>
            </a:xfrm>
            <a:custGeom>
              <a:avLst/>
              <a:gdLst/>
              <a:ahLst/>
              <a:cxnLst/>
              <a:rect l="l" t="t" r="r" b="b"/>
              <a:pathLst>
                <a:path w="128905" h="3286125">
                  <a:moveTo>
                    <a:pt x="0" y="0"/>
                  </a:moveTo>
                  <a:lnTo>
                    <a:pt x="128298" y="0"/>
                  </a:lnTo>
                  <a:lnTo>
                    <a:pt x="128298" y="3285666"/>
                  </a:lnTo>
                  <a:lnTo>
                    <a:pt x="0" y="3285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1033" y="1755873"/>
              <a:ext cx="0" cy="1746885"/>
            </a:xfrm>
            <a:custGeom>
              <a:avLst/>
              <a:gdLst/>
              <a:ahLst/>
              <a:cxnLst/>
              <a:rect l="l" t="t" r="r" b="b"/>
              <a:pathLst>
                <a:path h="1746885">
                  <a:moveTo>
                    <a:pt x="0" y="1746655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76981" y="1377227"/>
              <a:ext cx="0" cy="1319530"/>
            </a:xfrm>
            <a:custGeom>
              <a:avLst/>
              <a:gdLst/>
              <a:ahLst/>
              <a:cxnLst/>
              <a:rect l="l" t="t" r="r" b="b"/>
              <a:pathLst>
                <a:path h="1319530">
                  <a:moveTo>
                    <a:pt x="0" y="1319152"/>
                  </a:moveTo>
                  <a:lnTo>
                    <a:pt x="0" y="0"/>
                  </a:lnTo>
                </a:path>
              </a:pathLst>
            </a:custGeom>
            <a:ln w="549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85424" y="1096297"/>
              <a:ext cx="131445" cy="1600200"/>
            </a:xfrm>
            <a:custGeom>
              <a:avLst/>
              <a:gdLst/>
              <a:ahLst/>
              <a:cxnLst/>
              <a:rect l="l" t="t" r="r" b="b"/>
              <a:pathLst>
                <a:path w="131445" h="1600200">
                  <a:moveTo>
                    <a:pt x="0" y="0"/>
                  </a:moveTo>
                  <a:lnTo>
                    <a:pt x="131352" y="0"/>
                  </a:lnTo>
                  <a:lnTo>
                    <a:pt x="131352" y="1600082"/>
                  </a:lnTo>
                  <a:lnTo>
                    <a:pt x="0" y="1600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8664" y="4818626"/>
              <a:ext cx="1161415" cy="0"/>
            </a:xfrm>
            <a:custGeom>
              <a:avLst/>
              <a:gdLst/>
              <a:ahLst/>
              <a:cxnLst/>
              <a:rect l="l" t="t" r="r" b="b"/>
              <a:pathLst>
                <a:path w="1161414">
                  <a:moveTo>
                    <a:pt x="0" y="0"/>
                  </a:moveTo>
                  <a:lnTo>
                    <a:pt x="1160793" y="0"/>
                  </a:lnTo>
                </a:path>
              </a:pathLst>
            </a:custGeom>
            <a:ln w="48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8104" y="1477001"/>
            <a:ext cx="5137785" cy="2310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1D232A"/>
                </a:solidFill>
                <a:latin typeface="Arial"/>
                <a:cs typeface="Arial"/>
              </a:rPr>
              <a:t>Question</a:t>
            </a:r>
            <a:r>
              <a:rPr sz="1300" b="1" spc="145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250" b="1" spc="15" dirty="0">
                <a:solidFill>
                  <a:srgbClr val="1D232A"/>
                </a:solidFill>
                <a:latin typeface="Arial"/>
                <a:cs typeface="Arial"/>
              </a:rPr>
              <a:t>2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150" b="1" dirty="0">
                <a:solidFill>
                  <a:srgbClr val="1D232A"/>
                </a:solidFill>
                <a:latin typeface="Arial"/>
                <a:cs typeface="Arial"/>
              </a:rPr>
              <a:t>Who</a:t>
            </a:r>
            <a:r>
              <a:rPr sz="1150" b="1" spc="225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D232A"/>
                </a:solidFill>
                <a:latin typeface="Arial"/>
                <a:cs typeface="Arial"/>
              </a:rPr>
              <a:t>should</a:t>
            </a:r>
            <a:r>
              <a:rPr sz="1150" b="1" spc="229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spc="75" dirty="0">
                <a:solidFill>
                  <a:srgbClr val="1D232A"/>
                </a:solidFill>
                <a:latin typeface="Arial"/>
                <a:cs typeface="Arial"/>
              </a:rPr>
              <a:t>unit</a:t>
            </a:r>
            <a:r>
              <a:rPr sz="1150" b="1" spc="180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D232A"/>
                </a:solidFill>
                <a:latin typeface="Arial"/>
                <a:cs typeface="Arial"/>
              </a:rPr>
              <a:t>members</a:t>
            </a:r>
            <a:r>
              <a:rPr sz="1150" b="1" spc="295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D232A"/>
                </a:solidFill>
                <a:latin typeface="Arial"/>
                <a:cs typeface="Arial"/>
              </a:rPr>
              <a:t>contact</a:t>
            </a:r>
            <a:r>
              <a:rPr sz="1150" b="1" spc="310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D232A"/>
                </a:solidFill>
                <a:latin typeface="Arial"/>
                <a:cs typeface="Arial"/>
              </a:rPr>
              <a:t>when</a:t>
            </a:r>
            <a:r>
              <a:rPr sz="1150" b="1" spc="229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D232A"/>
                </a:solidFill>
                <a:latin typeface="Arial"/>
                <a:cs typeface="Arial"/>
              </a:rPr>
              <a:t>reporting</a:t>
            </a:r>
            <a:r>
              <a:rPr sz="1150" b="1" spc="235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spc="-45" dirty="0">
                <a:solidFill>
                  <a:srgbClr val="1D232A"/>
                </a:solidFill>
                <a:latin typeface="Arial"/>
                <a:cs typeface="Arial"/>
              </a:rPr>
              <a:t>OPSEC</a:t>
            </a:r>
            <a:r>
              <a:rPr sz="1150" b="1" spc="254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D232A"/>
                </a:solidFill>
                <a:latin typeface="Arial"/>
                <a:cs typeface="Arial"/>
              </a:rPr>
              <a:t>concerns?</a:t>
            </a:r>
            <a:endParaRPr sz="1150">
              <a:latin typeface="Arial"/>
              <a:cs typeface="Arial"/>
            </a:endParaRPr>
          </a:p>
          <a:p>
            <a:pPr marL="345440" marR="2358390" indent="635">
              <a:lnSpc>
                <a:spcPct val="237100"/>
              </a:lnSpc>
              <a:spcBef>
                <a:spcPts val="395"/>
              </a:spcBef>
            </a:pPr>
            <a:r>
              <a:rPr sz="1200" dirty="0">
                <a:solidFill>
                  <a:srgbClr val="1D232A"/>
                </a:solidFill>
                <a:latin typeface="Arial"/>
                <a:cs typeface="Arial"/>
              </a:rPr>
              <a:t>Appointed</a:t>
            </a:r>
            <a:r>
              <a:rPr sz="1200" spc="270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200" spc="-135" dirty="0">
                <a:solidFill>
                  <a:srgbClr val="1D232A"/>
                </a:solidFill>
                <a:latin typeface="Arial"/>
                <a:cs typeface="Arial"/>
              </a:rPr>
              <a:t>OPSEC</a:t>
            </a:r>
            <a:r>
              <a:rPr sz="1200" spc="270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D232A"/>
                </a:solidFill>
                <a:latin typeface="Arial"/>
                <a:cs typeface="Arial"/>
              </a:rPr>
              <a:t>representatives Supervisor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Arial"/>
              <a:cs typeface="Arial"/>
            </a:endParaRPr>
          </a:p>
          <a:p>
            <a:pPr marL="344805">
              <a:lnSpc>
                <a:spcPct val="100000"/>
              </a:lnSpc>
            </a:pPr>
            <a:r>
              <a:rPr sz="1200" spc="-10" dirty="0">
                <a:solidFill>
                  <a:srgbClr val="1D232A"/>
                </a:solidFill>
                <a:latin typeface="Arial"/>
                <a:cs typeface="Arial"/>
              </a:rPr>
              <a:t>Commander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Arial"/>
              <a:cs typeface="Arial"/>
            </a:endParaRPr>
          </a:p>
          <a:p>
            <a:pPr marL="349885">
              <a:lnSpc>
                <a:spcPct val="100000"/>
              </a:lnSpc>
            </a:pPr>
            <a:r>
              <a:rPr sz="1200" dirty="0">
                <a:solidFill>
                  <a:srgbClr val="1D232A"/>
                </a:solidFill>
                <a:latin typeface="Arial"/>
                <a:cs typeface="Arial"/>
              </a:rPr>
              <a:t>All</a:t>
            </a:r>
            <a:r>
              <a:rPr sz="1200" spc="195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232A"/>
                </a:solidFill>
                <a:latin typeface="Arial"/>
                <a:cs typeface="Arial"/>
              </a:rPr>
              <a:t>of</a:t>
            </a:r>
            <a:r>
              <a:rPr sz="1200" spc="245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D232A"/>
                </a:solidFill>
                <a:latin typeface="Arial"/>
                <a:cs typeface="Arial"/>
              </a:rPr>
              <a:t>the</a:t>
            </a:r>
            <a:r>
              <a:rPr sz="1200" spc="235" dirty="0">
                <a:solidFill>
                  <a:srgbClr val="1D232A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D232A"/>
                </a:solidFill>
                <a:latin typeface="Arial"/>
                <a:cs typeface="Arial"/>
              </a:rPr>
              <a:t>above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772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81" y="1108511"/>
            <a:ext cx="7214234" cy="4263390"/>
            <a:chOff x="4581" y="1108511"/>
            <a:chExt cx="7214234" cy="42633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38" y="2745237"/>
              <a:ext cx="7168377" cy="262608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984" y="1377227"/>
              <a:ext cx="0" cy="3701415"/>
            </a:xfrm>
            <a:custGeom>
              <a:avLst/>
              <a:gdLst/>
              <a:ahLst/>
              <a:cxnLst/>
              <a:rect l="l" t="t" r="r" b="b"/>
              <a:pathLst>
                <a:path h="3701415">
                  <a:moveTo>
                    <a:pt x="0" y="3700954"/>
                  </a:moveTo>
                  <a:lnTo>
                    <a:pt x="0" y="0"/>
                  </a:lnTo>
                </a:path>
              </a:pathLst>
            </a:custGeom>
            <a:ln w="1008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6595" y="1377227"/>
              <a:ext cx="0" cy="2980690"/>
            </a:xfrm>
            <a:custGeom>
              <a:avLst/>
              <a:gdLst/>
              <a:ahLst/>
              <a:cxnLst/>
              <a:rect l="l" t="t" r="r" b="b"/>
              <a:pathLst>
                <a:path h="2980690">
                  <a:moveTo>
                    <a:pt x="0" y="2980306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76982" y="1377227"/>
              <a:ext cx="0" cy="1368425"/>
            </a:xfrm>
            <a:custGeom>
              <a:avLst/>
              <a:gdLst/>
              <a:ahLst/>
              <a:cxnLst/>
              <a:rect l="l" t="t" r="r" b="b"/>
              <a:pathLst>
                <a:path h="1368425">
                  <a:moveTo>
                    <a:pt x="0" y="1368009"/>
                  </a:moveTo>
                  <a:lnTo>
                    <a:pt x="0" y="0"/>
                  </a:lnTo>
                </a:path>
              </a:pathLst>
            </a:custGeom>
            <a:ln w="549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90006" y="1108511"/>
              <a:ext cx="128905" cy="1637030"/>
            </a:xfrm>
            <a:custGeom>
              <a:avLst/>
              <a:gdLst/>
              <a:ahLst/>
              <a:cxnLst/>
              <a:rect l="l" t="t" r="r" b="b"/>
              <a:pathLst>
                <a:path w="128904" h="1637030">
                  <a:moveTo>
                    <a:pt x="0" y="0"/>
                  </a:moveTo>
                  <a:lnTo>
                    <a:pt x="128298" y="0"/>
                  </a:lnTo>
                  <a:lnTo>
                    <a:pt x="128298" y="1636725"/>
                  </a:lnTo>
                  <a:lnTo>
                    <a:pt x="0" y="16367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2839" y="1495830"/>
            <a:ext cx="5991860" cy="2707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200" b="1" spc="65" dirty="0">
                <a:solidFill>
                  <a:srgbClr val="1C2126"/>
                </a:solidFill>
                <a:latin typeface="Arial"/>
                <a:cs typeface="Arial"/>
              </a:rPr>
              <a:t>Question</a:t>
            </a:r>
            <a:r>
              <a:rPr sz="1200" b="1" spc="1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1C2126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  <a:p>
            <a:pPr marL="12700" marR="598805" indent="3810">
              <a:lnSpc>
                <a:spcPct val="105200"/>
              </a:lnSpc>
              <a:spcBef>
                <a:spcPts val="890"/>
              </a:spcBef>
            </a:pP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Who</a:t>
            </a:r>
            <a:r>
              <a:rPr sz="1200" b="1" spc="10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should</a:t>
            </a:r>
            <a:r>
              <a:rPr sz="1200" b="1" spc="12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you</a:t>
            </a:r>
            <a:r>
              <a:rPr sz="1200" b="1" spc="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contact</a:t>
            </a:r>
            <a:r>
              <a:rPr sz="1200" b="1" spc="19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C2126"/>
                </a:solidFill>
                <a:latin typeface="Arial"/>
                <a:cs typeface="Arial"/>
              </a:rPr>
              <a:t>to</a:t>
            </a:r>
            <a:r>
              <a:rPr sz="1200" b="1" spc="6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-45" dirty="0">
                <a:solidFill>
                  <a:srgbClr val="1C2126"/>
                </a:solidFill>
                <a:latin typeface="Arial"/>
                <a:cs typeface="Arial"/>
              </a:rPr>
              <a:t>discuss</a:t>
            </a:r>
            <a:r>
              <a:rPr sz="1200" b="1" spc="9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items</a:t>
            </a:r>
            <a:r>
              <a:rPr sz="1200" b="1" spc="10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on</a:t>
            </a:r>
            <a:r>
              <a:rPr sz="1200" b="1" spc="7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your</a:t>
            </a:r>
            <a:r>
              <a:rPr sz="1200" b="1" spc="13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organization's</a:t>
            </a:r>
            <a:r>
              <a:rPr sz="1200" b="1" spc="-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126"/>
                </a:solidFill>
                <a:latin typeface="Arial"/>
                <a:cs typeface="Arial"/>
              </a:rPr>
              <a:t>critical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information</a:t>
            </a:r>
            <a:r>
              <a:rPr sz="1200" b="1" spc="30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00" b="1" spc="7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indicator's</a:t>
            </a:r>
            <a:r>
              <a:rPr sz="1200" b="1" spc="33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list</a:t>
            </a:r>
            <a:r>
              <a:rPr sz="1200" b="1" spc="27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126"/>
                </a:solidFill>
                <a:latin typeface="Arial"/>
                <a:cs typeface="Arial"/>
              </a:rPr>
              <a:t>(CIIL)?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349885">
              <a:lnSpc>
                <a:spcPct val="100000"/>
              </a:lnSpc>
              <a:spcBef>
                <a:spcPts val="935"/>
              </a:spcBef>
            </a:pPr>
            <a:r>
              <a:rPr sz="1200" spc="55" dirty="0">
                <a:solidFill>
                  <a:srgbClr val="1C2126"/>
                </a:solidFill>
                <a:latin typeface="Arial"/>
                <a:cs typeface="Arial"/>
              </a:rPr>
              <a:t>Facility</a:t>
            </a:r>
            <a:r>
              <a:rPr sz="1200" spc="5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Manager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Arial"/>
              <a:cs typeface="Arial"/>
            </a:endParaRPr>
          </a:p>
          <a:p>
            <a:pPr marL="349250" marR="5080" indent="-635">
              <a:lnSpc>
                <a:spcPct val="103499"/>
              </a:lnSpc>
            </a:pPr>
            <a:r>
              <a:rPr sz="1200" spc="-114" dirty="0">
                <a:solidFill>
                  <a:srgbClr val="1C2126"/>
                </a:solidFill>
                <a:latin typeface="Arial"/>
                <a:cs typeface="Arial"/>
              </a:rPr>
              <a:t>OPSEC</a:t>
            </a:r>
            <a:r>
              <a:rPr sz="1200" spc="18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C2126"/>
                </a:solidFill>
                <a:latin typeface="Arial"/>
                <a:cs typeface="Arial"/>
              </a:rPr>
              <a:t>representative</a:t>
            </a:r>
            <a:r>
              <a:rPr sz="1200" spc="10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such</a:t>
            </a:r>
            <a:r>
              <a:rPr sz="1200" spc="10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as</a:t>
            </a:r>
            <a:r>
              <a:rPr sz="1200" spc="10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your</a:t>
            </a:r>
            <a:r>
              <a:rPr sz="1200" spc="1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organization's</a:t>
            </a:r>
            <a:r>
              <a:rPr sz="1200" spc="6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25" dirty="0">
                <a:solidFill>
                  <a:srgbClr val="1C2126"/>
                </a:solidFill>
                <a:latin typeface="Arial"/>
                <a:cs typeface="Arial"/>
              </a:rPr>
              <a:t>OPSEC</a:t>
            </a:r>
            <a:r>
              <a:rPr sz="1200" spc="16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Program</a:t>
            </a:r>
            <a:r>
              <a:rPr sz="1200" spc="2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Managers</a:t>
            </a:r>
            <a:r>
              <a:rPr sz="1200" spc="17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C2126"/>
                </a:solidFill>
                <a:latin typeface="Arial"/>
                <a:cs typeface="Arial"/>
              </a:rPr>
              <a:t>or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Signature</a:t>
            </a:r>
            <a:r>
              <a:rPr sz="1200" spc="9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Managers</a:t>
            </a:r>
            <a:r>
              <a:rPr sz="1200" spc="17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or</a:t>
            </a:r>
            <a:r>
              <a:rPr sz="1200" spc="1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Coordinators</a:t>
            </a:r>
            <a:endParaRPr sz="1200">
              <a:latin typeface="Arial"/>
              <a:cs typeface="Arial"/>
            </a:endParaRPr>
          </a:p>
          <a:p>
            <a:pPr marL="349250" marR="4403090">
              <a:lnSpc>
                <a:spcPct val="240400"/>
              </a:lnSpc>
            </a:pP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Security</a:t>
            </a:r>
            <a:r>
              <a:rPr sz="1200" spc="3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Forces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Security</a:t>
            </a:r>
            <a:r>
              <a:rPr sz="1200" spc="27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Manager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6501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527" y="1108511"/>
            <a:ext cx="7218680" cy="4263390"/>
            <a:chOff x="-1527" y="1108511"/>
            <a:chExt cx="7218680" cy="42633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38" y="2244448"/>
              <a:ext cx="7168377" cy="312687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347" y="1365013"/>
              <a:ext cx="0" cy="3701415"/>
            </a:xfrm>
            <a:custGeom>
              <a:avLst/>
              <a:gdLst/>
              <a:ahLst/>
              <a:cxnLst/>
              <a:rect l="l" t="t" r="r" b="b"/>
              <a:pathLst>
                <a:path h="3701415">
                  <a:moveTo>
                    <a:pt x="0" y="3700954"/>
                  </a:moveTo>
                  <a:lnTo>
                    <a:pt x="0" y="0"/>
                  </a:lnTo>
                </a:path>
              </a:pathLst>
            </a:custGeom>
            <a:ln w="97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3541" y="1365013"/>
              <a:ext cx="0" cy="2992755"/>
            </a:xfrm>
            <a:custGeom>
              <a:avLst/>
              <a:gdLst/>
              <a:ahLst/>
              <a:cxnLst/>
              <a:rect l="l" t="t" r="r" b="b"/>
              <a:pathLst>
                <a:path h="2992754">
                  <a:moveTo>
                    <a:pt x="0" y="2992521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73926" y="1365013"/>
              <a:ext cx="0" cy="879475"/>
            </a:xfrm>
            <a:custGeom>
              <a:avLst/>
              <a:gdLst/>
              <a:ahLst/>
              <a:cxnLst/>
              <a:rect l="l" t="t" r="r" b="b"/>
              <a:pathLst>
                <a:path h="879475">
                  <a:moveTo>
                    <a:pt x="0" y="879434"/>
                  </a:moveTo>
                  <a:lnTo>
                    <a:pt x="0" y="0"/>
                  </a:lnTo>
                </a:path>
              </a:pathLst>
            </a:custGeom>
            <a:ln w="580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85424" y="1108511"/>
              <a:ext cx="131445" cy="1136015"/>
            </a:xfrm>
            <a:custGeom>
              <a:avLst/>
              <a:gdLst/>
              <a:ahLst/>
              <a:cxnLst/>
              <a:rect l="l" t="t" r="r" b="b"/>
              <a:pathLst>
                <a:path w="131445" h="1136014">
                  <a:moveTo>
                    <a:pt x="0" y="0"/>
                  </a:moveTo>
                  <a:lnTo>
                    <a:pt x="131352" y="0"/>
                  </a:lnTo>
                  <a:lnTo>
                    <a:pt x="131352" y="1135936"/>
                  </a:lnTo>
                  <a:lnTo>
                    <a:pt x="0" y="11359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15815" y="1473947"/>
            <a:ext cx="6122670" cy="2716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495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1C2328"/>
                </a:solidFill>
                <a:latin typeface="Arial"/>
                <a:cs typeface="Arial"/>
              </a:rPr>
              <a:t>Question</a:t>
            </a:r>
            <a:r>
              <a:rPr sz="1300" b="1" spc="15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1C2328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  <a:p>
            <a:pPr marL="146050" marR="598805" indent="3810">
              <a:lnSpc>
                <a:spcPct val="103499"/>
              </a:lnSpc>
              <a:spcBef>
                <a:spcPts val="919"/>
              </a:spcBef>
            </a:pP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Who</a:t>
            </a:r>
            <a:r>
              <a:rPr sz="1200" b="1" spc="9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should</a:t>
            </a:r>
            <a:r>
              <a:rPr sz="1200" b="1" spc="11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you</a:t>
            </a:r>
            <a:r>
              <a:rPr sz="1200" b="1" spc="4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contact</a:t>
            </a:r>
            <a:r>
              <a:rPr sz="1200" b="1" spc="22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to</a:t>
            </a:r>
            <a:r>
              <a:rPr sz="1200" b="1" spc="15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1C2328"/>
                </a:solidFill>
                <a:latin typeface="Arial"/>
                <a:cs typeface="Arial"/>
              </a:rPr>
              <a:t>discuss</a:t>
            </a:r>
            <a:r>
              <a:rPr sz="1200" b="1" spc="8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items</a:t>
            </a:r>
            <a:r>
              <a:rPr sz="1200" b="1" spc="6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on</a:t>
            </a:r>
            <a:r>
              <a:rPr sz="1200" b="1" spc="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your</a:t>
            </a:r>
            <a:r>
              <a:rPr sz="1200" b="1" spc="13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organization's</a:t>
            </a:r>
            <a:r>
              <a:rPr sz="1200" b="1" spc="-3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328"/>
                </a:solidFill>
                <a:latin typeface="Arial"/>
                <a:cs typeface="Arial"/>
              </a:rPr>
              <a:t>critical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information</a:t>
            </a:r>
            <a:r>
              <a:rPr sz="1200" b="1" spc="34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and</a:t>
            </a:r>
            <a:r>
              <a:rPr sz="1200" b="1" spc="7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indicator's</a:t>
            </a:r>
            <a:r>
              <a:rPr sz="1200" b="1" spc="28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list</a:t>
            </a:r>
            <a:r>
              <a:rPr sz="1200" b="1" spc="26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328"/>
                </a:solidFill>
                <a:latin typeface="Arial"/>
                <a:cs typeface="Arial"/>
              </a:rPr>
              <a:t>(CIIL)?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935"/>
              </a:spcBef>
            </a:pPr>
            <a:r>
              <a:rPr sz="1200" spc="50" dirty="0">
                <a:solidFill>
                  <a:srgbClr val="1C2328"/>
                </a:solidFill>
                <a:latin typeface="Arial"/>
                <a:cs typeface="Arial"/>
              </a:rPr>
              <a:t>Facility</a:t>
            </a:r>
            <a:r>
              <a:rPr sz="1200" spc="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328"/>
                </a:solidFill>
                <a:latin typeface="Arial"/>
                <a:cs typeface="Arial"/>
              </a:rPr>
              <a:t>Manager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2700" marR="5080" indent="464184">
              <a:lnSpc>
                <a:spcPct val="103499"/>
              </a:lnSpc>
            </a:pPr>
            <a:r>
              <a:rPr sz="1200" spc="-110" dirty="0">
                <a:solidFill>
                  <a:srgbClr val="1C2328"/>
                </a:solidFill>
                <a:latin typeface="Arial"/>
                <a:cs typeface="Arial"/>
              </a:rPr>
              <a:t>OPSEC</a:t>
            </a:r>
            <a:r>
              <a:rPr sz="1200" spc="16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C2328"/>
                </a:solidFill>
                <a:latin typeface="Arial"/>
                <a:cs typeface="Arial"/>
              </a:rPr>
              <a:t>representative</a:t>
            </a:r>
            <a:r>
              <a:rPr sz="1200" spc="7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such</a:t>
            </a:r>
            <a:r>
              <a:rPr sz="1200" spc="13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as</a:t>
            </a:r>
            <a:r>
              <a:rPr sz="1200" spc="10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your</a:t>
            </a:r>
            <a:r>
              <a:rPr sz="1200" spc="15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organization's</a:t>
            </a:r>
            <a:r>
              <a:rPr sz="1200" spc="-2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1C2328"/>
                </a:solidFill>
                <a:latin typeface="Arial"/>
                <a:cs typeface="Arial"/>
              </a:rPr>
              <a:t>OPSEC</a:t>
            </a:r>
            <a:r>
              <a:rPr sz="1200" spc="22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Program</a:t>
            </a:r>
            <a:r>
              <a:rPr sz="1200" spc="2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Managers</a:t>
            </a:r>
            <a:r>
              <a:rPr sz="1200" spc="14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C2328"/>
                </a:solidFill>
                <a:latin typeface="Arial"/>
                <a:cs typeface="Arial"/>
              </a:rPr>
              <a:t>or </a:t>
            </a:r>
            <a:r>
              <a:rPr sz="1200" spc="434" dirty="0">
                <a:solidFill>
                  <a:srgbClr val="1C2328"/>
                </a:solidFill>
                <a:latin typeface="Arial"/>
                <a:cs typeface="Arial"/>
              </a:rPr>
              <a:t>Signature</a:t>
            </a:r>
            <a:r>
              <a:rPr sz="1200" spc="-7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Managers</a:t>
            </a:r>
            <a:r>
              <a:rPr sz="1200" spc="8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or</a:t>
            </a:r>
            <a:r>
              <a:rPr sz="1200" spc="18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328"/>
                </a:solidFill>
                <a:latin typeface="Arial"/>
                <a:cs typeface="Arial"/>
              </a:rPr>
              <a:t>Coordinators</a:t>
            </a:r>
            <a:endParaRPr sz="1200">
              <a:latin typeface="Arial"/>
              <a:cs typeface="Arial"/>
            </a:endParaRPr>
          </a:p>
          <a:p>
            <a:pPr marL="476884" marR="4411980">
              <a:lnSpc>
                <a:spcPts val="3460"/>
              </a:lnSpc>
              <a:spcBef>
                <a:spcPts val="209"/>
              </a:spcBef>
            </a:pP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Security</a:t>
            </a:r>
            <a:r>
              <a:rPr sz="1200" spc="34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328"/>
                </a:solidFill>
                <a:latin typeface="Arial"/>
                <a:cs typeface="Arial"/>
              </a:rPr>
              <a:t>Forces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Security</a:t>
            </a:r>
            <a:r>
              <a:rPr sz="1200" spc="28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328"/>
                </a:solidFill>
                <a:latin typeface="Arial"/>
                <a:cs typeface="Arial"/>
              </a:rPr>
              <a:t>Manager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215505" cy="5371465"/>
            <a:chOff x="0" y="0"/>
            <a:chExt cx="7215505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1755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38" y="1792515"/>
              <a:ext cx="7168377" cy="35788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90" y="1755873"/>
              <a:ext cx="131445" cy="3261360"/>
            </a:xfrm>
            <a:custGeom>
              <a:avLst/>
              <a:gdLst/>
              <a:ahLst/>
              <a:cxnLst/>
              <a:rect l="l" t="t" r="r" b="b"/>
              <a:pathLst>
                <a:path w="131445" h="3261360">
                  <a:moveTo>
                    <a:pt x="0" y="0"/>
                  </a:moveTo>
                  <a:lnTo>
                    <a:pt x="131352" y="0"/>
                  </a:lnTo>
                  <a:lnTo>
                    <a:pt x="131352" y="3261237"/>
                  </a:lnTo>
                  <a:lnTo>
                    <a:pt x="0" y="3261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4088" y="1755873"/>
              <a:ext cx="0" cy="2565400"/>
            </a:xfrm>
            <a:custGeom>
              <a:avLst/>
              <a:gdLst/>
              <a:ahLst/>
              <a:cxnLst/>
              <a:rect l="l" t="t" r="r" b="b"/>
              <a:pathLst>
                <a:path h="2565400">
                  <a:moveTo>
                    <a:pt x="0" y="2565018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58653" y="1365013"/>
              <a:ext cx="0" cy="427990"/>
            </a:xfrm>
            <a:custGeom>
              <a:avLst/>
              <a:gdLst/>
              <a:ahLst/>
              <a:cxnLst/>
              <a:rect l="l" t="t" r="r" b="b"/>
              <a:pathLst>
                <a:path h="427989">
                  <a:moveTo>
                    <a:pt x="0" y="427503"/>
                  </a:moveTo>
                  <a:lnTo>
                    <a:pt x="0" y="0"/>
                  </a:lnTo>
                </a:path>
              </a:pathLst>
            </a:custGeom>
            <a:ln w="51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74733" y="1132940"/>
              <a:ext cx="140970" cy="659765"/>
            </a:xfrm>
            <a:custGeom>
              <a:avLst/>
              <a:gdLst/>
              <a:ahLst/>
              <a:cxnLst/>
              <a:rect l="l" t="t" r="r" b="b"/>
              <a:pathLst>
                <a:path w="140970" h="659764">
                  <a:moveTo>
                    <a:pt x="0" y="0"/>
                  </a:moveTo>
                  <a:lnTo>
                    <a:pt x="140517" y="0"/>
                  </a:lnTo>
                  <a:lnTo>
                    <a:pt x="140517" y="659576"/>
                  </a:lnTo>
                  <a:lnTo>
                    <a:pt x="0" y="659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0873" y="1379286"/>
            <a:ext cx="5900420" cy="279844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300" b="1" dirty="0">
                <a:solidFill>
                  <a:srgbClr val="1C2126"/>
                </a:solidFill>
                <a:latin typeface="Arial"/>
                <a:cs typeface="Arial"/>
              </a:rPr>
              <a:t>Question</a:t>
            </a:r>
            <a:r>
              <a:rPr sz="1300" b="1" spc="1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b="1" spc="5" dirty="0">
                <a:solidFill>
                  <a:srgbClr val="1C2126"/>
                </a:solidFill>
                <a:latin typeface="Arial"/>
                <a:cs typeface="Arial"/>
              </a:rPr>
              <a:t>4</a:t>
            </a:r>
            <a:endParaRPr sz="1250">
              <a:latin typeface="Arial"/>
              <a:cs typeface="Arial"/>
            </a:endParaRPr>
          </a:p>
          <a:p>
            <a:pPr marL="13335" marR="5080" indent="-1270">
              <a:lnSpc>
                <a:spcPct val="99400"/>
              </a:lnSpc>
              <a:spcBef>
                <a:spcPts val="735"/>
              </a:spcBef>
              <a:tabLst>
                <a:tab pos="2707005" algn="l"/>
                <a:tab pos="4011295" algn="l"/>
              </a:tabLst>
            </a:pP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An</a:t>
            </a:r>
            <a:r>
              <a:rPr sz="1300" b="1" spc="20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adversary</a:t>
            </a:r>
            <a:r>
              <a:rPr sz="1300" b="1" spc="27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with</a:t>
            </a:r>
            <a:r>
              <a:rPr sz="1300" b="1" spc="19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the</a:t>
            </a:r>
            <a:r>
              <a:rPr sz="1300" b="1" spc="24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u="sng" dirty="0">
                <a:solidFill>
                  <a:srgbClr val="1C2126"/>
                </a:solidFill>
                <a:uFill>
                  <a:solidFill>
                    <a:srgbClr val="1B2025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and </a:t>
            </a:r>
            <a:r>
              <a:rPr sz="1300" b="1" u="sng" dirty="0">
                <a:solidFill>
                  <a:srgbClr val="1C2126"/>
                </a:solidFill>
                <a:uFill>
                  <a:solidFill>
                    <a:srgbClr val="1B2025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00" b="1" spc="-13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spc="65" dirty="0">
                <a:solidFill>
                  <a:srgbClr val="1C2126"/>
                </a:solidFill>
                <a:latin typeface="Times New Roman"/>
                <a:cs typeface="Times New Roman"/>
              </a:rPr>
              <a:t>toundertake</a:t>
            </a:r>
            <a:r>
              <a:rPr sz="1300" b="1" spc="12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any</a:t>
            </a:r>
            <a:r>
              <a:rPr sz="1300" b="1" spc="7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actions detrimental</a:t>
            </a:r>
            <a:r>
              <a:rPr sz="1300" b="1" spc="44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to</a:t>
            </a:r>
            <a:r>
              <a:rPr sz="1300" b="1" spc="30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the</a:t>
            </a:r>
            <a:r>
              <a:rPr sz="1300" b="1" spc="27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spc="55" dirty="0">
                <a:solidFill>
                  <a:srgbClr val="1C2126"/>
                </a:solidFill>
                <a:latin typeface="Times New Roman"/>
                <a:cs typeface="Times New Roman"/>
              </a:rPr>
              <a:t>success</a:t>
            </a:r>
            <a:r>
              <a:rPr sz="1300" b="1" spc="24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of</a:t>
            </a:r>
            <a:r>
              <a:rPr sz="1300" b="1" spc="33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programs,</a:t>
            </a:r>
            <a:r>
              <a:rPr sz="1300" b="1" spc="38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activities,</a:t>
            </a:r>
            <a:r>
              <a:rPr sz="1300" b="1" spc="39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or</a:t>
            </a:r>
            <a:r>
              <a:rPr sz="1300" b="1" spc="9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operations</a:t>
            </a:r>
            <a:r>
              <a:rPr sz="1300" b="1" spc="24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dirty="0">
                <a:solidFill>
                  <a:srgbClr val="1C2126"/>
                </a:solidFill>
                <a:latin typeface="Times New Roman"/>
                <a:cs typeface="Times New Roman"/>
              </a:rPr>
              <a:t>describes</a:t>
            </a:r>
            <a:r>
              <a:rPr sz="1300" b="1" spc="27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spc="-25" dirty="0">
                <a:solidFill>
                  <a:srgbClr val="1C2126"/>
                </a:solidFill>
                <a:latin typeface="Times New Roman"/>
                <a:cs typeface="Times New Roman"/>
              </a:rPr>
              <a:t>an </a:t>
            </a:r>
            <a:r>
              <a:rPr sz="1300" b="1" spc="-110" dirty="0">
                <a:solidFill>
                  <a:srgbClr val="1C2126"/>
                </a:solidFill>
                <a:latin typeface="Times New Roman"/>
                <a:cs typeface="Times New Roman"/>
              </a:rPr>
              <a:t>OPSEC</a:t>
            </a:r>
            <a:r>
              <a:rPr sz="1300" b="1" spc="5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b="1" spc="40" dirty="0">
                <a:solidFill>
                  <a:srgbClr val="1C2126"/>
                </a:solidFill>
                <a:latin typeface="Times New Roman"/>
                <a:cs typeface="Times New Roman"/>
              </a:rPr>
              <a:t>threat.</a:t>
            </a:r>
            <a:endParaRPr sz="1300">
              <a:latin typeface="Times New Roman"/>
              <a:cs typeface="Times New Roman"/>
            </a:endParaRPr>
          </a:p>
          <a:p>
            <a:pPr marL="346710" marR="3845560">
              <a:lnSpc>
                <a:spcPct val="218900"/>
              </a:lnSpc>
              <a:spcBef>
                <a:spcPts val="505"/>
              </a:spcBef>
            </a:pPr>
            <a:r>
              <a:rPr sz="1300" dirty="0">
                <a:solidFill>
                  <a:srgbClr val="1C2126"/>
                </a:solidFill>
                <a:latin typeface="Times New Roman"/>
                <a:cs typeface="Times New Roman"/>
              </a:rPr>
              <a:t>capability,</a:t>
            </a:r>
            <a:r>
              <a:rPr sz="1300" spc="105" dirty="0">
                <a:solidFill>
                  <a:srgbClr val="1C2126"/>
                </a:solidFill>
                <a:latin typeface="Times New Roman"/>
                <a:cs typeface="Times New Roman"/>
              </a:rPr>
              <a:t>  </a:t>
            </a:r>
            <a:r>
              <a:rPr sz="1300" spc="40" dirty="0">
                <a:solidFill>
                  <a:srgbClr val="1C2126"/>
                </a:solidFill>
                <a:latin typeface="Times New Roman"/>
                <a:cs typeface="Times New Roman"/>
              </a:rPr>
              <a:t>intent </a:t>
            </a:r>
            <a:r>
              <a:rPr sz="1300" spc="45" dirty="0">
                <a:solidFill>
                  <a:srgbClr val="1C2126"/>
                </a:solidFill>
                <a:latin typeface="Times New Roman"/>
                <a:cs typeface="Times New Roman"/>
              </a:rPr>
              <a:t>intelligence,</a:t>
            </a:r>
            <a:r>
              <a:rPr sz="1300" spc="25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C2126"/>
                </a:solidFill>
                <a:latin typeface="Times New Roman"/>
                <a:cs typeface="Times New Roman"/>
              </a:rPr>
              <a:t>manpower </a:t>
            </a:r>
            <a:r>
              <a:rPr sz="1300" spc="45" dirty="0">
                <a:solidFill>
                  <a:srgbClr val="1C2126"/>
                </a:solidFill>
                <a:latin typeface="Times New Roman"/>
                <a:cs typeface="Times New Roman"/>
              </a:rPr>
              <a:t>intelligence,</a:t>
            </a:r>
            <a:r>
              <a:rPr sz="1300" spc="20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45" dirty="0">
                <a:solidFill>
                  <a:srgbClr val="1C2126"/>
                </a:solidFill>
                <a:latin typeface="Times New Roman"/>
                <a:cs typeface="Times New Roman"/>
              </a:rPr>
              <a:t>intent </a:t>
            </a:r>
            <a:r>
              <a:rPr sz="1300" dirty="0">
                <a:solidFill>
                  <a:srgbClr val="1C2126"/>
                </a:solidFill>
                <a:latin typeface="Times New Roman"/>
                <a:cs typeface="Times New Roman"/>
              </a:rPr>
              <a:t>capability,</a:t>
            </a:r>
            <a:r>
              <a:rPr sz="1300" spc="130" dirty="0">
                <a:solidFill>
                  <a:srgbClr val="1C2126"/>
                </a:solidFill>
                <a:latin typeface="Times New Roman"/>
                <a:cs typeface="Times New Roman"/>
              </a:rPr>
              <a:t>  </a:t>
            </a:r>
            <a:r>
              <a:rPr sz="1300" spc="-10" dirty="0">
                <a:solidFill>
                  <a:srgbClr val="1C2126"/>
                </a:solidFill>
                <a:latin typeface="Times New Roman"/>
                <a:cs typeface="Times New Roman"/>
              </a:rPr>
              <a:t>manpower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2795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3746" y="1132940"/>
            <a:ext cx="7221855" cy="4232275"/>
            <a:chOff x="-13746" y="1132940"/>
            <a:chExt cx="7221855" cy="42322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45942"/>
              <a:ext cx="7192815" cy="37131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13741" y="1132942"/>
              <a:ext cx="7221855" cy="3930015"/>
            </a:xfrm>
            <a:custGeom>
              <a:avLst/>
              <a:gdLst/>
              <a:ahLst/>
              <a:cxnLst/>
              <a:rect l="l" t="t" r="r" b="b"/>
              <a:pathLst>
                <a:path w="7221855" h="3930015">
                  <a:moveTo>
                    <a:pt x="116065" y="146570"/>
                  </a:moveTo>
                  <a:lnTo>
                    <a:pt x="0" y="146570"/>
                  </a:lnTo>
                  <a:lnTo>
                    <a:pt x="0" y="3929977"/>
                  </a:lnTo>
                  <a:lnTo>
                    <a:pt x="116065" y="3929977"/>
                  </a:lnTo>
                  <a:lnTo>
                    <a:pt x="116065" y="146570"/>
                  </a:lnTo>
                  <a:close/>
                </a:path>
                <a:path w="7221855" h="3930015">
                  <a:moveTo>
                    <a:pt x="7221347" y="0"/>
                  </a:moveTo>
                  <a:lnTo>
                    <a:pt x="7089991" y="0"/>
                  </a:lnTo>
                  <a:lnTo>
                    <a:pt x="7089991" y="1658099"/>
                  </a:lnTo>
                  <a:lnTo>
                    <a:pt x="7221347" y="1658099"/>
                  </a:lnTo>
                  <a:lnTo>
                    <a:pt x="72213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57943" y="5353005"/>
              <a:ext cx="1274445" cy="0"/>
            </a:xfrm>
            <a:custGeom>
              <a:avLst/>
              <a:gdLst/>
              <a:ahLst/>
              <a:cxnLst/>
              <a:rect l="l" t="t" r="r" b="b"/>
              <a:pathLst>
                <a:path w="1274445">
                  <a:moveTo>
                    <a:pt x="647600" y="0"/>
                  </a:moveTo>
                  <a:lnTo>
                    <a:pt x="1273818" y="0"/>
                  </a:lnTo>
                </a:path>
                <a:path w="1274445">
                  <a:moveTo>
                    <a:pt x="0" y="0"/>
                  </a:moveTo>
                  <a:lnTo>
                    <a:pt x="455153" y="0"/>
                  </a:lnTo>
                </a:path>
              </a:pathLst>
            </a:custGeom>
            <a:ln w="244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3999" y="1354858"/>
            <a:ext cx="649922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182128"/>
                </a:solidFill>
                <a:latin typeface="Arial"/>
                <a:cs typeface="Arial"/>
              </a:rPr>
              <a:t>Introduction</a:t>
            </a:r>
            <a:r>
              <a:rPr sz="1300" b="1" spc="4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182128"/>
                </a:solidFill>
                <a:latin typeface="Arial"/>
                <a:cs typeface="Arial"/>
              </a:rPr>
              <a:t>(cont.)</a:t>
            </a:r>
            <a:endParaRPr sz="1300">
              <a:latin typeface="Arial"/>
              <a:cs typeface="Arial"/>
            </a:endParaRPr>
          </a:p>
          <a:p>
            <a:pPr marL="2070735" marR="32384" indent="7620">
              <a:lnSpc>
                <a:spcPct val="100000"/>
              </a:lnSpc>
              <a:spcBef>
                <a:spcPts val="1015"/>
              </a:spcBef>
            </a:pP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"Our</a:t>
            </a:r>
            <a:r>
              <a:rPr sz="1250" spc="13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adversaries</a:t>
            </a:r>
            <a:r>
              <a:rPr sz="1250" spc="19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are</a:t>
            </a:r>
            <a:r>
              <a:rPr sz="1250" spc="8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watching,</a:t>
            </a:r>
            <a:r>
              <a:rPr sz="1250" spc="1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and</a:t>
            </a:r>
            <a:r>
              <a:rPr sz="1250" spc="11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they</a:t>
            </a:r>
            <a:r>
              <a:rPr sz="1250" spc="1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85" dirty="0">
                <a:solidFill>
                  <a:srgbClr val="182128"/>
                </a:solidFill>
                <a:latin typeface="Arial"/>
                <a:cs typeface="Arial"/>
              </a:rPr>
              <a:t>will</a:t>
            </a:r>
            <a:r>
              <a:rPr sz="1250" spc="-1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continue</a:t>
            </a:r>
            <a:r>
              <a:rPr sz="1250" spc="1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their </a:t>
            </a:r>
            <a:r>
              <a:rPr sz="1250" spc="45" dirty="0">
                <a:solidFill>
                  <a:srgbClr val="182128"/>
                </a:solidFill>
                <a:latin typeface="Arial"/>
                <a:cs typeface="Arial"/>
              </a:rPr>
              <a:t>efforts</a:t>
            </a:r>
            <a:r>
              <a:rPr sz="1250" spc="1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50" spc="1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negate</a:t>
            </a:r>
            <a:r>
              <a:rPr sz="1250" spc="1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our</a:t>
            </a:r>
            <a:r>
              <a:rPr sz="1250" spc="15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3B49"/>
                </a:solidFill>
                <a:latin typeface="Arial"/>
                <a:cs typeface="Arial"/>
              </a:rPr>
              <a:t>l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ong-standing</a:t>
            </a:r>
            <a:r>
              <a:rPr sz="1250" spc="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warfighting</a:t>
            </a:r>
            <a:r>
              <a:rPr sz="1250" spc="1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advantages."</a:t>
            </a:r>
            <a:endParaRPr sz="1250">
              <a:latin typeface="Arial"/>
              <a:cs typeface="Arial"/>
            </a:endParaRPr>
          </a:p>
          <a:p>
            <a:pPr marL="3808095" marR="5080" indent="587375">
              <a:lnSpc>
                <a:spcPts val="1470"/>
              </a:lnSpc>
              <a:spcBef>
                <a:spcPts val="1140"/>
              </a:spcBef>
            </a:pP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General</a:t>
            </a:r>
            <a:r>
              <a:rPr sz="1250" spc="3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Charles</a:t>
            </a:r>
            <a:r>
              <a:rPr sz="1250" spc="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Times New Roman"/>
                <a:cs typeface="Times New Roman"/>
              </a:rPr>
              <a:t>Q.</a:t>
            </a:r>
            <a:r>
              <a:rPr sz="1250" spc="60" dirty="0">
                <a:solidFill>
                  <a:srgbClr val="182128"/>
                </a:solidFill>
                <a:latin typeface="Times New Roman"/>
                <a:cs typeface="Times New Roman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Brown</a:t>
            </a:r>
            <a:r>
              <a:rPr sz="1250" spc="3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8"/>
                </a:solidFill>
                <a:latin typeface="Arial"/>
                <a:cs typeface="Arial"/>
              </a:rPr>
              <a:t>Jr.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United</a:t>
            </a:r>
            <a:r>
              <a:rPr sz="1250" spc="10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States</a:t>
            </a:r>
            <a:r>
              <a:rPr sz="1250" spc="4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Air</a:t>
            </a:r>
            <a:r>
              <a:rPr sz="1250" spc="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Force</a:t>
            </a:r>
            <a:r>
              <a:rPr sz="1250" spc="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Chief</a:t>
            </a:r>
            <a:r>
              <a:rPr sz="1250" spc="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of</a:t>
            </a:r>
            <a:r>
              <a:rPr sz="1250" spc="9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Staff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9023" y="3530542"/>
            <a:ext cx="200025" cy="319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>
              <a:lnSpc>
                <a:spcPts val="1065"/>
              </a:lnSpc>
              <a:spcBef>
                <a:spcPts val="100"/>
              </a:spcBef>
            </a:pPr>
            <a:r>
              <a:rPr sz="1000" spc="-114" dirty="0">
                <a:solidFill>
                  <a:srgbClr val="182128"/>
                </a:solidFill>
                <a:latin typeface="Arial"/>
                <a:cs typeface="Arial"/>
              </a:rPr>
              <a:t>£Tl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245"/>
              </a:lnSpc>
            </a:pPr>
            <a:r>
              <a:rPr sz="1150" spc="-175" dirty="0">
                <a:solidFill>
                  <a:srgbClr val="182128"/>
                </a:solidFill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50548" y="3117035"/>
            <a:ext cx="3503295" cy="720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National</a:t>
            </a:r>
            <a:r>
              <a:rPr sz="1250" spc="1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Security</a:t>
            </a:r>
            <a:r>
              <a:rPr sz="1250" spc="1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Presidential</a:t>
            </a:r>
            <a:r>
              <a:rPr sz="1250" spc="10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Memorandum-</a:t>
            </a:r>
            <a:r>
              <a:rPr sz="1250" spc="-25" dirty="0">
                <a:solidFill>
                  <a:srgbClr val="182128"/>
                </a:solidFill>
                <a:latin typeface="Arial"/>
                <a:cs typeface="Arial"/>
              </a:rPr>
              <a:t>28,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00" b="1" i="1" dirty="0">
                <a:solidFill>
                  <a:srgbClr val="182128"/>
                </a:solidFill>
                <a:latin typeface="Arial"/>
                <a:cs typeface="Arial"/>
              </a:rPr>
              <a:t>The</a:t>
            </a:r>
            <a:r>
              <a:rPr sz="1200" b="1" i="1" spc="1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82128"/>
                </a:solidFill>
                <a:latin typeface="Arial"/>
                <a:cs typeface="Arial"/>
              </a:rPr>
              <a:t>Natjonal</a:t>
            </a:r>
            <a:r>
              <a:rPr sz="1200" b="1" i="1" spc="34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82128"/>
                </a:solidFill>
                <a:latin typeface="Arial"/>
                <a:cs typeface="Arial"/>
              </a:rPr>
              <a:t>Operatfons</a:t>
            </a:r>
            <a:r>
              <a:rPr sz="1200" b="1" i="1" spc="2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182128"/>
                </a:solidFill>
                <a:latin typeface="Arial"/>
                <a:cs typeface="Arial"/>
              </a:rPr>
              <a:t>Secudty</a:t>
            </a:r>
            <a:r>
              <a:rPr sz="1200" b="1" i="1" spc="33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182128"/>
                </a:solidFill>
                <a:latin typeface="Arial"/>
                <a:cs typeface="Arial"/>
              </a:rPr>
              <a:t>Program.</a:t>
            </a:r>
            <a:endParaRPr sz="1200">
              <a:latin typeface="Arial"/>
              <a:cs typeface="Arial"/>
            </a:endParaRPr>
          </a:p>
          <a:p>
            <a:pPr marL="1804035">
              <a:lnSpc>
                <a:spcPct val="100000"/>
              </a:lnSpc>
              <a:spcBef>
                <a:spcPts val="1015"/>
              </a:spcBef>
            </a:pPr>
            <a:r>
              <a:rPr sz="1250" spc="-20" dirty="0">
                <a:solidFill>
                  <a:srgbClr val="182128"/>
                </a:solidFill>
                <a:latin typeface="Arial"/>
                <a:cs typeface="Arial"/>
              </a:rPr>
              <a:t>Signed</a:t>
            </a:r>
            <a:r>
              <a:rPr sz="1250" spc="-4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13</a:t>
            </a:r>
            <a:r>
              <a:rPr sz="1250" spc="-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January</a:t>
            </a:r>
            <a:r>
              <a:rPr sz="1250" spc="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82128"/>
                </a:solidFill>
                <a:latin typeface="Arial"/>
                <a:cs typeface="Arial"/>
              </a:rPr>
              <a:t>2021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71465"/>
            <a:chOff x="0" y="0"/>
            <a:chExt cx="719328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257" y="1401656"/>
              <a:ext cx="0" cy="3664585"/>
            </a:xfrm>
            <a:custGeom>
              <a:avLst/>
              <a:gdLst/>
              <a:ahLst/>
              <a:cxnLst/>
              <a:rect l="l" t="t" r="r" b="b"/>
              <a:pathLst>
                <a:path h="3664585">
                  <a:moveTo>
                    <a:pt x="0" y="3664311"/>
                  </a:moveTo>
                  <a:lnTo>
                    <a:pt x="0" y="0"/>
                  </a:lnTo>
                </a:path>
              </a:pathLst>
            </a:custGeom>
            <a:ln w="1099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5760" y="1401656"/>
              <a:ext cx="0" cy="2955925"/>
            </a:xfrm>
            <a:custGeom>
              <a:avLst/>
              <a:gdLst/>
              <a:ahLst/>
              <a:cxnLst/>
              <a:rect l="l" t="t" r="r" b="b"/>
              <a:pathLst>
                <a:path h="2955925">
                  <a:moveTo>
                    <a:pt x="0" y="2955878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1715" y="1382552"/>
            <a:ext cx="6090285" cy="282067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46685">
              <a:lnSpc>
                <a:spcPct val="100000"/>
              </a:lnSpc>
              <a:spcBef>
                <a:spcPts val="965"/>
              </a:spcBef>
            </a:pPr>
            <a:r>
              <a:rPr sz="1300" b="1" dirty="0">
                <a:solidFill>
                  <a:srgbClr val="1D2328"/>
                </a:solidFill>
                <a:latin typeface="Arial"/>
                <a:cs typeface="Arial"/>
              </a:rPr>
              <a:t>Question</a:t>
            </a:r>
            <a:r>
              <a:rPr sz="1300" b="1" spc="10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50" b="1" spc="-50" dirty="0">
                <a:solidFill>
                  <a:srgbClr val="1D2328"/>
                </a:solidFill>
                <a:latin typeface="Arial"/>
                <a:cs typeface="Arial"/>
              </a:rPr>
              <a:t>4</a:t>
            </a:r>
            <a:endParaRPr sz="1250">
              <a:latin typeface="Arial"/>
              <a:cs typeface="Arial"/>
            </a:endParaRPr>
          </a:p>
          <a:p>
            <a:pPr marL="144145" marR="55880" indent="3175">
              <a:lnSpc>
                <a:spcPct val="109400"/>
              </a:lnSpc>
              <a:spcBef>
                <a:spcPts val="665"/>
              </a:spcBef>
              <a:tabLst>
                <a:tab pos="2833370" algn="l"/>
                <a:tab pos="4143375" algn="l"/>
              </a:tabLst>
            </a:pP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An</a:t>
            </a:r>
            <a:r>
              <a:rPr sz="1200" b="1" spc="8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adversary</a:t>
            </a:r>
            <a:r>
              <a:rPr sz="1200" b="1" spc="22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with</a:t>
            </a:r>
            <a:r>
              <a:rPr sz="1200" b="1" spc="16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D2328"/>
                </a:solidFill>
                <a:latin typeface="Arial"/>
                <a:cs typeface="Arial"/>
              </a:rPr>
              <a:t>the </a:t>
            </a:r>
            <a:r>
              <a:rPr sz="1200" b="1" u="sng" dirty="0">
                <a:solidFill>
                  <a:srgbClr val="1D2328"/>
                </a:solidFill>
                <a:uFill>
                  <a:solidFill>
                    <a:srgbClr val="1C2227"/>
                  </a:solidFill>
                </a:uFill>
                <a:latin typeface="Arial"/>
                <a:cs typeface="Arial"/>
              </a:rPr>
              <a:t>	</a:t>
            </a:r>
            <a:r>
              <a:rPr sz="1200" b="1" spc="-2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and </a:t>
            </a:r>
            <a:r>
              <a:rPr sz="1200" b="1" u="sng" dirty="0">
                <a:solidFill>
                  <a:srgbClr val="1D2328"/>
                </a:solidFill>
                <a:uFill>
                  <a:solidFill>
                    <a:srgbClr val="1C2227"/>
                  </a:solidFill>
                </a:uFill>
                <a:latin typeface="Arial"/>
                <a:cs typeface="Arial"/>
              </a:rPr>
              <a:t>	</a:t>
            </a:r>
            <a:r>
              <a:rPr sz="1200" b="1" spc="-14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D2328"/>
                </a:solidFill>
                <a:latin typeface="Arial"/>
                <a:cs typeface="Arial"/>
              </a:rPr>
              <a:t>to</a:t>
            </a:r>
            <a:r>
              <a:rPr sz="1200" b="1" spc="6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undertake</a:t>
            </a:r>
            <a:r>
              <a:rPr sz="1200" b="1" spc="204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any</a:t>
            </a:r>
            <a:r>
              <a:rPr sz="1200" b="1" spc="8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D2328"/>
                </a:solidFill>
                <a:latin typeface="Arial"/>
                <a:cs typeface="Arial"/>
              </a:rPr>
              <a:t>actions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detrimental</a:t>
            </a:r>
            <a:r>
              <a:rPr sz="1200" b="1" spc="204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D2328"/>
                </a:solidFill>
                <a:latin typeface="Arial"/>
                <a:cs typeface="Arial"/>
              </a:rPr>
              <a:t>to</a:t>
            </a:r>
            <a:r>
              <a:rPr sz="1200" b="1" spc="4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D2328"/>
                </a:solidFill>
                <a:latin typeface="Arial"/>
                <a:cs typeface="Arial"/>
              </a:rPr>
              <a:t>the</a:t>
            </a:r>
            <a:r>
              <a:rPr sz="1200" b="1" spc="6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-45" dirty="0">
                <a:solidFill>
                  <a:srgbClr val="1D2328"/>
                </a:solidFill>
                <a:latin typeface="Arial"/>
                <a:cs typeface="Arial"/>
              </a:rPr>
              <a:t>success</a:t>
            </a:r>
            <a:r>
              <a:rPr sz="1200" b="1" spc="13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of</a:t>
            </a:r>
            <a:r>
              <a:rPr sz="1200" b="1" spc="12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programs,</a:t>
            </a:r>
            <a:r>
              <a:rPr sz="1200" b="1" spc="22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activities,</a:t>
            </a:r>
            <a:r>
              <a:rPr sz="1200" b="1" spc="19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or</a:t>
            </a:r>
            <a:r>
              <a:rPr sz="1200" b="1" spc="7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operations</a:t>
            </a:r>
            <a:r>
              <a:rPr sz="1200" b="1" spc="14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D2328"/>
                </a:solidFill>
                <a:latin typeface="Arial"/>
                <a:cs typeface="Arial"/>
              </a:rPr>
              <a:t>describes</a:t>
            </a:r>
            <a:r>
              <a:rPr sz="1200" b="1" spc="16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D2328"/>
                </a:solidFill>
                <a:latin typeface="Arial"/>
                <a:cs typeface="Arial"/>
              </a:rPr>
              <a:t>an </a:t>
            </a:r>
            <a:r>
              <a:rPr sz="1200" b="1" spc="-70" dirty="0">
                <a:solidFill>
                  <a:srgbClr val="1D2328"/>
                </a:solidFill>
                <a:latin typeface="Arial"/>
                <a:cs typeface="Arial"/>
              </a:rPr>
              <a:t>OPSEC</a:t>
            </a:r>
            <a:r>
              <a:rPr sz="1200" b="1" spc="5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D2328"/>
                </a:solidFill>
                <a:latin typeface="Arial"/>
                <a:cs typeface="Arial"/>
              </a:rPr>
              <a:t>threat.</a:t>
            </a:r>
            <a:endParaRPr sz="1200">
              <a:latin typeface="Arial"/>
              <a:cs typeface="Arial"/>
            </a:endParaRPr>
          </a:p>
          <a:p>
            <a:pPr marL="474345" marR="3903345" indent="-386080">
              <a:lnSpc>
                <a:spcPct val="210300"/>
              </a:lnSpc>
              <a:spcBef>
                <a:spcPts val="565"/>
              </a:spcBef>
            </a:pPr>
            <a:r>
              <a:rPr sz="1350" spc="95" dirty="0">
                <a:solidFill>
                  <a:srgbClr val="346D8E"/>
                </a:solidFill>
                <a:latin typeface="Times New Roman"/>
                <a:cs typeface="Times New Roman"/>
              </a:rPr>
              <a:t>((J)</a:t>
            </a:r>
            <a:r>
              <a:rPr sz="1350" spc="95" dirty="0">
                <a:solidFill>
                  <a:srgbClr val="1D2328"/>
                </a:solidFill>
                <a:latin typeface="Times New Roman"/>
                <a:cs typeface="Times New Roman"/>
              </a:rPr>
              <a:t>capability</a:t>
            </a:r>
            <a:r>
              <a:rPr sz="750" spc="142" baseline="-16666" dirty="0">
                <a:solidFill>
                  <a:srgbClr val="1D2328"/>
                </a:solidFill>
                <a:latin typeface="Times New Roman"/>
                <a:cs typeface="Times New Roman"/>
              </a:rPr>
              <a:t>1</a:t>
            </a:r>
            <a:r>
              <a:rPr sz="750" spc="562" baseline="-16666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1D2328"/>
                </a:solidFill>
                <a:latin typeface="Times New Roman"/>
                <a:cs typeface="Times New Roman"/>
              </a:rPr>
              <a:t>intent </a:t>
            </a:r>
            <a:r>
              <a:rPr sz="1350" dirty="0">
                <a:solidFill>
                  <a:srgbClr val="1D2328"/>
                </a:solidFill>
                <a:latin typeface="Times New Roman"/>
                <a:cs typeface="Times New Roman"/>
              </a:rPr>
              <a:t>intelligence,</a:t>
            </a:r>
            <a:r>
              <a:rPr sz="1350" spc="140" dirty="0">
                <a:solidFill>
                  <a:srgbClr val="1D2328"/>
                </a:solidFill>
                <a:latin typeface="Times New Roman"/>
                <a:cs typeface="Times New Roman"/>
              </a:rPr>
              <a:t>  </a:t>
            </a:r>
            <a:r>
              <a:rPr sz="1350" spc="-10" dirty="0">
                <a:solidFill>
                  <a:srgbClr val="1D2328"/>
                </a:solidFill>
                <a:latin typeface="Times New Roman"/>
                <a:cs typeface="Times New Roman"/>
              </a:rPr>
              <a:t>manpower </a:t>
            </a:r>
            <a:r>
              <a:rPr sz="1350" dirty="0">
                <a:solidFill>
                  <a:srgbClr val="1D2328"/>
                </a:solidFill>
                <a:latin typeface="Times New Roman"/>
                <a:cs typeface="Times New Roman"/>
              </a:rPr>
              <a:t>intelligence,</a:t>
            </a:r>
            <a:r>
              <a:rPr sz="1350" spc="130" dirty="0">
                <a:solidFill>
                  <a:srgbClr val="1D2328"/>
                </a:solidFill>
                <a:latin typeface="Times New Roman"/>
                <a:cs typeface="Times New Roman"/>
              </a:rPr>
              <a:t>  </a:t>
            </a:r>
            <a:r>
              <a:rPr sz="1350" spc="-10" dirty="0">
                <a:solidFill>
                  <a:srgbClr val="1D2328"/>
                </a:solidFill>
                <a:latin typeface="Times New Roman"/>
                <a:cs typeface="Times New Roman"/>
              </a:rPr>
              <a:t>intent </a:t>
            </a:r>
            <a:r>
              <a:rPr sz="1350" dirty="0">
                <a:solidFill>
                  <a:srgbClr val="1D2328"/>
                </a:solidFill>
                <a:latin typeface="Times New Roman"/>
                <a:cs typeface="Times New Roman"/>
              </a:rPr>
              <a:t>capability</a:t>
            </a:r>
            <a:r>
              <a:rPr sz="750" baseline="-22222" dirty="0">
                <a:solidFill>
                  <a:srgbClr val="1D2328"/>
                </a:solidFill>
                <a:latin typeface="Times New Roman"/>
                <a:cs typeface="Times New Roman"/>
              </a:rPr>
              <a:t>1</a:t>
            </a:r>
            <a:r>
              <a:rPr sz="750" spc="427" baseline="-22222" dirty="0">
                <a:solidFill>
                  <a:srgbClr val="1D2328"/>
                </a:solidFill>
                <a:latin typeface="Times New Roman"/>
                <a:cs typeface="Times New Roman"/>
              </a:rPr>
              <a:t>  </a:t>
            </a:r>
            <a:r>
              <a:rPr sz="1350" spc="-10" dirty="0">
                <a:solidFill>
                  <a:srgbClr val="1D2328"/>
                </a:solidFill>
                <a:latin typeface="Times New Roman"/>
                <a:cs typeface="Times New Roman"/>
              </a:rPr>
              <a:t>manpower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37" y="0"/>
            <a:ext cx="7200900" cy="5371465"/>
            <a:chOff x="-7637" y="0"/>
            <a:chExt cx="720090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292" y="1377227"/>
              <a:ext cx="0" cy="3676650"/>
            </a:xfrm>
            <a:custGeom>
              <a:avLst/>
              <a:gdLst/>
              <a:ahLst/>
              <a:cxnLst/>
              <a:rect l="l" t="t" r="r" b="b"/>
              <a:pathLst>
                <a:path h="3676650">
                  <a:moveTo>
                    <a:pt x="0" y="3676526"/>
                  </a:moveTo>
                  <a:lnTo>
                    <a:pt x="0" y="0"/>
                  </a:lnTo>
                </a:path>
              </a:pathLst>
            </a:custGeom>
            <a:ln w="1038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0486" y="1377227"/>
              <a:ext cx="0" cy="2968625"/>
            </a:xfrm>
            <a:custGeom>
              <a:avLst/>
              <a:gdLst/>
              <a:ahLst/>
              <a:cxnLst/>
              <a:rect l="l" t="t" r="r" b="b"/>
              <a:pathLst>
                <a:path h="2968625">
                  <a:moveTo>
                    <a:pt x="0" y="2968092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46138" y="1380211"/>
            <a:ext cx="5981065" cy="255651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865"/>
              </a:spcBef>
            </a:pPr>
            <a:r>
              <a:rPr sz="1300" b="1" dirty="0">
                <a:solidFill>
                  <a:srgbClr val="1D2328"/>
                </a:solidFill>
                <a:latin typeface="Arial"/>
                <a:cs typeface="Arial"/>
              </a:rPr>
              <a:t>Question</a:t>
            </a:r>
            <a:r>
              <a:rPr sz="1300" b="1" spc="100" dirty="0">
                <a:solidFill>
                  <a:srgbClr val="1D2328"/>
                </a:solidFill>
                <a:latin typeface="Arial"/>
                <a:cs typeface="Arial"/>
              </a:rPr>
              <a:t> </a:t>
            </a:r>
            <a:r>
              <a:rPr sz="1250" b="1" spc="15" dirty="0">
                <a:solidFill>
                  <a:srgbClr val="1D2328"/>
                </a:solidFill>
                <a:latin typeface="Arial"/>
                <a:cs typeface="Arial"/>
              </a:rPr>
              <a:t>6</a:t>
            </a:r>
            <a:endParaRPr sz="1250">
              <a:latin typeface="Arial"/>
              <a:cs typeface="Arial"/>
            </a:endParaRPr>
          </a:p>
          <a:p>
            <a:pPr marL="12700" marR="5080" indent="1905">
              <a:lnSpc>
                <a:spcPts val="1490"/>
              </a:lnSpc>
              <a:spcBef>
                <a:spcPts val="950"/>
              </a:spcBef>
              <a:tabLst>
                <a:tab pos="5223510" algn="l"/>
              </a:tabLst>
            </a:pPr>
            <a:r>
              <a:rPr sz="1350" b="1" spc="-145" dirty="0">
                <a:solidFill>
                  <a:srgbClr val="1D2328"/>
                </a:solidFill>
                <a:latin typeface="Times New Roman"/>
                <a:cs typeface="Times New Roman"/>
              </a:rPr>
              <a:t>OPSEC</a:t>
            </a:r>
            <a:r>
              <a:rPr sz="1350" b="1" spc="200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is a</a:t>
            </a:r>
            <a:r>
              <a:rPr sz="1350" b="1" spc="8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cycle</a:t>
            </a:r>
            <a:r>
              <a:rPr sz="1350" b="1" spc="190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used</a:t>
            </a:r>
            <a:r>
              <a:rPr sz="1350" b="1" spc="19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to</a:t>
            </a:r>
            <a:r>
              <a:rPr sz="1350" b="1" spc="114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identify,</a:t>
            </a:r>
            <a:r>
              <a:rPr sz="1350" b="1" spc="24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analyze,</a:t>
            </a:r>
            <a:r>
              <a:rPr sz="1350" b="1" spc="270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and</a:t>
            </a:r>
            <a:r>
              <a:rPr sz="1350" b="1" spc="14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control</a:t>
            </a:r>
            <a:r>
              <a:rPr sz="1350" b="1" spc="210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u="sng" dirty="0">
                <a:solidFill>
                  <a:srgbClr val="1D2328"/>
                </a:solidFill>
                <a:uFill>
                  <a:solidFill>
                    <a:srgbClr val="1C2227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50" b="1" spc="-190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indicatini friendly</a:t>
            </a:r>
            <a:r>
              <a:rPr sz="1350" b="1" spc="17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actions</a:t>
            </a:r>
            <a:r>
              <a:rPr sz="1350" b="1" spc="70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associated</a:t>
            </a:r>
            <a:r>
              <a:rPr sz="1350" b="1" spc="19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with</a:t>
            </a:r>
            <a:r>
              <a:rPr sz="1350" b="1" spc="204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spc="-10" dirty="0">
                <a:solidFill>
                  <a:srgbClr val="1D2328"/>
                </a:solidFill>
                <a:latin typeface="Times New Roman"/>
                <a:cs typeface="Times New Roman"/>
              </a:rPr>
              <a:t>military</a:t>
            </a:r>
            <a:r>
              <a:rPr sz="1350" b="1" spc="160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operations</a:t>
            </a:r>
            <a:r>
              <a:rPr sz="1350" b="1" spc="13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and</a:t>
            </a:r>
            <a:r>
              <a:rPr sz="1350" b="1" spc="10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328"/>
                </a:solidFill>
                <a:latin typeface="Times New Roman"/>
                <a:cs typeface="Times New Roman"/>
              </a:rPr>
              <a:t>other</a:t>
            </a:r>
            <a:r>
              <a:rPr sz="1350" b="1" spc="13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50" b="1" spc="-10" dirty="0">
                <a:solidFill>
                  <a:srgbClr val="1D2328"/>
                </a:solidFill>
                <a:latin typeface="Times New Roman"/>
                <a:cs typeface="Times New Roman"/>
              </a:rPr>
              <a:t>activities.</a:t>
            </a:r>
            <a:endParaRPr sz="1350">
              <a:latin typeface="Times New Roman"/>
              <a:cs typeface="Times New Roman"/>
            </a:endParaRPr>
          </a:p>
          <a:p>
            <a:pPr marL="342265" marR="4215765" indent="2540" algn="just">
              <a:lnSpc>
                <a:spcPts val="3410"/>
              </a:lnSpc>
              <a:spcBef>
                <a:spcPts val="414"/>
              </a:spcBef>
            </a:pPr>
            <a:r>
              <a:rPr sz="1300" spc="55" dirty="0">
                <a:solidFill>
                  <a:srgbClr val="1D2328"/>
                </a:solidFill>
                <a:latin typeface="Times New Roman"/>
                <a:cs typeface="Times New Roman"/>
              </a:rPr>
              <a:t>essential</a:t>
            </a:r>
            <a:r>
              <a:rPr sz="1300" spc="10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D2328"/>
                </a:solidFill>
                <a:latin typeface="Times New Roman"/>
                <a:cs typeface="Times New Roman"/>
              </a:rPr>
              <a:t>indicators </a:t>
            </a:r>
            <a:r>
              <a:rPr sz="1300" dirty="0">
                <a:solidFill>
                  <a:srgbClr val="1D2328"/>
                </a:solidFill>
                <a:latin typeface="Times New Roman"/>
                <a:cs typeface="Times New Roman"/>
              </a:rPr>
              <a:t>critical</a:t>
            </a:r>
            <a:r>
              <a:rPr sz="1300" spc="484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D2328"/>
                </a:solidFill>
                <a:latin typeface="Times New Roman"/>
                <a:cs typeface="Times New Roman"/>
              </a:rPr>
              <a:t>informat</a:t>
            </a:r>
            <a:r>
              <a:rPr sz="1300" spc="-10" dirty="0">
                <a:solidFill>
                  <a:srgbClr val="383D3B"/>
                </a:solidFill>
                <a:latin typeface="Times New Roman"/>
                <a:cs typeface="Times New Roman"/>
              </a:rPr>
              <a:t>i</a:t>
            </a:r>
            <a:r>
              <a:rPr sz="1300" spc="-10" dirty="0">
                <a:solidFill>
                  <a:srgbClr val="1D2328"/>
                </a:solidFill>
                <a:latin typeface="Times New Roman"/>
                <a:cs typeface="Times New Roman"/>
              </a:rPr>
              <a:t>on </a:t>
            </a:r>
            <a:r>
              <a:rPr sz="1300" dirty="0">
                <a:solidFill>
                  <a:srgbClr val="1D2328"/>
                </a:solidFill>
                <a:latin typeface="Times New Roman"/>
                <a:cs typeface="Times New Roman"/>
              </a:rPr>
              <a:t>critical</a:t>
            </a:r>
            <a:r>
              <a:rPr sz="1300" spc="484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D2328"/>
                </a:solidFill>
                <a:latin typeface="Times New Roman"/>
                <a:cs typeface="Times New Roman"/>
              </a:rPr>
              <a:t>indicators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341630">
              <a:lnSpc>
                <a:spcPct val="100000"/>
              </a:lnSpc>
            </a:pPr>
            <a:r>
              <a:rPr sz="1300" spc="55" dirty="0">
                <a:solidFill>
                  <a:srgbClr val="1D2328"/>
                </a:solidFill>
                <a:latin typeface="Times New Roman"/>
                <a:cs typeface="Times New Roman"/>
              </a:rPr>
              <a:t>essential</a:t>
            </a:r>
            <a:r>
              <a:rPr sz="1300" spc="105" dirty="0">
                <a:solidFill>
                  <a:srgbClr val="1D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D2328"/>
                </a:solidFill>
                <a:latin typeface="Times New Roman"/>
                <a:cs typeface="Times New Roman"/>
              </a:rPr>
              <a:t>information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37" y="0"/>
            <a:ext cx="7200900" cy="5371465"/>
            <a:chOff x="-7637" y="0"/>
            <a:chExt cx="720090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7637" y="1377227"/>
              <a:ext cx="116205" cy="3676650"/>
            </a:xfrm>
            <a:custGeom>
              <a:avLst/>
              <a:gdLst/>
              <a:ahLst/>
              <a:cxnLst/>
              <a:rect l="l" t="t" r="r" b="b"/>
              <a:pathLst>
                <a:path w="116205" h="3676650">
                  <a:moveTo>
                    <a:pt x="0" y="0"/>
                  </a:moveTo>
                  <a:lnTo>
                    <a:pt x="116079" y="0"/>
                  </a:lnTo>
                  <a:lnTo>
                    <a:pt x="116079" y="3676526"/>
                  </a:lnTo>
                  <a:lnTo>
                    <a:pt x="0" y="3676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2705" y="1377227"/>
              <a:ext cx="0" cy="2968625"/>
            </a:xfrm>
            <a:custGeom>
              <a:avLst/>
              <a:gdLst/>
              <a:ahLst/>
              <a:cxnLst/>
              <a:rect l="l" t="t" r="r" b="b"/>
              <a:pathLst>
                <a:path h="2968625">
                  <a:moveTo>
                    <a:pt x="0" y="2968092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8752" y="1377503"/>
            <a:ext cx="6040755" cy="256921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880"/>
              </a:spcBef>
            </a:pPr>
            <a:r>
              <a:rPr sz="1350" b="1" spc="60" dirty="0">
                <a:solidFill>
                  <a:srgbClr val="1D2428"/>
                </a:solidFill>
                <a:latin typeface="Times New Roman"/>
                <a:cs typeface="Times New Roman"/>
              </a:rPr>
              <a:t>Question</a:t>
            </a:r>
            <a:r>
              <a:rPr sz="1350" b="1" spc="7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spc="15" dirty="0">
                <a:solidFill>
                  <a:srgbClr val="1D2428"/>
                </a:solidFill>
                <a:latin typeface="Times New Roman"/>
                <a:cs typeface="Times New Roman"/>
              </a:rPr>
              <a:t>6</a:t>
            </a:r>
            <a:endParaRPr sz="1350">
              <a:latin typeface="Times New Roman"/>
              <a:cs typeface="Times New Roman"/>
            </a:endParaRPr>
          </a:p>
          <a:p>
            <a:pPr marL="74930" marR="5080" indent="1905">
              <a:lnSpc>
                <a:spcPts val="1510"/>
              </a:lnSpc>
              <a:spcBef>
                <a:spcPts val="930"/>
              </a:spcBef>
              <a:tabLst>
                <a:tab pos="5277485" algn="l"/>
              </a:tabLst>
            </a:pPr>
            <a:r>
              <a:rPr sz="1350" b="1" spc="-155" dirty="0">
                <a:solidFill>
                  <a:srgbClr val="1D2428"/>
                </a:solidFill>
                <a:latin typeface="Times New Roman"/>
                <a:cs typeface="Times New Roman"/>
              </a:rPr>
              <a:t>OPSEC</a:t>
            </a:r>
            <a:r>
              <a:rPr sz="1350" b="1" spc="13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is a</a:t>
            </a:r>
            <a:r>
              <a:rPr sz="1350" b="1" spc="50" dirty="0">
                <a:solidFill>
                  <a:srgbClr val="1D2428"/>
                </a:solidFill>
                <a:latin typeface="Times New Roman"/>
                <a:cs typeface="Times New Roman"/>
              </a:rPr>
              <a:t> cycle</a:t>
            </a:r>
            <a:r>
              <a:rPr sz="1350" b="1" spc="114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used</a:t>
            </a:r>
            <a:r>
              <a:rPr sz="1350" b="1" spc="12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to</a:t>
            </a:r>
            <a:r>
              <a:rPr sz="1350" b="1" spc="18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identify,</a:t>
            </a:r>
            <a:r>
              <a:rPr sz="1350" b="1" spc="204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analyze,</a:t>
            </a:r>
            <a:r>
              <a:rPr sz="1350" b="1" spc="19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and</a:t>
            </a:r>
            <a:r>
              <a:rPr sz="1350" b="1" spc="10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control</a:t>
            </a:r>
            <a:r>
              <a:rPr sz="1350" b="1" spc="14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u="sng" dirty="0">
                <a:solidFill>
                  <a:srgbClr val="1D2428"/>
                </a:solidFill>
                <a:uFill>
                  <a:solidFill>
                    <a:srgbClr val="1C2327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50" b="1" spc="-16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spc="-10" dirty="0">
                <a:solidFill>
                  <a:srgbClr val="1D2428"/>
                </a:solidFill>
                <a:latin typeface="Times New Roman"/>
                <a:cs typeface="Times New Roman"/>
              </a:rPr>
              <a:t>indicatina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friendly</a:t>
            </a:r>
            <a:r>
              <a:rPr sz="1350" b="1" spc="14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actions</a:t>
            </a:r>
            <a:r>
              <a:rPr sz="1350" b="1" spc="12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assodated</a:t>
            </a:r>
            <a:r>
              <a:rPr sz="1350" b="1" spc="20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with</a:t>
            </a:r>
            <a:r>
              <a:rPr sz="1350" b="1" spc="21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spc="-10" dirty="0">
                <a:solidFill>
                  <a:srgbClr val="1D2428"/>
                </a:solidFill>
                <a:latin typeface="Times New Roman"/>
                <a:cs typeface="Times New Roman"/>
              </a:rPr>
              <a:t>military</a:t>
            </a:r>
            <a:r>
              <a:rPr sz="1350" b="1" spc="21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operations</a:t>
            </a:r>
            <a:r>
              <a:rPr sz="1350" b="1" spc="18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and</a:t>
            </a:r>
            <a:r>
              <a:rPr sz="1350" b="1" spc="16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dirty="0">
                <a:solidFill>
                  <a:srgbClr val="1D2428"/>
                </a:solidFill>
                <a:latin typeface="Times New Roman"/>
                <a:cs typeface="Times New Roman"/>
              </a:rPr>
              <a:t>other</a:t>
            </a:r>
            <a:r>
              <a:rPr sz="1350" b="1" spc="13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b="1" spc="-10" dirty="0">
                <a:solidFill>
                  <a:srgbClr val="1D2428"/>
                </a:solidFill>
                <a:latin typeface="Times New Roman"/>
                <a:cs typeface="Times New Roman"/>
              </a:rPr>
              <a:t>activities.</a:t>
            </a:r>
            <a:endParaRPr sz="1350">
              <a:latin typeface="Times New Roman"/>
              <a:cs typeface="Times New Roman"/>
            </a:endParaRPr>
          </a:p>
          <a:p>
            <a:pPr marL="12700" marR="4232910" indent="391160">
              <a:lnSpc>
                <a:spcPts val="3440"/>
              </a:lnSpc>
              <a:spcBef>
                <a:spcPts val="390"/>
              </a:spcBef>
            </a:pPr>
            <a:r>
              <a:rPr sz="1350" dirty="0">
                <a:solidFill>
                  <a:srgbClr val="1D2428"/>
                </a:solidFill>
                <a:latin typeface="Times New Roman"/>
                <a:cs typeface="Times New Roman"/>
              </a:rPr>
              <a:t>essential</a:t>
            </a:r>
            <a:r>
              <a:rPr sz="1350" spc="42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1D2428"/>
                </a:solidFill>
                <a:latin typeface="Times New Roman"/>
                <a:cs typeface="Times New Roman"/>
              </a:rPr>
              <a:t>indicators </a:t>
            </a:r>
            <a:r>
              <a:rPr sz="1350" spc="185" dirty="0">
                <a:solidFill>
                  <a:srgbClr val="336D8E"/>
                </a:solidFill>
                <a:latin typeface="Times New Roman"/>
                <a:cs typeface="Times New Roman"/>
              </a:rPr>
              <a:t>([)</a:t>
            </a:r>
            <a:r>
              <a:rPr sz="1350" spc="185" dirty="0">
                <a:solidFill>
                  <a:srgbClr val="1D2428"/>
                </a:solidFill>
                <a:latin typeface="Times New Roman"/>
                <a:cs typeface="Times New Roman"/>
              </a:rPr>
              <a:t>critical</a:t>
            </a:r>
            <a:r>
              <a:rPr sz="1350" spc="1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1D2428"/>
                </a:solidFill>
                <a:latin typeface="Times New Roman"/>
                <a:cs typeface="Times New Roman"/>
              </a:rPr>
              <a:t>information</a:t>
            </a:r>
            <a:endParaRPr sz="1350">
              <a:latin typeface="Times New Roman"/>
              <a:cs typeface="Times New Roman"/>
            </a:endParaRPr>
          </a:p>
          <a:p>
            <a:pPr marL="404495">
              <a:lnSpc>
                <a:spcPct val="100000"/>
              </a:lnSpc>
              <a:spcBef>
                <a:spcPts val="1350"/>
              </a:spcBef>
            </a:pPr>
            <a:r>
              <a:rPr sz="1350" dirty="0">
                <a:solidFill>
                  <a:srgbClr val="1D2428"/>
                </a:solidFill>
                <a:latin typeface="Times New Roman"/>
                <a:cs typeface="Times New Roman"/>
              </a:rPr>
              <a:t>critical</a:t>
            </a:r>
            <a:r>
              <a:rPr sz="1350" spc="310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1D2428"/>
                </a:solidFill>
                <a:latin typeface="Times New Roman"/>
                <a:cs typeface="Times New Roman"/>
              </a:rPr>
              <a:t>indicators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Times New Roman"/>
              <a:cs typeface="Times New Roman"/>
            </a:endParaRPr>
          </a:p>
          <a:p>
            <a:pPr marL="403860">
              <a:lnSpc>
                <a:spcPct val="100000"/>
              </a:lnSpc>
            </a:pPr>
            <a:r>
              <a:rPr sz="1350" dirty="0">
                <a:solidFill>
                  <a:srgbClr val="1D2428"/>
                </a:solidFill>
                <a:latin typeface="Times New Roman"/>
                <a:cs typeface="Times New Roman"/>
              </a:rPr>
              <a:t>essential</a:t>
            </a:r>
            <a:r>
              <a:rPr sz="1350" spc="395" dirty="0">
                <a:solidFill>
                  <a:srgbClr val="1D2428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1D2428"/>
                </a:solidFill>
                <a:latin typeface="Times New Roman"/>
                <a:cs typeface="Times New Roman"/>
              </a:rPr>
              <a:t>information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894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0329" y="3417027"/>
            <a:ext cx="252486" cy="6229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79534" y="4369747"/>
            <a:ext cx="928635" cy="25650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1382" y="1108511"/>
            <a:ext cx="7206615" cy="4263390"/>
            <a:chOff x="21382" y="1108511"/>
            <a:chExt cx="7206615" cy="426339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56" y="5041538"/>
              <a:ext cx="7156159" cy="3297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382" y="1389441"/>
              <a:ext cx="116205" cy="3701415"/>
            </a:xfrm>
            <a:custGeom>
              <a:avLst/>
              <a:gdLst/>
              <a:ahLst/>
              <a:cxnLst/>
              <a:rect l="l" t="t" r="r" b="b"/>
              <a:pathLst>
                <a:path w="116205" h="3701415">
                  <a:moveTo>
                    <a:pt x="0" y="0"/>
                  </a:moveTo>
                  <a:lnTo>
                    <a:pt x="116079" y="0"/>
                  </a:lnTo>
                  <a:lnTo>
                    <a:pt x="116079" y="3700954"/>
                  </a:lnTo>
                  <a:lnTo>
                    <a:pt x="0" y="37009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7979" y="1389441"/>
              <a:ext cx="0" cy="3469004"/>
            </a:xfrm>
            <a:custGeom>
              <a:avLst/>
              <a:gdLst/>
              <a:ahLst/>
              <a:cxnLst/>
              <a:rect l="l" t="t" r="r" b="b"/>
              <a:pathLst>
                <a:path h="3469004">
                  <a:moveTo>
                    <a:pt x="0" y="3468881"/>
                  </a:moveTo>
                  <a:lnTo>
                    <a:pt x="0" y="0"/>
                  </a:lnTo>
                </a:path>
              </a:pathLst>
            </a:custGeom>
            <a:ln w="336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89200" y="1389441"/>
              <a:ext cx="0" cy="2028189"/>
            </a:xfrm>
            <a:custGeom>
              <a:avLst/>
              <a:gdLst/>
              <a:ahLst/>
              <a:cxnLst/>
              <a:rect l="l" t="t" r="r" b="b"/>
              <a:pathLst>
                <a:path h="2028189">
                  <a:moveTo>
                    <a:pt x="0" y="2027585"/>
                  </a:moveTo>
                  <a:lnTo>
                    <a:pt x="0" y="0"/>
                  </a:lnTo>
                </a:path>
              </a:pathLst>
            </a:custGeom>
            <a:ln w="51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86943" y="1108520"/>
              <a:ext cx="140970" cy="3933190"/>
            </a:xfrm>
            <a:custGeom>
              <a:avLst/>
              <a:gdLst/>
              <a:ahLst/>
              <a:cxnLst/>
              <a:rect l="l" t="t" r="r" b="b"/>
              <a:pathLst>
                <a:path w="140970" h="3933190">
                  <a:moveTo>
                    <a:pt x="135940" y="0"/>
                  </a:moveTo>
                  <a:lnTo>
                    <a:pt x="16802" y="0"/>
                  </a:lnTo>
                  <a:lnTo>
                    <a:pt x="16802" y="2308517"/>
                  </a:lnTo>
                  <a:lnTo>
                    <a:pt x="135940" y="2308517"/>
                  </a:lnTo>
                  <a:lnTo>
                    <a:pt x="135940" y="0"/>
                  </a:lnTo>
                  <a:close/>
                </a:path>
                <a:path w="140970" h="3933190">
                  <a:moveTo>
                    <a:pt x="140525" y="2931452"/>
                  </a:moveTo>
                  <a:lnTo>
                    <a:pt x="0" y="2931452"/>
                  </a:lnTo>
                  <a:lnTo>
                    <a:pt x="0" y="3933025"/>
                  </a:lnTo>
                  <a:lnTo>
                    <a:pt x="140525" y="3933025"/>
                  </a:lnTo>
                  <a:lnTo>
                    <a:pt x="140525" y="29314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8814" y="4843055"/>
              <a:ext cx="6744970" cy="0"/>
            </a:xfrm>
            <a:custGeom>
              <a:avLst/>
              <a:gdLst/>
              <a:ahLst/>
              <a:cxnLst/>
              <a:rect l="l" t="t" r="r" b="b"/>
              <a:pathLst>
                <a:path w="6744970">
                  <a:moveTo>
                    <a:pt x="0" y="0"/>
                  </a:moveTo>
                  <a:lnTo>
                    <a:pt x="6744823" y="0"/>
                  </a:lnTo>
                </a:path>
              </a:pathLst>
            </a:custGeom>
            <a:ln w="48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4147" y="1389371"/>
            <a:ext cx="6176645" cy="17500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865"/>
              </a:spcBef>
            </a:pPr>
            <a:r>
              <a:rPr sz="1300" spc="65" dirty="0">
                <a:solidFill>
                  <a:srgbClr val="1C2126"/>
                </a:solidFill>
                <a:latin typeface="Arial"/>
                <a:cs typeface="Arial"/>
              </a:rPr>
              <a:t>Question</a:t>
            </a:r>
            <a:r>
              <a:rPr sz="1300" spc="2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spc="25" dirty="0">
                <a:solidFill>
                  <a:srgbClr val="1C2126"/>
                </a:solidFill>
                <a:latin typeface="Arial"/>
                <a:cs typeface="Arial"/>
              </a:rPr>
              <a:t>7</a:t>
            </a:r>
            <a:endParaRPr sz="1250">
              <a:latin typeface="Arial"/>
              <a:cs typeface="Arial"/>
            </a:endParaRPr>
          </a:p>
          <a:p>
            <a:pPr marL="15240" marR="5080" indent="-3175">
              <a:lnSpc>
                <a:spcPts val="1510"/>
              </a:lnSpc>
              <a:spcBef>
                <a:spcPts val="935"/>
              </a:spcBef>
            </a:pPr>
            <a:r>
              <a:rPr sz="1300" spc="70" dirty="0">
                <a:solidFill>
                  <a:srgbClr val="1C2126"/>
                </a:solidFill>
                <a:latin typeface="Times New Roman"/>
                <a:cs typeface="Times New Roman"/>
              </a:rPr>
              <a:t>The</a:t>
            </a:r>
            <a:r>
              <a:rPr sz="1300" spc="16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75" dirty="0">
                <a:solidFill>
                  <a:srgbClr val="1C2126"/>
                </a:solidFill>
                <a:latin typeface="Times New Roman"/>
                <a:cs typeface="Times New Roman"/>
              </a:rPr>
              <a:t>adversary</a:t>
            </a:r>
            <a:r>
              <a:rPr sz="1300" spc="18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u="heavy" spc="-75" dirty="0">
                <a:solidFill>
                  <a:srgbClr val="1C2126"/>
                </a:solidFill>
                <a:uFill>
                  <a:solidFill>
                    <a:srgbClr val="1C2126"/>
                  </a:solidFill>
                </a:uFill>
                <a:latin typeface="Times New Roman"/>
                <a:cs typeface="Times New Roman"/>
              </a:rPr>
              <a:t>CANNOT</a:t>
            </a:r>
            <a:r>
              <a:rPr sz="1300" spc="16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100" dirty="0">
                <a:solidFill>
                  <a:srgbClr val="1C2126"/>
                </a:solidFill>
                <a:latin typeface="Times New Roman"/>
                <a:cs typeface="Times New Roman"/>
              </a:rPr>
              <a:t>determine</a:t>
            </a:r>
            <a:r>
              <a:rPr sz="1300" spc="17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100" dirty="0">
                <a:solidFill>
                  <a:srgbClr val="1C2126"/>
                </a:solidFill>
                <a:latin typeface="Times New Roman"/>
                <a:cs typeface="Times New Roman"/>
              </a:rPr>
              <a:t>our</a:t>
            </a:r>
            <a:r>
              <a:rPr sz="1300" spc="2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75" dirty="0">
                <a:solidFill>
                  <a:srgbClr val="1C2126"/>
                </a:solidFill>
                <a:latin typeface="Times New Roman"/>
                <a:cs typeface="Times New Roman"/>
              </a:rPr>
              <a:t>operations</a:t>
            </a:r>
            <a:r>
              <a:rPr sz="1300" spc="10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80" dirty="0">
                <a:solidFill>
                  <a:srgbClr val="1C2126"/>
                </a:solidFill>
                <a:latin typeface="Times New Roman"/>
                <a:cs typeface="Times New Roman"/>
              </a:rPr>
              <a:t>or</a:t>
            </a:r>
            <a:r>
              <a:rPr sz="1300" spc="19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C2126"/>
                </a:solidFill>
                <a:latin typeface="Times New Roman"/>
                <a:cs typeface="Times New Roman"/>
              </a:rPr>
              <a:t>missions</a:t>
            </a:r>
            <a:r>
              <a:rPr sz="1300" spc="18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1C2126"/>
                </a:solidFill>
                <a:latin typeface="Times New Roman"/>
                <a:cs typeface="Times New Roman"/>
              </a:rPr>
              <a:t>by</a:t>
            </a:r>
            <a:r>
              <a:rPr sz="1350" spc="150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50" dirty="0">
                <a:solidFill>
                  <a:srgbClr val="1C2126"/>
                </a:solidFill>
                <a:latin typeface="Times New Roman"/>
                <a:cs typeface="Times New Roman"/>
              </a:rPr>
              <a:t>piecing</a:t>
            </a:r>
            <a:r>
              <a:rPr sz="1300" spc="10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75" dirty="0">
                <a:solidFill>
                  <a:srgbClr val="1C2126"/>
                </a:solidFill>
                <a:latin typeface="Times New Roman"/>
                <a:cs typeface="Times New Roman"/>
              </a:rPr>
              <a:t>together </a:t>
            </a:r>
            <a:r>
              <a:rPr sz="1300" dirty="0">
                <a:solidFill>
                  <a:srgbClr val="1C2126"/>
                </a:solidFill>
                <a:latin typeface="Times New Roman"/>
                <a:cs typeface="Times New Roman"/>
              </a:rPr>
              <a:t>small</a:t>
            </a:r>
            <a:r>
              <a:rPr sz="1300" spc="16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75" dirty="0">
                <a:solidFill>
                  <a:srgbClr val="1C2126"/>
                </a:solidFill>
                <a:latin typeface="Times New Roman"/>
                <a:cs typeface="Times New Roman"/>
              </a:rPr>
              <a:t>details</a:t>
            </a:r>
            <a:r>
              <a:rPr sz="1300" spc="12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C2126"/>
                </a:solidFill>
                <a:latin typeface="Times New Roman"/>
                <a:cs typeface="Times New Roman"/>
              </a:rPr>
              <a:t>of</a:t>
            </a:r>
            <a:r>
              <a:rPr sz="1300" spc="204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60" dirty="0">
                <a:solidFill>
                  <a:srgbClr val="1C2126"/>
                </a:solidFill>
                <a:latin typeface="Times New Roman"/>
                <a:cs typeface="Times New Roman"/>
              </a:rPr>
              <a:t>informatfon</a:t>
            </a:r>
            <a:r>
              <a:rPr sz="1300" spc="229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65" dirty="0">
                <a:solidFill>
                  <a:srgbClr val="1C2126"/>
                </a:solidFill>
                <a:latin typeface="Times New Roman"/>
                <a:cs typeface="Times New Roman"/>
              </a:rPr>
              <a:t>and</a:t>
            </a:r>
            <a:r>
              <a:rPr sz="1300" spc="195" dirty="0">
                <a:solidFill>
                  <a:srgbClr val="1C2126"/>
                </a:solidFill>
                <a:latin typeface="Times New Roman"/>
                <a:cs typeface="Times New Roman"/>
              </a:rPr>
              <a:t> </a:t>
            </a:r>
            <a:r>
              <a:rPr sz="1300" spc="60" dirty="0">
                <a:solidFill>
                  <a:srgbClr val="1C2126"/>
                </a:solidFill>
                <a:latin typeface="Times New Roman"/>
                <a:cs typeface="Times New Roman"/>
              </a:rPr>
              <a:t>indicators.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346710">
              <a:lnSpc>
                <a:spcPct val="100000"/>
              </a:lnSpc>
            </a:pPr>
            <a:r>
              <a:rPr sz="1200" spc="-20" dirty="0">
                <a:solidFill>
                  <a:srgbClr val="1C2126"/>
                </a:solidFill>
                <a:latin typeface="Arial"/>
                <a:cs typeface="Arial"/>
              </a:rPr>
              <a:t>True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>
              <a:latin typeface="Arial"/>
              <a:cs typeface="Arial"/>
            </a:endParaRPr>
          </a:p>
          <a:p>
            <a:pPr marL="360045">
              <a:lnSpc>
                <a:spcPct val="100000"/>
              </a:lnSpc>
            </a:pPr>
            <a:r>
              <a:rPr sz="1300" spc="-10" dirty="0">
                <a:solidFill>
                  <a:srgbClr val="1C2126"/>
                </a:solidFill>
                <a:latin typeface="Times New Roman"/>
                <a:cs typeface="Times New Roman"/>
              </a:rPr>
              <a:t>False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6501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582" y="1096297"/>
            <a:ext cx="7215505" cy="4275455"/>
            <a:chOff x="-4582" y="1096297"/>
            <a:chExt cx="7215505" cy="42754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9" y="4345318"/>
              <a:ext cx="7180596" cy="10260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402" y="1365013"/>
              <a:ext cx="0" cy="3701415"/>
            </a:xfrm>
            <a:custGeom>
              <a:avLst/>
              <a:gdLst/>
              <a:ahLst/>
              <a:cxnLst/>
              <a:rect l="l" t="t" r="r" b="b"/>
              <a:pathLst>
                <a:path h="3701415">
                  <a:moveTo>
                    <a:pt x="0" y="3700954"/>
                  </a:moveTo>
                  <a:lnTo>
                    <a:pt x="0" y="0"/>
                  </a:lnTo>
                </a:path>
              </a:pathLst>
            </a:custGeom>
            <a:ln w="1099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3541" y="1365013"/>
              <a:ext cx="0" cy="3261360"/>
            </a:xfrm>
            <a:custGeom>
              <a:avLst/>
              <a:gdLst/>
              <a:ahLst/>
              <a:cxnLst/>
              <a:rect l="l" t="t" r="r" b="b"/>
              <a:pathLst>
                <a:path h="3261360">
                  <a:moveTo>
                    <a:pt x="0" y="3261237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64763" y="1365013"/>
              <a:ext cx="0" cy="3261360"/>
            </a:xfrm>
            <a:custGeom>
              <a:avLst/>
              <a:gdLst/>
              <a:ahLst/>
              <a:cxnLst/>
              <a:rect l="l" t="t" r="r" b="b"/>
              <a:pathLst>
                <a:path h="3261360">
                  <a:moveTo>
                    <a:pt x="0" y="3261237"/>
                  </a:moveTo>
                  <a:lnTo>
                    <a:pt x="0" y="0"/>
                  </a:lnTo>
                </a:path>
              </a:pathLst>
            </a:custGeom>
            <a:ln w="51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79315" y="1096297"/>
              <a:ext cx="131445" cy="3529965"/>
            </a:xfrm>
            <a:custGeom>
              <a:avLst/>
              <a:gdLst/>
              <a:ahLst/>
              <a:cxnLst/>
              <a:rect l="l" t="t" r="r" b="b"/>
              <a:pathLst>
                <a:path w="131445" h="3529965">
                  <a:moveTo>
                    <a:pt x="0" y="0"/>
                  </a:moveTo>
                  <a:lnTo>
                    <a:pt x="131352" y="0"/>
                  </a:lnTo>
                  <a:lnTo>
                    <a:pt x="131352" y="3529953"/>
                  </a:lnTo>
                  <a:lnTo>
                    <a:pt x="0" y="3529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3667" y="1470894"/>
            <a:ext cx="91313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70" dirty="0">
                <a:solidFill>
                  <a:srgbClr val="1C2328"/>
                </a:solidFill>
                <a:latin typeface="Arial"/>
                <a:cs typeface="Arial"/>
              </a:rPr>
              <a:t>Question</a:t>
            </a:r>
            <a:r>
              <a:rPr sz="1300" spc="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1C2328"/>
                </a:solidFill>
                <a:latin typeface="Arial"/>
                <a:cs typeface="Arial"/>
              </a:rPr>
              <a:t>7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8995" y="1760476"/>
            <a:ext cx="617601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b="0" spc="55" dirty="0">
                <a:solidFill>
                  <a:srgbClr val="1C2328"/>
                </a:solidFill>
                <a:latin typeface="Times New Roman"/>
                <a:cs typeface="Times New Roman"/>
              </a:rPr>
              <a:t>The</a:t>
            </a:r>
            <a:r>
              <a:rPr sz="1400" b="0" spc="4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adversary</a:t>
            </a:r>
            <a:r>
              <a:rPr sz="1400" b="0" spc="17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u="heavy" spc="-155" dirty="0">
                <a:solidFill>
                  <a:srgbClr val="1C2328"/>
                </a:solidFill>
                <a:uFill>
                  <a:solidFill>
                    <a:srgbClr val="1C2328"/>
                  </a:solidFill>
                </a:uFill>
                <a:latin typeface="Times New Roman"/>
                <a:cs typeface="Times New Roman"/>
              </a:rPr>
              <a:t>CANNOT</a:t>
            </a:r>
            <a:r>
              <a:rPr sz="1400" b="0" spc="20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spc="55" dirty="0">
                <a:solidFill>
                  <a:srgbClr val="1C2328"/>
                </a:solidFill>
                <a:latin typeface="Times New Roman"/>
                <a:cs typeface="Times New Roman"/>
              </a:rPr>
              <a:t>determine</a:t>
            </a:r>
            <a:r>
              <a:rPr sz="1400" b="0" spc="18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our</a:t>
            </a:r>
            <a:r>
              <a:rPr sz="1400" b="0" spc="10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operatfons</a:t>
            </a:r>
            <a:r>
              <a:rPr sz="1400" b="0" spc="18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or</a:t>
            </a:r>
            <a:r>
              <a:rPr sz="1400" b="0" spc="23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missions</a:t>
            </a:r>
            <a:r>
              <a:rPr sz="1400" b="0" spc="27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b="0" dirty="0">
                <a:solidFill>
                  <a:srgbClr val="1C2328"/>
                </a:solidFill>
                <a:latin typeface="Times New Roman"/>
                <a:cs typeface="Times New Roman"/>
              </a:rPr>
              <a:t>by</a:t>
            </a:r>
            <a:r>
              <a:rPr sz="1300" b="0" spc="21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piecing</a:t>
            </a:r>
            <a:r>
              <a:rPr sz="1400" b="0" spc="14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spc="-10" dirty="0">
                <a:solidFill>
                  <a:srgbClr val="1C2328"/>
                </a:solidFill>
                <a:latin typeface="Times New Roman"/>
                <a:cs typeface="Times New Roman"/>
              </a:rPr>
              <a:t>together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small</a:t>
            </a:r>
            <a:r>
              <a:rPr sz="1400" b="0" spc="15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details</a:t>
            </a:r>
            <a:r>
              <a:rPr sz="1400" b="0" spc="13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of</a:t>
            </a:r>
            <a:r>
              <a:rPr sz="1400" b="0" spc="27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information</a:t>
            </a:r>
            <a:r>
              <a:rPr sz="1400" b="0" spc="35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dirty="0">
                <a:solidFill>
                  <a:srgbClr val="1C2328"/>
                </a:solidFill>
                <a:latin typeface="Times New Roman"/>
                <a:cs typeface="Times New Roman"/>
              </a:rPr>
              <a:t>and</a:t>
            </a:r>
            <a:r>
              <a:rPr sz="1400" b="0" spc="24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400" b="0" spc="-10" dirty="0">
                <a:solidFill>
                  <a:srgbClr val="1C2328"/>
                </a:solidFill>
                <a:latin typeface="Times New Roman"/>
                <a:cs typeface="Times New Roman"/>
              </a:rPr>
              <a:t>indicators.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6196" y="2380355"/>
            <a:ext cx="797560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3D7493"/>
                </a:solidFill>
                <a:latin typeface="Times New Roman"/>
                <a:cs typeface="Times New Roman"/>
              </a:rPr>
              <a:t>(Cv</a:t>
            </a:r>
            <a:r>
              <a:rPr sz="2000" spc="-20" dirty="0">
                <a:solidFill>
                  <a:srgbClr val="1C2328"/>
                </a:solidFill>
                <a:latin typeface="Times New Roman"/>
                <a:cs typeface="Times New Roman"/>
              </a:rPr>
              <a:t>rrue</a:t>
            </a:r>
            <a:endParaRPr sz="2000">
              <a:latin typeface="Times New Roman"/>
              <a:cs typeface="Times New Roman"/>
            </a:endParaRPr>
          </a:p>
          <a:p>
            <a:pPr marL="423545">
              <a:lnSpc>
                <a:spcPct val="100000"/>
              </a:lnSpc>
              <a:spcBef>
                <a:spcPts val="1620"/>
              </a:spcBef>
            </a:pPr>
            <a:r>
              <a:rPr sz="1350" spc="-10" dirty="0">
                <a:solidFill>
                  <a:srgbClr val="1C2328"/>
                </a:solidFill>
                <a:latin typeface="Times New Roman"/>
                <a:cs typeface="Times New Roman"/>
              </a:rPr>
              <a:t>Fa</a:t>
            </a:r>
            <a:r>
              <a:rPr sz="1350" spc="-10" dirty="0">
                <a:solidFill>
                  <a:srgbClr val="343D3D"/>
                </a:solidFill>
                <a:latin typeface="Times New Roman"/>
                <a:cs typeface="Times New Roman"/>
              </a:rPr>
              <a:t>l</a:t>
            </a:r>
            <a:r>
              <a:rPr sz="1350" spc="-10" dirty="0">
                <a:solidFill>
                  <a:srgbClr val="1C2328"/>
                </a:solidFill>
                <a:latin typeface="Times New Roman"/>
                <a:cs typeface="Times New Roman"/>
              </a:rPr>
              <a:t>se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219" y="0"/>
            <a:ext cx="7205345" cy="5371465"/>
            <a:chOff x="-12219" y="0"/>
            <a:chExt cx="7205345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601" y="1377227"/>
              <a:ext cx="0" cy="3689350"/>
            </a:xfrm>
            <a:custGeom>
              <a:avLst/>
              <a:gdLst/>
              <a:ahLst/>
              <a:cxnLst/>
              <a:rect l="l" t="t" r="r" b="b"/>
              <a:pathLst>
                <a:path h="3689350">
                  <a:moveTo>
                    <a:pt x="0" y="3688740"/>
                  </a:moveTo>
                  <a:lnTo>
                    <a:pt x="0" y="0"/>
                  </a:lnTo>
                </a:path>
              </a:pathLst>
            </a:custGeom>
            <a:ln w="916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5212" y="1377227"/>
              <a:ext cx="0" cy="3444875"/>
            </a:xfrm>
            <a:custGeom>
              <a:avLst/>
              <a:gdLst/>
              <a:ahLst/>
              <a:cxnLst/>
              <a:rect l="l" t="t" r="r" b="b"/>
              <a:pathLst>
                <a:path h="3444875">
                  <a:moveTo>
                    <a:pt x="0" y="3444452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939" y="4815573"/>
              <a:ext cx="4374515" cy="0"/>
            </a:xfrm>
            <a:custGeom>
              <a:avLst/>
              <a:gdLst/>
              <a:ahLst/>
              <a:cxnLst/>
              <a:rect l="l" t="t" r="r" b="b"/>
              <a:pathLst>
                <a:path w="4374515">
                  <a:moveTo>
                    <a:pt x="0" y="0"/>
                  </a:moveTo>
                  <a:lnTo>
                    <a:pt x="4374360" y="0"/>
                  </a:lnTo>
                </a:path>
              </a:pathLst>
            </a:custGeom>
            <a:ln w="458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8393" y="1480054"/>
            <a:ext cx="4155440" cy="2306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1C2126"/>
                </a:solidFill>
                <a:latin typeface="Arial"/>
                <a:cs typeface="Arial"/>
              </a:rPr>
              <a:t>Question</a:t>
            </a:r>
            <a:r>
              <a:rPr sz="1300" b="1" spc="14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50" b="1" spc="15" dirty="0">
                <a:solidFill>
                  <a:srgbClr val="1C2126"/>
                </a:solidFill>
                <a:latin typeface="Arial"/>
                <a:cs typeface="Arial"/>
              </a:rPr>
              <a:t>9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Which</a:t>
            </a:r>
            <a:r>
              <a:rPr sz="1200" b="1" spc="19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of</a:t>
            </a:r>
            <a:r>
              <a:rPr sz="1200" b="1" spc="15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C2126"/>
                </a:solidFill>
                <a:latin typeface="Arial"/>
                <a:cs typeface="Arial"/>
              </a:rPr>
              <a:t>the</a:t>
            </a:r>
            <a:r>
              <a:rPr sz="1200" b="1" spc="1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following</a:t>
            </a:r>
            <a:r>
              <a:rPr sz="1200" b="1" spc="13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represents</a:t>
            </a:r>
            <a:r>
              <a:rPr sz="1200" b="1" spc="19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126"/>
                </a:solidFill>
                <a:latin typeface="Arial"/>
                <a:cs typeface="Arial"/>
              </a:rPr>
              <a:t>critical</a:t>
            </a:r>
            <a:r>
              <a:rPr sz="1200" b="1" spc="5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126"/>
                </a:solidFill>
                <a:latin typeface="Arial"/>
                <a:cs typeface="Arial"/>
              </a:rPr>
              <a:t>information?</a:t>
            </a:r>
            <a:endParaRPr sz="1200">
              <a:latin typeface="Arial"/>
              <a:cs typeface="Arial"/>
            </a:endParaRPr>
          </a:p>
          <a:p>
            <a:pPr marL="340995" marR="1494790" indent="5715">
              <a:lnSpc>
                <a:spcPct val="236300"/>
              </a:lnSpc>
              <a:spcBef>
                <a:spcPts val="370"/>
              </a:spcBef>
            </a:pP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Air</a:t>
            </a:r>
            <a:r>
              <a:rPr sz="1200" spc="11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show</a:t>
            </a:r>
            <a:r>
              <a:rPr sz="1200" spc="17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dates</a:t>
            </a:r>
            <a:r>
              <a:rPr sz="1200" spc="16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00" spc="7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locations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Deployment</a:t>
            </a:r>
            <a:r>
              <a:rPr sz="1200" spc="32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dates</a:t>
            </a:r>
            <a:r>
              <a:rPr sz="1200" spc="21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00" spc="19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locations Ranks</a:t>
            </a:r>
            <a:r>
              <a:rPr sz="1200" spc="7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and</a:t>
            </a:r>
            <a:r>
              <a:rPr sz="1200" spc="3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promotions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Arial"/>
              <a:cs typeface="Arial"/>
            </a:endParaRPr>
          </a:p>
          <a:p>
            <a:pPr marL="343535">
              <a:lnSpc>
                <a:spcPct val="100000"/>
              </a:lnSpc>
            </a:pP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All</a:t>
            </a:r>
            <a:r>
              <a:rPr sz="1200" spc="200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of</a:t>
            </a:r>
            <a:r>
              <a:rPr sz="1200" spc="275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C2126"/>
                </a:solidFill>
                <a:latin typeface="Arial"/>
                <a:cs typeface="Arial"/>
              </a:rPr>
              <a:t>the</a:t>
            </a:r>
            <a:r>
              <a:rPr sz="1200" spc="204" dirty="0">
                <a:solidFill>
                  <a:srgbClr val="1C212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C2126"/>
                </a:solidFill>
                <a:latin typeface="Arial"/>
                <a:cs typeface="Arial"/>
              </a:rPr>
              <a:t>above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92815" cy="13772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81" y="1132940"/>
            <a:ext cx="7211059" cy="4238625"/>
            <a:chOff x="4581" y="1132940"/>
            <a:chExt cx="7211059" cy="42386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38" y="1804729"/>
              <a:ext cx="7168377" cy="35665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93" y="1377227"/>
              <a:ext cx="0" cy="3676650"/>
            </a:xfrm>
            <a:custGeom>
              <a:avLst/>
              <a:gdLst/>
              <a:ahLst/>
              <a:cxnLst/>
              <a:rect l="l" t="t" r="r" b="b"/>
              <a:pathLst>
                <a:path h="3676650">
                  <a:moveTo>
                    <a:pt x="0" y="3676526"/>
                  </a:moveTo>
                  <a:lnTo>
                    <a:pt x="0" y="0"/>
                  </a:lnTo>
                </a:path>
              </a:pathLst>
            </a:custGeom>
            <a:ln w="1130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5760" y="1377227"/>
              <a:ext cx="0" cy="3444875"/>
            </a:xfrm>
            <a:custGeom>
              <a:avLst/>
              <a:gdLst/>
              <a:ahLst/>
              <a:cxnLst/>
              <a:rect l="l" t="t" r="r" b="b"/>
              <a:pathLst>
                <a:path h="3444875">
                  <a:moveTo>
                    <a:pt x="0" y="3444452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58653" y="1377227"/>
              <a:ext cx="0" cy="427990"/>
            </a:xfrm>
            <a:custGeom>
              <a:avLst/>
              <a:gdLst/>
              <a:ahLst/>
              <a:cxnLst/>
              <a:rect l="l" t="t" r="r" b="b"/>
              <a:pathLst>
                <a:path h="427989">
                  <a:moveTo>
                    <a:pt x="0" y="427503"/>
                  </a:moveTo>
                  <a:lnTo>
                    <a:pt x="0" y="0"/>
                  </a:lnTo>
                </a:path>
              </a:pathLst>
            </a:custGeom>
            <a:ln w="51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74732" y="1132940"/>
              <a:ext cx="140970" cy="671830"/>
            </a:xfrm>
            <a:custGeom>
              <a:avLst/>
              <a:gdLst/>
              <a:ahLst/>
              <a:cxnLst/>
              <a:rect l="l" t="t" r="r" b="b"/>
              <a:pathLst>
                <a:path w="140970" h="671830">
                  <a:moveTo>
                    <a:pt x="0" y="0"/>
                  </a:moveTo>
                  <a:lnTo>
                    <a:pt x="140517" y="0"/>
                  </a:lnTo>
                  <a:lnTo>
                    <a:pt x="140517" y="671790"/>
                  </a:lnTo>
                  <a:lnTo>
                    <a:pt x="0" y="67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6595" y="4815573"/>
              <a:ext cx="4362450" cy="0"/>
            </a:xfrm>
            <a:custGeom>
              <a:avLst/>
              <a:gdLst/>
              <a:ahLst/>
              <a:cxnLst/>
              <a:rect l="l" t="t" r="r" b="b"/>
              <a:pathLst>
                <a:path w="4362450">
                  <a:moveTo>
                    <a:pt x="0" y="0"/>
                  </a:moveTo>
                  <a:lnTo>
                    <a:pt x="4362141" y="0"/>
                  </a:lnTo>
                </a:path>
              </a:pathLst>
            </a:custGeom>
            <a:ln w="48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5886" y="1480054"/>
            <a:ext cx="896619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1C2328"/>
                </a:solidFill>
                <a:latin typeface="Arial"/>
                <a:cs typeface="Arial"/>
              </a:rPr>
              <a:t>Question</a:t>
            </a:r>
            <a:r>
              <a:rPr sz="1300" spc="14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1C2328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3379" y="1798136"/>
            <a:ext cx="415480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Which</a:t>
            </a:r>
            <a:r>
              <a:rPr sz="1200" b="1" spc="19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of</a:t>
            </a:r>
            <a:r>
              <a:rPr sz="1200" b="1" spc="1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C2328"/>
                </a:solidFill>
                <a:latin typeface="Arial"/>
                <a:cs typeface="Arial"/>
              </a:rPr>
              <a:t>the</a:t>
            </a:r>
            <a:r>
              <a:rPr sz="1200" b="1" spc="13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following</a:t>
            </a:r>
            <a:r>
              <a:rPr sz="1200" b="1" spc="13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represents</a:t>
            </a:r>
            <a:r>
              <a:rPr sz="1200" b="1" spc="16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critical</a:t>
            </a:r>
            <a:r>
              <a:rPr sz="1200" b="1" spc="9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328"/>
                </a:solidFill>
                <a:latin typeface="Arial"/>
                <a:cs typeface="Arial"/>
              </a:rPr>
              <a:t>information?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8539" y="2264828"/>
            <a:ext cx="207962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0" dirty="0">
                <a:solidFill>
                  <a:srgbClr val="1C2328"/>
                </a:solidFill>
                <a:latin typeface="Times New Roman"/>
                <a:cs typeface="Times New Roman"/>
              </a:rPr>
              <a:t>Air</a:t>
            </a:r>
            <a:r>
              <a:rPr sz="1300" spc="7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C2328"/>
                </a:solidFill>
                <a:latin typeface="Times New Roman"/>
                <a:cs typeface="Times New Roman"/>
              </a:rPr>
              <a:t>show</a:t>
            </a:r>
            <a:r>
              <a:rPr sz="1300" spc="13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spc="70" dirty="0">
                <a:solidFill>
                  <a:srgbClr val="1C2328"/>
                </a:solidFill>
                <a:latin typeface="Times New Roman"/>
                <a:cs typeface="Times New Roman"/>
              </a:rPr>
              <a:t>dates</a:t>
            </a:r>
            <a:r>
              <a:rPr sz="1300" spc="10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C2328"/>
                </a:solidFill>
                <a:latin typeface="Times New Roman"/>
                <a:cs typeface="Times New Roman"/>
              </a:rPr>
              <a:t>and</a:t>
            </a:r>
            <a:r>
              <a:rPr sz="1300" spc="19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C2328"/>
                </a:solidFill>
                <a:latin typeface="Times New Roman"/>
                <a:cs typeface="Times New Roman"/>
              </a:rPr>
              <a:t>Locations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678" y="2372818"/>
            <a:ext cx="122555" cy="365125"/>
          </a:xfrm>
          <a:prstGeom prst="rect">
            <a:avLst/>
          </a:prstGeom>
          <a:solidFill>
            <a:srgbClr val="D8E1DD"/>
          </a:solidFill>
        </p:spPr>
        <p:txBody>
          <a:bodyPr vert="horz" wrap="square" lIns="0" tIns="107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2100" spc="-25" dirty="0">
                <a:solidFill>
                  <a:srgbClr val="B5B5AE"/>
                </a:solidFill>
                <a:latin typeface="Arial"/>
                <a:cs typeface="Arial"/>
              </a:rPr>
              <a:t>"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1247" y="2701491"/>
            <a:ext cx="2766060" cy="1088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0"/>
              </a:lnSpc>
              <a:spcBef>
                <a:spcPts val="100"/>
              </a:spcBef>
            </a:pPr>
            <a:r>
              <a:rPr sz="1300" spc="280" dirty="0">
                <a:solidFill>
                  <a:srgbClr val="316B8E"/>
                </a:solidFill>
                <a:latin typeface="Times New Roman"/>
                <a:cs typeface="Times New Roman"/>
              </a:rPr>
              <a:t>Q</a:t>
            </a:r>
            <a:r>
              <a:rPr sz="1300" spc="280" dirty="0">
                <a:solidFill>
                  <a:srgbClr val="1C2328"/>
                </a:solidFill>
                <a:latin typeface="Times New Roman"/>
                <a:cs typeface="Times New Roman"/>
              </a:rPr>
              <a:t>oeployment</a:t>
            </a:r>
            <a:r>
              <a:rPr sz="1300" spc="22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spc="60" dirty="0">
                <a:solidFill>
                  <a:srgbClr val="1C2328"/>
                </a:solidFill>
                <a:latin typeface="Times New Roman"/>
                <a:cs typeface="Times New Roman"/>
              </a:rPr>
              <a:t>dates</a:t>
            </a:r>
            <a:r>
              <a:rPr sz="1300" spc="9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C2328"/>
                </a:solidFill>
                <a:latin typeface="Times New Roman"/>
                <a:cs typeface="Times New Roman"/>
              </a:rPr>
              <a:t>and</a:t>
            </a:r>
            <a:r>
              <a:rPr sz="1300" spc="27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C2328"/>
                </a:solidFill>
                <a:latin typeface="Times New Roman"/>
                <a:cs typeface="Times New Roman"/>
              </a:rPr>
              <a:t>locations</a:t>
            </a:r>
            <a:endParaRPr sz="1300">
              <a:latin typeface="Times New Roman"/>
              <a:cs typeface="Times New Roman"/>
            </a:endParaRPr>
          </a:p>
          <a:p>
            <a:pPr marL="130175">
              <a:lnSpc>
                <a:spcPts val="4830"/>
              </a:lnSpc>
            </a:pPr>
            <a:r>
              <a:rPr sz="4650" spc="-345" dirty="0">
                <a:solidFill>
                  <a:srgbClr val="8CA7A8"/>
                </a:solidFill>
                <a:latin typeface="Arial"/>
                <a:cs typeface="Arial"/>
              </a:rPr>
              <a:t>-</a:t>
            </a:r>
            <a:r>
              <a:rPr sz="4650" spc="105" dirty="0">
                <a:solidFill>
                  <a:srgbClr val="8CA7A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1C2328"/>
                </a:solidFill>
                <a:latin typeface="Times New Roman"/>
                <a:cs typeface="Times New Roman"/>
              </a:rPr>
              <a:t>Ranks</a:t>
            </a:r>
            <a:r>
              <a:rPr sz="1300" spc="10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C2328"/>
                </a:solidFill>
                <a:latin typeface="Times New Roman"/>
                <a:cs typeface="Times New Roman"/>
              </a:rPr>
              <a:t>and</a:t>
            </a:r>
            <a:r>
              <a:rPr sz="1300" spc="24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C2328"/>
                </a:solidFill>
                <a:latin typeface="Times New Roman"/>
                <a:cs typeface="Times New Roman"/>
              </a:rPr>
              <a:t>promotions</a:t>
            </a:r>
            <a:endParaRPr sz="1300">
              <a:latin typeface="Times New Roman"/>
              <a:cs typeface="Times New Roman"/>
            </a:endParaRPr>
          </a:p>
          <a:p>
            <a:pPr marL="446405">
              <a:lnSpc>
                <a:spcPct val="100000"/>
              </a:lnSpc>
              <a:spcBef>
                <a:spcPts val="1160"/>
              </a:spcBef>
            </a:pPr>
            <a:r>
              <a:rPr sz="1300" spc="-20" dirty="0">
                <a:solidFill>
                  <a:srgbClr val="1C2328"/>
                </a:solidFill>
                <a:latin typeface="Times New Roman"/>
                <a:cs typeface="Times New Roman"/>
              </a:rPr>
              <a:t>All</a:t>
            </a:r>
            <a:r>
              <a:rPr sz="1300" spc="-30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C2328"/>
                </a:solidFill>
                <a:latin typeface="Arial"/>
                <a:cs typeface="Arial"/>
              </a:rPr>
              <a:t>of</a:t>
            </a:r>
            <a:r>
              <a:rPr sz="1200" spc="2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1C2328"/>
                </a:solidFill>
                <a:latin typeface="Times New Roman"/>
                <a:cs typeface="Times New Roman"/>
              </a:rPr>
              <a:t>the</a:t>
            </a:r>
            <a:r>
              <a:rPr sz="1300" spc="315" dirty="0">
                <a:solidFill>
                  <a:srgbClr val="1C2328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C2328"/>
                </a:solidFill>
                <a:latin typeface="Times New Roman"/>
                <a:cs typeface="Times New Roman"/>
              </a:rPr>
              <a:t>above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71465"/>
            <a:chOff x="0" y="0"/>
            <a:chExt cx="719328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855" y="1438299"/>
              <a:ext cx="119380" cy="3640454"/>
            </a:xfrm>
            <a:custGeom>
              <a:avLst/>
              <a:gdLst/>
              <a:ahLst/>
              <a:cxnLst/>
              <a:rect l="l" t="t" r="r" b="b"/>
              <a:pathLst>
                <a:path w="119380" h="3640454">
                  <a:moveTo>
                    <a:pt x="0" y="0"/>
                  </a:moveTo>
                  <a:lnTo>
                    <a:pt x="119134" y="0"/>
                  </a:lnTo>
                  <a:lnTo>
                    <a:pt x="119134" y="3639882"/>
                  </a:lnTo>
                  <a:lnTo>
                    <a:pt x="0" y="3639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7979" y="1438299"/>
              <a:ext cx="0" cy="2931795"/>
            </a:xfrm>
            <a:custGeom>
              <a:avLst/>
              <a:gdLst/>
              <a:ahLst/>
              <a:cxnLst/>
              <a:rect l="l" t="t" r="r" b="b"/>
              <a:pathLst>
                <a:path h="2931795">
                  <a:moveTo>
                    <a:pt x="0" y="2931449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75139" y="1498376"/>
            <a:ext cx="5767070" cy="2708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1C242A"/>
                </a:solidFill>
                <a:latin typeface="Arial"/>
                <a:cs typeface="Arial"/>
              </a:rPr>
              <a:t>Question</a:t>
            </a:r>
            <a:r>
              <a:rPr sz="1300" b="1" spc="8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b="1" spc="-25" dirty="0">
                <a:solidFill>
                  <a:srgbClr val="1C242A"/>
                </a:solidFill>
                <a:latin typeface="Arial"/>
                <a:cs typeface="Arial"/>
              </a:rPr>
              <a:t>10</a:t>
            </a:r>
            <a:endParaRPr sz="1250">
              <a:latin typeface="Arial"/>
              <a:cs typeface="Arial"/>
            </a:endParaRPr>
          </a:p>
          <a:p>
            <a:pPr marL="12700" marR="5080" indent="635">
              <a:lnSpc>
                <a:spcPct val="104400"/>
              </a:lnSpc>
              <a:spcBef>
                <a:spcPts val="860"/>
              </a:spcBef>
            </a:pPr>
            <a:r>
              <a:rPr sz="1200" b="1" spc="-20" dirty="0">
                <a:solidFill>
                  <a:srgbClr val="1C242A"/>
                </a:solidFill>
                <a:latin typeface="Arial"/>
                <a:cs typeface="Arial"/>
              </a:rPr>
              <a:t>You</a:t>
            </a:r>
            <a:r>
              <a:rPr sz="1200" b="1" spc="55" dirty="0">
                <a:solidFill>
                  <a:srgbClr val="1C242A"/>
                </a:solidFill>
                <a:latin typeface="Arial"/>
                <a:cs typeface="Arial"/>
              </a:rPr>
              <a:t> are</a:t>
            </a:r>
            <a:r>
              <a:rPr sz="1200" b="1" spc="3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out</a:t>
            </a:r>
            <a:r>
              <a:rPr sz="1200" b="1" spc="11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C242A"/>
                </a:solidFill>
                <a:latin typeface="Arial"/>
                <a:cs typeface="Arial"/>
              </a:rPr>
              <a:t>with</a:t>
            </a:r>
            <a:r>
              <a:rPr sz="1200" b="1" spc="9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friends</a:t>
            </a:r>
            <a:r>
              <a:rPr sz="1200" b="1" spc="11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at</a:t>
            </a:r>
            <a:r>
              <a:rPr sz="1200" b="1" spc="18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a</a:t>
            </a:r>
            <a:r>
              <a:rPr sz="1200" b="1" spc="7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local</a:t>
            </a:r>
            <a:r>
              <a:rPr sz="1200" b="1" spc="4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establishment.</a:t>
            </a:r>
            <a:r>
              <a:rPr sz="1200" b="1" spc="2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1C242A"/>
                </a:solidFill>
                <a:latin typeface="Arial"/>
                <a:cs typeface="Arial"/>
              </a:rPr>
              <a:t>A</a:t>
            </a:r>
            <a:r>
              <a:rPr sz="1200" b="1" spc="-2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stranger</a:t>
            </a:r>
            <a:r>
              <a:rPr sz="1200" b="1" spc="15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walks</a:t>
            </a:r>
            <a:r>
              <a:rPr sz="1200" b="1" spc="6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up</a:t>
            </a:r>
            <a:r>
              <a:rPr sz="1200" b="1" spc="2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C242A"/>
                </a:solidFill>
                <a:latin typeface="Arial"/>
                <a:cs typeface="Arial"/>
              </a:rPr>
              <a:t>to</a:t>
            </a:r>
            <a:r>
              <a:rPr sz="1200" b="1" spc="1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C242A"/>
                </a:solidFill>
                <a:latin typeface="Arial"/>
                <a:cs typeface="Arial"/>
              </a:rPr>
              <a:t>you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and</a:t>
            </a:r>
            <a:r>
              <a:rPr sz="1200" b="1" spc="5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starts</a:t>
            </a:r>
            <a:r>
              <a:rPr sz="1200" b="1" spc="10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C242A"/>
                </a:solidFill>
                <a:latin typeface="Arial"/>
                <a:cs typeface="Arial"/>
              </a:rPr>
              <a:t>to</a:t>
            </a:r>
            <a:r>
              <a:rPr sz="1200" b="1" spc="4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ask</a:t>
            </a:r>
            <a:r>
              <a:rPr sz="1200" b="1" spc="6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about</a:t>
            </a:r>
            <a:r>
              <a:rPr sz="1200" b="1" spc="12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your</a:t>
            </a:r>
            <a:r>
              <a:rPr sz="1200" b="1" spc="17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job</a:t>
            </a:r>
            <a:r>
              <a:rPr sz="1200" b="1" spc="10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and</a:t>
            </a:r>
            <a:r>
              <a:rPr sz="1200" b="1" spc="4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offers</a:t>
            </a:r>
            <a:r>
              <a:rPr sz="1200" b="1" spc="12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to</a:t>
            </a:r>
            <a:r>
              <a:rPr sz="1200" b="1" spc="3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buy</a:t>
            </a:r>
            <a:r>
              <a:rPr sz="1200" b="1" spc="10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you</a:t>
            </a:r>
            <a:r>
              <a:rPr sz="1200" b="1" spc="5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a</a:t>
            </a:r>
            <a:r>
              <a:rPr sz="1200" b="1" spc="6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drink.</a:t>
            </a:r>
            <a:r>
              <a:rPr sz="1200" b="1" spc="16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What</a:t>
            </a:r>
            <a:r>
              <a:rPr sz="1200" b="1" spc="14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42A"/>
                </a:solidFill>
                <a:latin typeface="Arial"/>
                <a:cs typeface="Arial"/>
              </a:rPr>
              <a:t>should </a:t>
            </a:r>
            <a:r>
              <a:rPr sz="1200" b="1" dirty="0">
                <a:solidFill>
                  <a:srgbClr val="1C242A"/>
                </a:solidFill>
                <a:latin typeface="Arial"/>
                <a:cs typeface="Arial"/>
              </a:rPr>
              <a:t>you</a:t>
            </a:r>
            <a:r>
              <a:rPr sz="1200" b="1" spc="7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C242A"/>
                </a:solidFill>
                <a:latin typeface="Arial"/>
                <a:cs typeface="Arial"/>
              </a:rPr>
              <a:t>do?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  <a:spcBef>
                <a:spcPts val="930"/>
              </a:spcBef>
            </a:pP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Deflect</a:t>
            </a:r>
            <a:r>
              <a:rPr sz="1250" spc="229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them</a:t>
            </a:r>
            <a:r>
              <a:rPr sz="1250" spc="13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to</a:t>
            </a:r>
            <a:r>
              <a:rPr sz="1250" spc="12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your</a:t>
            </a:r>
            <a:r>
              <a:rPr sz="1250" spc="22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42A"/>
                </a:solidFill>
                <a:latin typeface="Arial"/>
                <a:cs typeface="Arial"/>
              </a:rPr>
              <a:t>friends</a:t>
            </a:r>
            <a:endParaRPr sz="1250">
              <a:latin typeface="Arial"/>
              <a:cs typeface="Arial"/>
            </a:endParaRPr>
          </a:p>
          <a:p>
            <a:pPr marL="346710" marR="2567940" indent="-3810">
              <a:lnSpc>
                <a:spcPct val="227599"/>
              </a:lnSpc>
            </a:pP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Politely</a:t>
            </a:r>
            <a:r>
              <a:rPr sz="1250" spc="13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decline</a:t>
            </a:r>
            <a:r>
              <a:rPr sz="1250" spc="10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and</a:t>
            </a:r>
            <a:r>
              <a:rPr sz="1250" spc="9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change</a:t>
            </a:r>
            <a:r>
              <a:rPr sz="1250" spc="10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the</a:t>
            </a:r>
            <a:r>
              <a:rPr sz="1250" spc="6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42A"/>
                </a:solidFill>
                <a:latin typeface="Arial"/>
                <a:cs typeface="Arial"/>
              </a:rPr>
              <a:t>subject </a:t>
            </a:r>
            <a:r>
              <a:rPr sz="1250" spc="-30" dirty="0">
                <a:solidFill>
                  <a:srgbClr val="1C242A"/>
                </a:solidFill>
                <a:latin typeface="Arial"/>
                <a:cs typeface="Arial"/>
              </a:rPr>
              <a:t>Ask</a:t>
            </a:r>
            <a:r>
              <a:rPr sz="1250" spc="9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them</a:t>
            </a:r>
            <a:r>
              <a:rPr sz="1250" spc="8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to</a:t>
            </a:r>
            <a:r>
              <a:rPr sz="1250" spc="12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the</a:t>
            </a:r>
            <a:r>
              <a:rPr sz="1250" spc="5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dance</a:t>
            </a:r>
            <a:r>
              <a:rPr sz="1250" spc="9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42A"/>
                </a:solidFill>
                <a:latin typeface="Arial"/>
                <a:cs typeface="Arial"/>
              </a:rPr>
              <a:t>floor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5"/>
              </a:spcBef>
            </a:pP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Accept</a:t>
            </a:r>
            <a:r>
              <a:rPr sz="1250" spc="204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the</a:t>
            </a:r>
            <a:r>
              <a:rPr sz="1250" spc="2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drink</a:t>
            </a:r>
            <a:r>
              <a:rPr sz="1250" spc="120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42A"/>
                </a:solidFill>
                <a:latin typeface="Arial"/>
                <a:cs typeface="Arial"/>
              </a:rPr>
              <a:t>and</a:t>
            </a:r>
            <a:r>
              <a:rPr sz="1250" spc="75" dirty="0">
                <a:solidFill>
                  <a:srgbClr val="1C242A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C242A"/>
                </a:solidFill>
                <a:latin typeface="Arial"/>
                <a:cs typeface="Arial"/>
              </a:rPr>
              <a:t>talk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71465"/>
            <a:chOff x="0" y="0"/>
            <a:chExt cx="719328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90" y="1401656"/>
              <a:ext cx="119380" cy="3652520"/>
            </a:xfrm>
            <a:custGeom>
              <a:avLst/>
              <a:gdLst/>
              <a:ahLst/>
              <a:cxnLst/>
              <a:rect l="l" t="t" r="r" b="b"/>
              <a:pathLst>
                <a:path w="119380" h="3652520">
                  <a:moveTo>
                    <a:pt x="0" y="0"/>
                  </a:moveTo>
                  <a:lnTo>
                    <a:pt x="119134" y="0"/>
                  </a:lnTo>
                  <a:lnTo>
                    <a:pt x="119134" y="3652097"/>
                  </a:lnTo>
                  <a:lnTo>
                    <a:pt x="0" y="36520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8814" y="1401656"/>
              <a:ext cx="0" cy="2943860"/>
            </a:xfrm>
            <a:custGeom>
              <a:avLst/>
              <a:gdLst/>
              <a:ahLst/>
              <a:cxnLst/>
              <a:rect l="l" t="t" r="r" b="b"/>
              <a:pathLst>
                <a:path h="2943860">
                  <a:moveTo>
                    <a:pt x="0" y="2943663"/>
                  </a:moveTo>
                  <a:lnTo>
                    <a:pt x="0" y="0"/>
                  </a:lnTo>
                </a:path>
              </a:pathLst>
            </a:custGeom>
            <a:ln w="305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7502" y="1483107"/>
            <a:ext cx="5763895" cy="905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1C2328"/>
                </a:solidFill>
                <a:latin typeface="Arial"/>
                <a:cs typeface="Arial"/>
              </a:rPr>
              <a:t>Question</a:t>
            </a:r>
            <a:r>
              <a:rPr sz="1300" b="1" spc="10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b="1" spc="-25" dirty="0">
                <a:solidFill>
                  <a:srgbClr val="1C2328"/>
                </a:solidFill>
                <a:latin typeface="Arial"/>
                <a:cs typeface="Arial"/>
              </a:rPr>
              <a:t>10</a:t>
            </a:r>
            <a:endParaRPr sz="1250">
              <a:latin typeface="Arial"/>
              <a:cs typeface="Arial"/>
            </a:endParaRPr>
          </a:p>
          <a:p>
            <a:pPr marL="12700" marR="5080" indent="2540">
              <a:lnSpc>
                <a:spcPct val="104400"/>
              </a:lnSpc>
              <a:spcBef>
                <a:spcPts val="860"/>
              </a:spcBef>
            </a:pPr>
            <a:r>
              <a:rPr sz="1200" b="1" spc="-20" dirty="0">
                <a:solidFill>
                  <a:srgbClr val="1C2328"/>
                </a:solidFill>
                <a:latin typeface="Arial"/>
                <a:cs typeface="Arial"/>
              </a:rPr>
              <a:t>You</a:t>
            </a:r>
            <a:r>
              <a:rPr sz="1200" b="1" spc="3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C2328"/>
                </a:solidFill>
                <a:latin typeface="Arial"/>
                <a:cs typeface="Arial"/>
              </a:rPr>
              <a:t>are</a:t>
            </a:r>
            <a:r>
              <a:rPr sz="1200" b="1" spc="4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out</a:t>
            </a:r>
            <a:r>
              <a:rPr sz="1200" b="1" spc="12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C2328"/>
                </a:solidFill>
                <a:latin typeface="Arial"/>
                <a:cs typeface="Arial"/>
              </a:rPr>
              <a:t>with</a:t>
            </a:r>
            <a:r>
              <a:rPr sz="1200" b="1" spc="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friends</a:t>
            </a:r>
            <a:r>
              <a:rPr sz="1200" b="1" spc="6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C2328"/>
                </a:solidFill>
                <a:latin typeface="Arial"/>
                <a:cs typeface="Arial"/>
              </a:rPr>
              <a:t>at</a:t>
            </a:r>
            <a:r>
              <a:rPr sz="1200" b="1" spc="6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a</a:t>
            </a:r>
            <a:r>
              <a:rPr sz="1200" b="1" spc="7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local</a:t>
            </a:r>
            <a:r>
              <a:rPr sz="1200" b="1" spc="4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establishment.</a:t>
            </a:r>
            <a:r>
              <a:rPr sz="1200" b="1" spc="10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95" dirty="0">
                <a:solidFill>
                  <a:srgbClr val="1C2328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 stranger</a:t>
            </a:r>
            <a:r>
              <a:rPr sz="1200" b="1" spc="21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walks</a:t>
            </a:r>
            <a:r>
              <a:rPr sz="1200" b="1" spc="10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up</a:t>
            </a:r>
            <a:r>
              <a:rPr sz="1200" b="1" spc="5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to</a:t>
            </a:r>
            <a:r>
              <a:rPr sz="1200" b="1" spc="8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C2328"/>
                </a:solidFill>
                <a:latin typeface="Arial"/>
                <a:cs typeface="Arial"/>
              </a:rPr>
              <a:t>you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and</a:t>
            </a:r>
            <a:r>
              <a:rPr sz="1200" b="1" spc="4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starts</a:t>
            </a:r>
            <a:r>
              <a:rPr sz="1200" b="1" spc="7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to</a:t>
            </a:r>
            <a:r>
              <a:rPr sz="1200" b="1" spc="1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ask</a:t>
            </a:r>
            <a:r>
              <a:rPr sz="1200" b="1" spc="10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about</a:t>
            </a:r>
            <a:r>
              <a:rPr sz="1200" b="1" spc="12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your</a:t>
            </a:r>
            <a:r>
              <a:rPr sz="1200" b="1" spc="14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job</a:t>
            </a:r>
            <a:r>
              <a:rPr sz="1200" b="1" spc="11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and</a:t>
            </a:r>
            <a:r>
              <a:rPr sz="1200" b="1" spc="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offers</a:t>
            </a:r>
            <a:r>
              <a:rPr sz="1200" b="1" spc="10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to</a:t>
            </a:r>
            <a:r>
              <a:rPr sz="1200" b="1" spc="5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buy</a:t>
            </a:r>
            <a:r>
              <a:rPr sz="1200" b="1" spc="114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you</a:t>
            </a:r>
            <a:r>
              <a:rPr sz="1200" b="1" spc="8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a</a:t>
            </a:r>
            <a:r>
              <a:rPr sz="1200" b="1" spc="8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drink.</a:t>
            </a:r>
            <a:r>
              <a:rPr sz="1200" b="1" spc="16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What</a:t>
            </a:r>
            <a:r>
              <a:rPr sz="1200" b="1" spc="11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C2328"/>
                </a:solidFill>
                <a:latin typeface="Arial"/>
                <a:cs typeface="Arial"/>
              </a:rPr>
              <a:t>should </a:t>
            </a:r>
            <a:r>
              <a:rPr sz="1200" b="1" dirty="0">
                <a:solidFill>
                  <a:srgbClr val="1C2328"/>
                </a:solidFill>
                <a:latin typeface="Arial"/>
                <a:cs typeface="Arial"/>
              </a:rPr>
              <a:t>you</a:t>
            </a:r>
            <a:r>
              <a:rPr sz="1200" b="1" spc="5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C2328"/>
                </a:solidFill>
                <a:latin typeface="Arial"/>
                <a:cs typeface="Arial"/>
              </a:rPr>
              <a:t>do?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2879" y="2671210"/>
            <a:ext cx="208026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Deflect</a:t>
            </a:r>
            <a:r>
              <a:rPr sz="1250" spc="22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them</a:t>
            </a:r>
            <a:r>
              <a:rPr sz="1250" spc="10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to</a:t>
            </a:r>
            <a:r>
              <a:rPr sz="1250" spc="16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your</a:t>
            </a:r>
            <a:r>
              <a:rPr sz="1250" spc="204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8"/>
                </a:solidFill>
                <a:latin typeface="Arial"/>
                <a:cs typeface="Arial"/>
              </a:rPr>
              <a:t>friends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5248" y="2573918"/>
            <a:ext cx="144145" cy="581660"/>
          </a:xfrm>
          <a:custGeom>
            <a:avLst/>
            <a:gdLst/>
            <a:ahLst/>
            <a:cxnLst/>
            <a:rect l="l" t="t" r="r" b="b"/>
            <a:pathLst>
              <a:path w="144145" h="581660">
                <a:moveTo>
                  <a:pt x="143571" y="581488"/>
                </a:moveTo>
                <a:lnTo>
                  <a:pt x="0" y="581488"/>
                </a:lnTo>
                <a:lnTo>
                  <a:pt x="0" y="0"/>
                </a:lnTo>
                <a:lnTo>
                  <a:pt x="143571" y="0"/>
                </a:lnTo>
                <a:lnTo>
                  <a:pt x="143571" y="581488"/>
                </a:lnTo>
                <a:close/>
              </a:path>
            </a:pathLst>
          </a:custGeom>
          <a:solidFill>
            <a:srgbClr val="CDC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2548" y="2578076"/>
            <a:ext cx="181610" cy="537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350" spc="-505" dirty="0">
                <a:solidFill>
                  <a:srgbClr val="B6B8AF"/>
                </a:solidFill>
                <a:latin typeface="Arial"/>
                <a:cs typeface="Arial"/>
              </a:rPr>
              <a:t>-</a:t>
            </a:r>
            <a:r>
              <a:rPr sz="3350" spc="-555" dirty="0">
                <a:solidFill>
                  <a:srgbClr val="B6B8AF"/>
                </a:solidFill>
                <a:latin typeface="Arial"/>
                <a:cs typeface="Arial"/>
              </a:rPr>
              <a:t>-</a:t>
            </a:r>
            <a:endParaRPr sz="33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889" y="2920332"/>
            <a:ext cx="327977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spc="-409" dirty="0">
                <a:solidFill>
                  <a:srgbClr val="366E90"/>
                </a:solidFill>
                <a:latin typeface="Arial"/>
                <a:cs typeface="Arial"/>
              </a:rPr>
              <a:t>(Cy</a:t>
            </a:r>
            <a:r>
              <a:rPr sz="2700" spc="-450" dirty="0">
                <a:solidFill>
                  <a:srgbClr val="366E90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Politely</a:t>
            </a:r>
            <a:r>
              <a:rPr sz="1250" spc="15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decline</a:t>
            </a:r>
            <a:r>
              <a:rPr sz="1250" spc="7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and</a:t>
            </a:r>
            <a:r>
              <a:rPr sz="1250" spc="5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change</a:t>
            </a:r>
            <a:r>
              <a:rPr sz="1250" spc="114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the</a:t>
            </a:r>
            <a:r>
              <a:rPr sz="1250" spc="7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8"/>
                </a:solidFill>
                <a:latin typeface="Arial"/>
                <a:cs typeface="Arial"/>
              </a:rPr>
              <a:t>subject</a:t>
            </a:r>
            <a:endParaRPr sz="1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0099" y="3538430"/>
            <a:ext cx="2040889" cy="653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-30" dirty="0">
                <a:solidFill>
                  <a:srgbClr val="1C2328"/>
                </a:solidFill>
                <a:latin typeface="Arial"/>
                <a:cs typeface="Arial"/>
              </a:rPr>
              <a:t>Ask</a:t>
            </a:r>
            <a:r>
              <a:rPr sz="1250" spc="8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them</a:t>
            </a:r>
            <a:r>
              <a:rPr sz="1250" spc="7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to</a:t>
            </a:r>
            <a:r>
              <a:rPr sz="1250" spc="15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the</a:t>
            </a:r>
            <a:r>
              <a:rPr sz="1250" spc="7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dance</a:t>
            </a:r>
            <a:r>
              <a:rPr sz="1250" spc="8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C2328"/>
                </a:solidFill>
                <a:latin typeface="Arial"/>
                <a:cs typeface="Arial"/>
              </a:rPr>
              <a:t>floor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</a:pP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Accept</a:t>
            </a:r>
            <a:r>
              <a:rPr sz="1250" spc="19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the</a:t>
            </a:r>
            <a:r>
              <a:rPr sz="1250" spc="4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drink</a:t>
            </a:r>
            <a:r>
              <a:rPr sz="1250" spc="140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2328"/>
                </a:solidFill>
                <a:latin typeface="Arial"/>
                <a:cs typeface="Arial"/>
              </a:rPr>
              <a:t>and</a:t>
            </a:r>
            <a:r>
              <a:rPr sz="1250" spc="75" dirty="0">
                <a:solidFill>
                  <a:srgbClr val="1C2328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C2328"/>
                </a:solidFill>
                <a:latin typeface="Arial"/>
                <a:cs typeface="Arial"/>
              </a:rPr>
              <a:t>talk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211059" cy="5377815"/>
            <a:chOff x="0" y="0"/>
            <a:chExt cx="7211059" cy="5377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73205" y="1145154"/>
              <a:ext cx="137795" cy="1002030"/>
            </a:xfrm>
            <a:custGeom>
              <a:avLst/>
              <a:gdLst/>
              <a:ahLst/>
              <a:cxnLst/>
              <a:rect l="l" t="t" r="r" b="b"/>
              <a:pathLst>
                <a:path w="137795" h="1002030">
                  <a:moveTo>
                    <a:pt x="0" y="0"/>
                  </a:moveTo>
                  <a:lnTo>
                    <a:pt x="137462" y="0"/>
                  </a:lnTo>
                  <a:lnTo>
                    <a:pt x="137462" y="1001578"/>
                  </a:lnTo>
                  <a:lnTo>
                    <a:pt x="0" y="1001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0643" y="5365220"/>
              <a:ext cx="2175510" cy="0"/>
            </a:xfrm>
            <a:custGeom>
              <a:avLst/>
              <a:gdLst/>
              <a:ahLst/>
              <a:cxnLst/>
              <a:rect l="l" t="t" r="r" b="b"/>
              <a:pathLst>
                <a:path w="2175510">
                  <a:moveTo>
                    <a:pt x="0" y="0"/>
                  </a:moveTo>
                  <a:lnTo>
                    <a:pt x="1014167" y="0"/>
                  </a:lnTo>
                </a:path>
                <a:path w="2175510">
                  <a:moveTo>
                    <a:pt x="1759519" y="0"/>
                  </a:moveTo>
                  <a:lnTo>
                    <a:pt x="2174961" y="0"/>
                  </a:lnTo>
                </a:path>
              </a:pathLst>
            </a:custGeom>
            <a:ln w="244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18232A"/>
                </a:solidFill>
              </a:rPr>
              <a:t>Objectives</a:t>
            </a:r>
            <a:endParaRPr sz="15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/>
              <a:t>In</a:t>
            </a:r>
            <a:r>
              <a:rPr sz="1200" spc="140" dirty="0"/>
              <a:t> </a:t>
            </a:r>
            <a:r>
              <a:rPr sz="1200" dirty="0"/>
              <a:t>this</a:t>
            </a:r>
            <a:r>
              <a:rPr sz="1200" spc="95" dirty="0"/>
              <a:t> </a:t>
            </a:r>
            <a:r>
              <a:rPr sz="1200" dirty="0"/>
              <a:t>lesson</a:t>
            </a:r>
            <a:r>
              <a:rPr sz="1200" spc="145" dirty="0"/>
              <a:t> </a:t>
            </a:r>
            <a:r>
              <a:rPr sz="1200" dirty="0"/>
              <a:t>you</a:t>
            </a:r>
            <a:r>
              <a:rPr sz="1200" spc="90" dirty="0"/>
              <a:t> </a:t>
            </a:r>
            <a:r>
              <a:rPr sz="1200" spc="80" dirty="0"/>
              <a:t>will</a:t>
            </a:r>
            <a:r>
              <a:rPr sz="1200" spc="55" dirty="0"/>
              <a:t> </a:t>
            </a:r>
            <a:r>
              <a:rPr sz="1200" spc="45" dirty="0"/>
              <a:t>learn:</a:t>
            </a:r>
            <a:endParaRPr sz="1200"/>
          </a:p>
          <a:p>
            <a:pPr marL="304165" indent="-197485">
              <a:lnSpc>
                <a:spcPct val="100000"/>
              </a:lnSpc>
              <a:spcBef>
                <a:spcPts val="1135"/>
              </a:spcBef>
              <a:buChar char="•"/>
              <a:tabLst>
                <a:tab pos="304165" algn="l"/>
                <a:tab pos="304800" algn="l"/>
              </a:tabLst>
            </a:pPr>
            <a:r>
              <a:rPr sz="1200" dirty="0"/>
              <a:t>The</a:t>
            </a:r>
            <a:r>
              <a:rPr sz="1200" spc="180" dirty="0"/>
              <a:t> </a:t>
            </a:r>
            <a:r>
              <a:rPr sz="1200" dirty="0"/>
              <a:t>definitions</a:t>
            </a:r>
            <a:r>
              <a:rPr sz="1200" spc="229" dirty="0"/>
              <a:t> </a:t>
            </a:r>
            <a:r>
              <a:rPr sz="1200" dirty="0"/>
              <a:t>of</a:t>
            </a:r>
            <a:r>
              <a:rPr sz="1200" spc="160" dirty="0"/>
              <a:t> </a:t>
            </a:r>
            <a:r>
              <a:rPr sz="1200" spc="-75" dirty="0"/>
              <a:t>OPSEC,</a:t>
            </a:r>
            <a:r>
              <a:rPr sz="1200" spc="300" dirty="0"/>
              <a:t> </a:t>
            </a:r>
            <a:r>
              <a:rPr sz="1200" spc="55" dirty="0"/>
              <a:t>Critical</a:t>
            </a:r>
            <a:r>
              <a:rPr sz="1200" spc="100" dirty="0"/>
              <a:t> </a:t>
            </a:r>
            <a:r>
              <a:rPr sz="1200" dirty="0"/>
              <a:t>Information</a:t>
            </a:r>
            <a:r>
              <a:rPr sz="1200" spc="220" dirty="0"/>
              <a:t> </a:t>
            </a:r>
            <a:r>
              <a:rPr sz="1200" dirty="0"/>
              <a:t>(Cl),</a:t>
            </a:r>
            <a:r>
              <a:rPr sz="1200" spc="225" dirty="0"/>
              <a:t> </a:t>
            </a:r>
            <a:r>
              <a:rPr sz="1200" dirty="0"/>
              <a:t>and</a:t>
            </a:r>
            <a:r>
              <a:rPr sz="1200" spc="114" dirty="0"/>
              <a:t> </a:t>
            </a:r>
            <a:r>
              <a:rPr sz="1200" spc="-114" dirty="0"/>
              <a:t>OPSEC</a:t>
            </a:r>
            <a:r>
              <a:rPr sz="1200" spc="350" dirty="0"/>
              <a:t> </a:t>
            </a:r>
            <a:r>
              <a:rPr sz="1200" spc="40" dirty="0"/>
              <a:t>threat</a:t>
            </a:r>
            <a:endParaRPr sz="1200"/>
          </a:p>
          <a:p>
            <a:pPr marL="307340" indent="-200660">
              <a:lnSpc>
                <a:spcPct val="100000"/>
              </a:lnSpc>
              <a:spcBef>
                <a:spcPts val="1130"/>
              </a:spcBef>
              <a:buChar char="•"/>
              <a:tabLst>
                <a:tab pos="307340" algn="l"/>
                <a:tab pos="307975" algn="l"/>
              </a:tabLst>
            </a:pPr>
            <a:r>
              <a:rPr sz="1200" dirty="0"/>
              <a:t>The purpose</a:t>
            </a:r>
            <a:r>
              <a:rPr sz="1200" spc="15" dirty="0"/>
              <a:t> </a:t>
            </a:r>
            <a:r>
              <a:rPr sz="1200" dirty="0"/>
              <a:t>of</a:t>
            </a:r>
            <a:r>
              <a:rPr sz="1200" spc="85" dirty="0"/>
              <a:t> </a:t>
            </a:r>
            <a:r>
              <a:rPr sz="1200" spc="-135" dirty="0"/>
              <a:t>OPSEC</a:t>
            </a:r>
            <a:r>
              <a:rPr sz="1200" spc="85" dirty="0"/>
              <a:t> </a:t>
            </a:r>
            <a:r>
              <a:rPr sz="1200" dirty="0"/>
              <a:t>in</a:t>
            </a:r>
            <a:r>
              <a:rPr sz="1200" spc="370" dirty="0"/>
              <a:t> </a:t>
            </a:r>
            <a:r>
              <a:rPr sz="1200" spc="-10" dirty="0"/>
              <a:t>the</a:t>
            </a:r>
            <a:r>
              <a:rPr sz="1200" spc="440" dirty="0"/>
              <a:t> </a:t>
            </a:r>
            <a:r>
              <a:rPr sz="1200" spc="-10" dirty="0"/>
              <a:t>workplace</a:t>
            </a:r>
            <a:endParaRPr sz="1200"/>
          </a:p>
          <a:p>
            <a:pPr marL="307340" indent="-200660">
              <a:lnSpc>
                <a:spcPct val="100000"/>
              </a:lnSpc>
              <a:spcBef>
                <a:spcPts val="1085"/>
              </a:spcBef>
              <a:buChar char="•"/>
              <a:tabLst>
                <a:tab pos="307340" algn="l"/>
                <a:tab pos="307975" algn="l"/>
              </a:tabLst>
            </a:pPr>
            <a:r>
              <a:rPr sz="1200" dirty="0"/>
              <a:t>The</a:t>
            </a:r>
            <a:r>
              <a:rPr sz="1200" spc="65" dirty="0"/>
              <a:t> </a:t>
            </a:r>
            <a:r>
              <a:rPr sz="1200" dirty="0"/>
              <a:t>means</a:t>
            </a:r>
            <a:r>
              <a:rPr sz="1200" spc="145" dirty="0"/>
              <a:t> </a:t>
            </a:r>
            <a:r>
              <a:rPr sz="1200" dirty="0"/>
              <a:t>by</a:t>
            </a:r>
            <a:r>
              <a:rPr sz="1200" spc="120" dirty="0"/>
              <a:t> </a:t>
            </a:r>
            <a:r>
              <a:rPr sz="1200" dirty="0"/>
              <a:t>which</a:t>
            </a:r>
            <a:r>
              <a:rPr sz="1200" spc="110" dirty="0"/>
              <a:t> </a:t>
            </a:r>
            <a:r>
              <a:rPr sz="1200" dirty="0"/>
              <a:t>our</a:t>
            </a:r>
            <a:r>
              <a:rPr sz="1200" spc="150" dirty="0"/>
              <a:t> </a:t>
            </a:r>
            <a:r>
              <a:rPr sz="1200" dirty="0"/>
              <a:t>adversaries</a:t>
            </a:r>
            <a:r>
              <a:rPr sz="1200" spc="145" dirty="0"/>
              <a:t> </a:t>
            </a:r>
            <a:r>
              <a:rPr sz="1200" spc="50" dirty="0"/>
              <a:t>collect</a:t>
            </a:r>
            <a:r>
              <a:rPr sz="1200" spc="160" dirty="0"/>
              <a:t> </a:t>
            </a:r>
            <a:r>
              <a:rPr sz="1200" spc="75" dirty="0"/>
              <a:t>critical</a:t>
            </a:r>
            <a:r>
              <a:rPr sz="1200" spc="55" dirty="0"/>
              <a:t> </a:t>
            </a:r>
            <a:r>
              <a:rPr sz="1200" spc="-10" dirty="0"/>
              <a:t>information</a:t>
            </a:r>
            <a:endParaRPr sz="1200"/>
          </a:p>
          <a:p>
            <a:pPr marL="306070" indent="-199390">
              <a:lnSpc>
                <a:spcPct val="100000"/>
              </a:lnSpc>
              <a:spcBef>
                <a:spcPts val="1110"/>
              </a:spcBef>
              <a:buChar char="•"/>
              <a:tabLst>
                <a:tab pos="306070" algn="l"/>
                <a:tab pos="307340" algn="l"/>
              </a:tabLst>
            </a:pPr>
            <a:r>
              <a:rPr sz="1200" spc="-125" dirty="0"/>
              <a:t>OPSEC</a:t>
            </a:r>
            <a:r>
              <a:rPr sz="1200" spc="240" dirty="0"/>
              <a:t> </a:t>
            </a:r>
            <a:r>
              <a:rPr sz="1200" dirty="0"/>
              <a:t>countermeasures</a:t>
            </a:r>
            <a:r>
              <a:rPr sz="1200" spc="95" dirty="0"/>
              <a:t> </a:t>
            </a:r>
            <a:r>
              <a:rPr sz="1200" dirty="0"/>
              <a:t>to</a:t>
            </a:r>
            <a:r>
              <a:rPr sz="1200" spc="220" dirty="0"/>
              <a:t> </a:t>
            </a:r>
            <a:r>
              <a:rPr sz="1200" spc="55" dirty="0"/>
              <a:t>protect</a:t>
            </a:r>
            <a:r>
              <a:rPr sz="1200" spc="175" dirty="0"/>
              <a:t> </a:t>
            </a:r>
            <a:r>
              <a:rPr sz="1200" spc="75" dirty="0"/>
              <a:t>critical</a:t>
            </a:r>
            <a:r>
              <a:rPr sz="1200" spc="40" dirty="0"/>
              <a:t> information</a:t>
            </a:r>
            <a:endParaRPr sz="1200"/>
          </a:p>
          <a:p>
            <a:pPr>
              <a:lnSpc>
                <a:spcPct val="100000"/>
              </a:lnSpc>
              <a:buClr>
                <a:srgbClr val="18232A"/>
              </a:buClr>
              <a:buFont typeface="Arial"/>
              <a:buChar char="•"/>
            </a:pPr>
            <a:endParaRPr sz="1100"/>
          </a:p>
          <a:p>
            <a:pPr marL="301625" marR="5080" indent="-194310">
              <a:lnSpc>
                <a:spcPts val="1270"/>
              </a:lnSpc>
              <a:spcBef>
                <a:spcPts val="5"/>
              </a:spcBef>
              <a:buChar char="•"/>
              <a:tabLst>
                <a:tab pos="301625" algn="l"/>
                <a:tab pos="302895" algn="l"/>
              </a:tabLst>
            </a:pPr>
            <a:r>
              <a:rPr sz="1200" spc="45" dirty="0"/>
              <a:t>Protecting</a:t>
            </a:r>
            <a:r>
              <a:rPr sz="1200" spc="180" dirty="0"/>
              <a:t> </a:t>
            </a:r>
            <a:r>
              <a:rPr sz="1200" dirty="0"/>
              <a:t>Controlled</a:t>
            </a:r>
            <a:r>
              <a:rPr sz="1200" spc="250" dirty="0"/>
              <a:t> </a:t>
            </a:r>
            <a:r>
              <a:rPr sz="1200" dirty="0"/>
              <a:t>Unclassified</a:t>
            </a:r>
            <a:r>
              <a:rPr sz="1200" spc="250" dirty="0"/>
              <a:t> </a:t>
            </a:r>
            <a:r>
              <a:rPr sz="1200" dirty="0"/>
              <a:t>Information</a:t>
            </a:r>
            <a:r>
              <a:rPr sz="1200" spc="280" dirty="0"/>
              <a:t> </a:t>
            </a:r>
            <a:r>
              <a:rPr sz="1200" dirty="0"/>
              <a:t>(CUI)</a:t>
            </a:r>
            <a:r>
              <a:rPr sz="1200" spc="275" dirty="0"/>
              <a:t> </a:t>
            </a:r>
            <a:r>
              <a:rPr sz="1200" spc="50" dirty="0"/>
              <a:t>from</a:t>
            </a:r>
            <a:r>
              <a:rPr sz="1200" spc="195" dirty="0"/>
              <a:t> </a:t>
            </a:r>
            <a:r>
              <a:rPr sz="1200" spc="-10" dirty="0"/>
              <a:t>Unauthorized </a:t>
            </a:r>
            <a:r>
              <a:rPr sz="1200" dirty="0"/>
              <a:t>Disclosures</a:t>
            </a:r>
            <a:r>
              <a:rPr sz="1200" spc="105" dirty="0"/>
              <a:t> </a:t>
            </a:r>
            <a:r>
              <a:rPr sz="1200" spc="-20" dirty="0"/>
              <a:t>(UD)</a:t>
            </a:r>
            <a:endParaRPr sz="1200"/>
          </a:p>
          <a:p>
            <a:pPr marL="301625" indent="-194945">
              <a:lnSpc>
                <a:spcPct val="100000"/>
              </a:lnSpc>
              <a:spcBef>
                <a:spcPts val="1050"/>
              </a:spcBef>
              <a:buChar char="•"/>
              <a:tabLst>
                <a:tab pos="301625" algn="l"/>
                <a:tab pos="302895" algn="l"/>
              </a:tabLst>
            </a:pPr>
            <a:r>
              <a:rPr sz="1200" dirty="0"/>
              <a:t>Points</a:t>
            </a:r>
            <a:r>
              <a:rPr sz="1200" spc="130" dirty="0"/>
              <a:t> </a:t>
            </a:r>
            <a:r>
              <a:rPr sz="1200" dirty="0"/>
              <a:t>of</a:t>
            </a:r>
            <a:r>
              <a:rPr sz="1200" spc="229" dirty="0"/>
              <a:t> </a:t>
            </a:r>
            <a:r>
              <a:rPr sz="1200" dirty="0"/>
              <a:t>contact</a:t>
            </a:r>
            <a:r>
              <a:rPr sz="1200" spc="180" dirty="0"/>
              <a:t> </a:t>
            </a:r>
            <a:r>
              <a:rPr sz="1200" dirty="0"/>
              <a:t>to</a:t>
            </a:r>
            <a:r>
              <a:rPr sz="1200" spc="215" dirty="0"/>
              <a:t> </a:t>
            </a:r>
            <a:r>
              <a:rPr sz="1200" spc="55" dirty="0"/>
              <a:t>report</a:t>
            </a:r>
            <a:r>
              <a:rPr sz="1200" spc="120" dirty="0"/>
              <a:t> </a:t>
            </a:r>
            <a:r>
              <a:rPr sz="1200" dirty="0"/>
              <a:t>possible</a:t>
            </a:r>
            <a:r>
              <a:rPr sz="1200" spc="190" dirty="0"/>
              <a:t> </a:t>
            </a:r>
            <a:r>
              <a:rPr sz="1200" spc="-140" dirty="0"/>
              <a:t>OPSEC</a:t>
            </a:r>
            <a:r>
              <a:rPr sz="1200" spc="210" dirty="0"/>
              <a:t> </a:t>
            </a:r>
            <a:r>
              <a:rPr sz="1200" spc="40" dirty="0"/>
              <a:t>vulnerabilities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74" y="0"/>
            <a:ext cx="7208520" cy="5367020"/>
            <a:chOff x="-15274" y="0"/>
            <a:chExt cx="7208520" cy="5367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59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238" y="1291726"/>
              <a:ext cx="0" cy="3786504"/>
            </a:xfrm>
            <a:custGeom>
              <a:avLst/>
              <a:gdLst/>
              <a:ahLst/>
              <a:cxnLst/>
              <a:rect l="l" t="t" r="r" b="b"/>
              <a:pathLst>
                <a:path h="3786504">
                  <a:moveTo>
                    <a:pt x="0" y="3786455"/>
                  </a:moveTo>
                  <a:lnTo>
                    <a:pt x="0" y="0"/>
                  </a:lnTo>
                </a:path>
              </a:pathLst>
            </a:custGeom>
            <a:ln w="1130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73986" y="5353005"/>
              <a:ext cx="3421379" cy="3175"/>
            </a:xfrm>
            <a:custGeom>
              <a:avLst/>
              <a:gdLst/>
              <a:ahLst/>
              <a:cxnLst/>
              <a:rect l="l" t="t" r="r" b="b"/>
              <a:pathLst>
                <a:path w="3421379" h="3175">
                  <a:moveTo>
                    <a:pt x="2431557" y="0"/>
                  </a:moveTo>
                  <a:lnTo>
                    <a:pt x="3421287" y="0"/>
                  </a:lnTo>
                </a:path>
                <a:path w="3421379" h="3175">
                  <a:moveTo>
                    <a:pt x="0" y="3053"/>
                  </a:moveTo>
                  <a:lnTo>
                    <a:pt x="1356296" y="3053"/>
                  </a:lnTo>
                </a:path>
              </a:pathLst>
            </a:custGeom>
            <a:ln w="213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8212A"/>
                </a:solidFill>
              </a:rPr>
              <a:t>Why</a:t>
            </a:r>
            <a:r>
              <a:rPr sz="1400" spc="-60" dirty="0">
                <a:solidFill>
                  <a:srgbClr val="18212A"/>
                </a:solidFill>
              </a:rPr>
              <a:t> </a:t>
            </a:r>
            <a:r>
              <a:rPr sz="1400" dirty="0">
                <a:solidFill>
                  <a:srgbClr val="18212A"/>
                </a:solidFill>
              </a:rPr>
              <a:t>This</a:t>
            </a:r>
            <a:r>
              <a:rPr sz="1400" spc="-70" dirty="0">
                <a:solidFill>
                  <a:srgbClr val="18212A"/>
                </a:solidFill>
              </a:rPr>
              <a:t> </a:t>
            </a:r>
            <a:r>
              <a:rPr sz="1400" spc="-10" dirty="0">
                <a:solidFill>
                  <a:srgbClr val="18212A"/>
                </a:solidFill>
              </a:rPr>
              <a:t>Training?</a:t>
            </a:r>
            <a:r>
              <a:rPr sz="1400" spc="345" dirty="0">
                <a:solidFill>
                  <a:srgbClr val="18212A"/>
                </a:solidFill>
              </a:rPr>
              <a:t> </a:t>
            </a:r>
            <a:r>
              <a:rPr sz="1400" dirty="0">
                <a:solidFill>
                  <a:srgbClr val="18212A"/>
                </a:solidFill>
              </a:rPr>
              <a:t>Why</a:t>
            </a:r>
            <a:r>
              <a:rPr sz="1400" spc="30" dirty="0">
                <a:solidFill>
                  <a:srgbClr val="18212A"/>
                </a:solidFill>
              </a:rPr>
              <a:t> </a:t>
            </a:r>
            <a:r>
              <a:rPr sz="1400" spc="-20" dirty="0">
                <a:solidFill>
                  <a:srgbClr val="18212A"/>
                </a:solidFill>
              </a:rPr>
              <a:t>now?</a:t>
            </a:r>
            <a:endParaRPr sz="1400"/>
          </a:p>
        </p:txBody>
      </p:sp>
      <p:sp>
        <p:nvSpPr>
          <p:cNvPr id="7" name="object 7"/>
          <p:cNvSpPr txBox="1"/>
          <p:nvPr/>
        </p:nvSpPr>
        <p:spPr>
          <a:xfrm>
            <a:off x="355585" y="1657418"/>
            <a:ext cx="3973195" cy="598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0200"/>
              </a:lnSpc>
              <a:spcBef>
                <a:spcPts val="100"/>
              </a:spcBef>
            </a:pP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The</a:t>
            </a:r>
            <a:r>
              <a:rPr sz="1250" spc="4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Department</a:t>
            </a:r>
            <a:r>
              <a:rPr sz="1250" spc="19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of</a:t>
            </a:r>
            <a:r>
              <a:rPr sz="1250" spc="2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Defense's</a:t>
            </a:r>
            <a:r>
              <a:rPr sz="1250" spc="16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45" dirty="0">
                <a:solidFill>
                  <a:srgbClr val="18212A"/>
                </a:solidFill>
                <a:latin typeface="Arial"/>
                <a:cs typeface="Arial"/>
              </a:rPr>
              <a:t>ability</a:t>
            </a:r>
            <a:r>
              <a:rPr sz="1250" spc="11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8212A"/>
                </a:solidFill>
                <a:latin typeface="Arial"/>
                <a:cs typeface="Arial"/>
              </a:rPr>
              <a:t>to</a:t>
            </a:r>
            <a:r>
              <a:rPr sz="1250" spc="7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effectively </a:t>
            </a:r>
            <a:r>
              <a:rPr sz="1250" spc="55" dirty="0">
                <a:solidFill>
                  <a:srgbClr val="18212A"/>
                </a:solidFill>
                <a:latin typeface="Arial"/>
                <a:cs typeface="Arial"/>
              </a:rPr>
              <a:t>protect</a:t>
            </a:r>
            <a:r>
              <a:rPr sz="1250" spc="13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its</a:t>
            </a:r>
            <a:r>
              <a:rPr sz="1250" spc="15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sensitive</a:t>
            </a:r>
            <a:r>
              <a:rPr sz="1250" spc="114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information</a:t>
            </a:r>
            <a:r>
              <a:rPr sz="1250" spc="16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8212A"/>
                </a:solidFill>
                <a:latin typeface="Arial"/>
                <a:cs typeface="Arial"/>
              </a:rPr>
              <a:t>has</a:t>
            </a:r>
            <a:r>
              <a:rPr sz="1250" spc="9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been</a:t>
            </a:r>
            <a:r>
              <a:rPr sz="1250" spc="12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significantly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hampered</a:t>
            </a:r>
            <a:r>
              <a:rPr sz="1250" spc="9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due</a:t>
            </a:r>
            <a:r>
              <a:rPr sz="1250" spc="8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to</a:t>
            </a:r>
            <a:r>
              <a:rPr sz="1250" spc="15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ongoing</a:t>
            </a:r>
            <a:r>
              <a:rPr sz="1250" spc="5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unauthorized</a:t>
            </a:r>
            <a:r>
              <a:rPr sz="1250" spc="9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disclosures</a:t>
            </a:r>
            <a:r>
              <a:rPr sz="1250" spc="114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A"/>
                </a:solidFill>
                <a:latin typeface="Arial"/>
                <a:cs typeface="Arial"/>
              </a:rPr>
              <a:t>of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8098" y="2231493"/>
            <a:ext cx="247523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sensitive</a:t>
            </a:r>
            <a:r>
              <a:rPr sz="1250" spc="27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operational</a:t>
            </a:r>
            <a:r>
              <a:rPr sz="1250" spc="19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information.</a:t>
            </a:r>
            <a:endParaRPr sz="1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77224" y="2276787"/>
            <a:ext cx="16319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229" dirty="0">
                <a:solidFill>
                  <a:srgbClr val="E8A18E"/>
                </a:solidFill>
                <a:latin typeface="Arial"/>
                <a:cs typeface="Arial"/>
              </a:rPr>
              <a:t>-</a:t>
            </a:r>
            <a:r>
              <a:rPr sz="2550" spc="-325" dirty="0">
                <a:solidFill>
                  <a:srgbClr val="CD856B"/>
                </a:solidFill>
                <a:latin typeface="Times New Roman"/>
                <a:cs typeface="Times New Roman"/>
              </a:rPr>
              <a:t>..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6316" y="2607084"/>
            <a:ext cx="312039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The</a:t>
            </a:r>
            <a:r>
              <a:rPr sz="1250" spc="12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loss</a:t>
            </a:r>
            <a:r>
              <a:rPr sz="1250" spc="11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of</a:t>
            </a:r>
            <a:r>
              <a:rPr sz="1250" spc="12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our</a:t>
            </a:r>
            <a:r>
              <a:rPr sz="1250" spc="16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sensitive</a:t>
            </a:r>
            <a:r>
              <a:rPr sz="1250" spc="14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information,</a:t>
            </a:r>
            <a:r>
              <a:rPr sz="1250" spc="21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8212A"/>
                </a:solidFill>
                <a:latin typeface="Arial"/>
                <a:cs typeface="Arial"/>
              </a:rPr>
              <a:t>even</a:t>
            </a:r>
            <a:endParaRPr sz="1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4726" y="2796407"/>
            <a:ext cx="3986529" cy="15386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635">
              <a:lnSpc>
                <a:spcPct val="98600"/>
              </a:lnSpc>
              <a:spcBef>
                <a:spcPts val="120"/>
              </a:spcBef>
            </a:pP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unclassified</a:t>
            </a:r>
            <a:r>
              <a:rPr sz="1250" spc="27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small</a:t>
            </a:r>
            <a:r>
              <a:rPr sz="1250" spc="7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bits</a:t>
            </a:r>
            <a:r>
              <a:rPr sz="1250" spc="16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of</a:t>
            </a:r>
            <a:r>
              <a:rPr sz="1250" spc="9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information,</a:t>
            </a:r>
            <a:r>
              <a:rPr sz="1250" spc="28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has</a:t>
            </a:r>
            <a:r>
              <a:rPr sz="1250" spc="10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a</a:t>
            </a:r>
            <a:r>
              <a:rPr sz="1250" spc="16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direct</a:t>
            </a:r>
            <a:r>
              <a:rPr sz="1250" spc="22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A"/>
                </a:solidFill>
                <a:latin typeface="Arial"/>
                <a:cs typeface="Arial"/>
              </a:rPr>
              <a:t>and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negative</a:t>
            </a:r>
            <a:r>
              <a:rPr sz="1250" spc="11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impact</a:t>
            </a:r>
            <a:r>
              <a:rPr sz="1250" spc="27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on</a:t>
            </a:r>
            <a:r>
              <a:rPr sz="1250" spc="10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our</a:t>
            </a:r>
            <a:r>
              <a:rPr sz="1250" spc="16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8212A"/>
                </a:solidFill>
                <a:latin typeface="Arial"/>
                <a:cs typeface="Arial"/>
              </a:rPr>
              <a:t>ability</a:t>
            </a:r>
            <a:r>
              <a:rPr sz="1250" spc="22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60" dirty="0">
                <a:solidFill>
                  <a:srgbClr val="18212A"/>
                </a:solidFill>
                <a:latin typeface="Arial"/>
                <a:cs typeface="Arial"/>
              </a:rPr>
              <a:t>to</a:t>
            </a:r>
            <a:r>
              <a:rPr sz="1250" spc="9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effectively</a:t>
            </a:r>
            <a:r>
              <a:rPr sz="1250" spc="25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execute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operations</a:t>
            </a:r>
            <a:r>
              <a:rPr sz="1250" spc="16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while</a:t>
            </a:r>
            <a:r>
              <a:rPr sz="1250" spc="11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ensuring</a:t>
            </a:r>
            <a:r>
              <a:rPr sz="1250" spc="9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our</a:t>
            </a:r>
            <a:r>
              <a:rPr sz="1250" spc="9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personnel</a:t>
            </a:r>
            <a:r>
              <a:rPr sz="1250" spc="13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remain</a:t>
            </a:r>
            <a:r>
              <a:rPr sz="1250" spc="10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safe.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Arial"/>
              <a:cs typeface="Arial"/>
            </a:endParaRPr>
          </a:p>
          <a:p>
            <a:pPr marL="12700" marR="217170" indent="635">
              <a:lnSpc>
                <a:spcPct val="100000"/>
              </a:lnSpc>
            </a:pP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This</a:t>
            </a:r>
            <a:r>
              <a:rPr sz="1250" spc="10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training</a:t>
            </a:r>
            <a:r>
              <a:rPr sz="1250" spc="6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85" dirty="0">
                <a:solidFill>
                  <a:srgbClr val="18212A"/>
                </a:solidFill>
                <a:latin typeface="Arial"/>
                <a:cs typeface="Arial"/>
              </a:rPr>
              <a:t>will</a:t>
            </a:r>
            <a:r>
              <a:rPr sz="1250" spc="-2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A"/>
                </a:solidFill>
                <a:latin typeface="Arial"/>
                <a:cs typeface="Arial"/>
              </a:rPr>
              <a:t>address</a:t>
            </a:r>
            <a:r>
              <a:rPr sz="1250" spc="10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these</a:t>
            </a:r>
            <a:r>
              <a:rPr sz="1250" spc="2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concerns</a:t>
            </a:r>
            <a:r>
              <a:rPr sz="1250" spc="11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along</a:t>
            </a:r>
            <a:r>
              <a:rPr sz="1250" spc="1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45" dirty="0">
                <a:solidFill>
                  <a:srgbClr val="18212A"/>
                </a:solidFill>
                <a:latin typeface="Arial"/>
                <a:cs typeface="Arial"/>
              </a:rPr>
              <a:t>with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new</a:t>
            </a:r>
            <a:r>
              <a:rPr sz="1250" spc="7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guidance</a:t>
            </a:r>
            <a:r>
              <a:rPr sz="1250" spc="8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regarding</a:t>
            </a:r>
            <a:r>
              <a:rPr sz="1250" spc="10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how</a:t>
            </a:r>
            <a:r>
              <a:rPr sz="1250" spc="7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70" dirty="0">
                <a:solidFill>
                  <a:srgbClr val="18212A"/>
                </a:solidFill>
                <a:latin typeface="Arial"/>
                <a:cs typeface="Arial"/>
              </a:rPr>
              <a:t>OPSEC</a:t>
            </a:r>
            <a:r>
              <a:rPr sz="1250" spc="17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relates</a:t>
            </a:r>
            <a:r>
              <a:rPr sz="1250" spc="114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to</a:t>
            </a:r>
            <a:r>
              <a:rPr sz="1250" spc="13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A"/>
                </a:solidFill>
                <a:latin typeface="Arial"/>
                <a:cs typeface="Arial"/>
              </a:rPr>
              <a:t>DoD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guidance</a:t>
            </a:r>
            <a:r>
              <a:rPr sz="1250" spc="1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on</a:t>
            </a:r>
            <a:r>
              <a:rPr sz="1250" spc="-3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Unauthorized</a:t>
            </a:r>
            <a:r>
              <a:rPr sz="1250" spc="9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A"/>
                </a:solidFill>
                <a:latin typeface="Arial"/>
                <a:cs typeface="Arial"/>
              </a:rPr>
              <a:t>Disclosures</a:t>
            </a:r>
            <a:r>
              <a:rPr sz="1250" spc="11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30" dirty="0">
                <a:solidFill>
                  <a:srgbClr val="18212A"/>
                </a:solidFill>
                <a:latin typeface="Arial"/>
                <a:cs typeface="Arial"/>
              </a:rPr>
              <a:t>(UD)</a:t>
            </a:r>
            <a:r>
              <a:rPr sz="1250" spc="55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A"/>
                </a:solidFill>
                <a:latin typeface="Arial"/>
                <a:cs typeface="Arial"/>
              </a:rPr>
              <a:t>of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Controlled</a:t>
            </a:r>
            <a:r>
              <a:rPr sz="1250" spc="204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Unclassified</a:t>
            </a:r>
            <a:r>
              <a:rPr sz="1250" spc="22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A"/>
                </a:solidFill>
                <a:latin typeface="Arial"/>
                <a:cs typeface="Arial"/>
              </a:rPr>
              <a:t>Information</a:t>
            </a:r>
            <a:r>
              <a:rPr sz="1250" spc="340" dirty="0">
                <a:solidFill>
                  <a:srgbClr val="1821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A"/>
                </a:solidFill>
                <a:latin typeface="Arial"/>
                <a:cs typeface="Arial"/>
              </a:rPr>
              <a:t>(CUI)</a:t>
            </a:r>
            <a:r>
              <a:rPr sz="1250" spc="-10" dirty="0">
                <a:solidFill>
                  <a:srgbClr val="080A0F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692" y="0"/>
            <a:ext cx="7204075" cy="5365750"/>
            <a:chOff x="-10692" y="0"/>
            <a:chExt cx="7204075" cy="5365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59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0692" y="1303941"/>
              <a:ext cx="128905" cy="2834005"/>
            </a:xfrm>
            <a:custGeom>
              <a:avLst/>
              <a:gdLst/>
              <a:ahLst/>
              <a:cxnLst/>
              <a:rect l="l" t="t" r="r" b="b"/>
              <a:pathLst>
                <a:path w="128905" h="2834004">
                  <a:moveTo>
                    <a:pt x="0" y="0"/>
                  </a:moveTo>
                  <a:lnTo>
                    <a:pt x="128298" y="0"/>
                  </a:lnTo>
                  <a:lnTo>
                    <a:pt x="128298" y="2833734"/>
                  </a:lnTo>
                  <a:lnTo>
                    <a:pt x="0" y="2833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57943" y="5353005"/>
              <a:ext cx="1686560" cy="0"/>
            </a:xfrm>
            <a:custGeom>
              <a:avLst/>
              <a:gdLst/>
              <a:ahLst/>
              <a:cxnLst/>
              <a:rect l="l" t="t" r="r" b="b"/>
              <a:pathLst>
                <a:path w="1686560">
                  <a:moveTo>
                    <a:pt x="1111918" y="0"/>
                  </a:moveTo>
                  <a:lnTo>
                    <a:pt x="1686205" y="0"/>
                  </a:lnTo>
                </a:path>
                <a:path w="1686560">
                  <a:moveTo>
                    <a:pt x="0" y="0"/>
                  </a:moveTo>
                  <a:lnTo>
                    <a:pt x="415442" y="0"/>
                  </a:lnTo>
                </a:path>
              </a:pathLst>
            </a:custGeom>
            <a:ln w="244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829" y="1363762"/>
            <a:ext cx="54673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75" dirty="0">
                <a:solidFill>
                  <a:srgbClr val="1A232A"/>
                </a:solidFill>
              </a:rPr>
              <a:t>OPSEC</a:t>
            </a:r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366690" y="1660471"/>
            <a:ext cx="3982085" cy="2289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495"/>
              </a:lnSpc>
              <a:spcBef>
                <a:spcPts val="100"/>
              </a:spcBef>
            </a:pP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America's</a:t>
            </a:r>
            <a:r>
              <a:rPr sz="1250" spc="1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adversaries</a:t>
            </a:r>
            <a:r>
              <a:rPr sz="1250" spc="15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32A"/>
                </a:solidFill>
                <a:latin typeface="Arial"/>
                <a:cs typeface="Arial"/>
              </a:rPr>
              <a:t>collect</a:t>
            </a:r>
            <a:r>
              <a:rPr sz="1250" spc="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information</a:t>
            </a:r>
            <a:r>
              <a:rPr sz="1250" spc="19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pertaining</a:t>
            </a:r>
            <a:r>
              <a:rPr sz="1250" spc="13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32A"/>
                </a:solidFill>
                <a:latin typeface="Arial"/>
                <a:cs typeface="Arial"/>
              </a:rPr>
              <a:t>to</a:t>
            </a:r>
            <a:endParaRPr sz="1250">
              <a:latin typeface="Arial"/>
              <a:cs typeface="Arial"/>
            </a:endParaRPr>
          </a:p>
          <a:p>
            <a:pPr marL="24765" marR="433705" indent="-10160">
              <a:lnSpc>
                <a:spcPts val="1490"/>
              </a:lnSpc>
              <a:spcBef>
                <a:spcPts val="55"/>
              </a:spcBef>
            </a:pP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U.S.</a:t>
            </a:r>
            <a:r>
              <a:rPr sz="1250" spc="18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military</a:t>
            </a:r>
            <a:r>
              <a:rPr sz="1250" spc="21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activities</a:t>
            </a:r>
            <a:r>
              <a:rPr sz="1250" spc="15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and</a:t>
            </a:r>
            <a:r>
              <a:rPr sz="1250" spc="15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technology</a:t>
            </a:r>
            <a:r>
              <a:rPr sz="1250" spc="28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to</a:t>
            </a:r>
            <a:r>
              <a:rPr sz="1250" spc="28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further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their</a:t>
            </a:r>
            <a:r>
              <a:rPr sz="1250" spc="21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own</a:t>
            </a:r>
            <a:r>
              <a:rPr sz="1250" spc="14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agendas.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Arial"/>
              <a:cs typeface="Arial"/>
            </a:endParaRPr>
          </a:p>
          <a:p>
            <a:pPr marL="14604" marR="1134110" indent="-635">
              <a:lnSpc>
                <a:spcPct val="100000"/>
              </a:lnSpc>
            </a:pP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Even</a:t>
            </a:r>
            <a:r>
              <a:rPr sz="1250" spc="-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pieces of</a:t>
            </a:r>
            <a:r>
              <a:rPr sz="1250" spc="12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unclassified</a:t>
            </a:r>
            <a:r>
              <a:rPr sz="1250" spc="4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information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can</a:t>
            </a:r>
            <a:r>
              <a:rPr sz="1250" spc="6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hold great</a:t>
            </a:r>
            <a:r>
              <a:rPr sz="1250" spc="114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value</a:t>
            </a:r>
            <a:r>
              <a:rPr sz="1250" spc="11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to</a:t>
            </a:r>
            <a:r>
              <a:rPr sz="1250" spc="17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an</a:t>
            </a:r>
            <a:r>
              <a:rPr sz="1250" spc="6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adversary.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13335" marR="1386205" indent="-1270">
              <a:lnSpc>
                <a:spcPct val="98600"/>
              </a:lnSpc>
            </a:pP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By</a:t>
            </a:r>
            <a:r>
              <a:rPr sz="1250" spc="-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32A"/>
                </a:solidFill>
                <a:latin typeface="Arial"/>
                <a:cs typeface="Arial"/>
              </a:rPr>
              <a:t>putting</a:t>
            </a:r>
            <a:r>
              <a:rPr sz="1250" spc="-1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together</a:t>
            </a:r>
            <a:r>
              <a:rPr sz="1250" spc="13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enough</a:t>
            </a:r>
            <a:r>
              <a:rPr sz="1250" spc="5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small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details</a:t>
            </a:r>
            <a:r>
              <a:rPr sz="1250" spc="10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and</a:t>
            </a:r>
            <a:r>
              <a:rPr sz="1250" spc="5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indicators,</a:t>
            </a:r>
            <a:r>
              <a:rPr sz="1250" spc="23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an</a:t>
            </a:r>
            <a:r>
              <a:rPr sz="1250" spc="14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adversary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may</a:t>
            </a:r>
            <a:r>
              <a:rPr sz="1250" spc="10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piece</a:t>
            </a:r>
            <a:r>
              <a:rPr sz="1250" spc="4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together</a:t>
            </a:r>
            <a:r>
              <a:rPr sz="1250" spc="15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enough</a:t>
            </a:r>
            <a:r>
              <a:rPr sz="1250" spc="8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about</a:t>
            </a:r>
            <a:endParaRPr sz="1250">
              <a:latin typeface="Arial"/>
              <a:cs typeface="Arial"/>
            </a:endParaRPr>
          </a:p>
          <a:p>
            <a:pPr marL="18415" marR="1511935" indent="-4445">
              <a:lnSpc>
                <a:spcPts val="1490"/>
              </a:lnSpc>
              <a:spcBef>
                <a:spcPts val="50"/>
              </a:spcBef>
            </a:pP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U.S.</a:t>
            </a:r>
            <a:r>
              <a:rPr sz="1250" spc="12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military</a:t>
            </a:r>
            <a:r>
              <a:rPr sz="1250" spc="15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plans</a:t>
            </a:r>
            <a:r>
              <a:rPr sz="1250" spc="110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and</a:t>
            </a:r>
            <a:r>
              <a:rPr sz="1250" spc="3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operations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to</a:t>
            </a:r>
            <a:r>
              <a:rPr sz="1250" spc="12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do</a:t>
            </a:r>
            <a:r>
              <a:rPr sz="1250" spc="-1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A"/>
                </a:solidFill>
                <a:latin typeface="Arial"/>
                <a:cs typeface="Arial"/>
              </a:rPr>
              <a:t>us</a:t>
            </a:r>
            <a:r>
              <a:rPr sz="1250" spc="5" dirty="0">
                <a:solidFill>
                  <a:srgbClr val="1A232A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A"/>
                </a:solidFill>
                <a:latin typeface="Arial"/>
                <a:cs typeface="Arial"/>
              </a:rPr>
              <a:t>harm.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71465"/>
            <a:chOff x="0" y="0"/>
            <a:chExt cx="7193280" cy="5371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7886" y="2525378"/>
              <a:ext cx="2407121" cy="4519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36" y="1426085"/>
              <a:ext cx="125730" cy="3640454"/>
            </a:xfrm>
            <a:custGeom>
              <a:avLst/>
              <a:gdLst/>
              <a:ahLst/>
              <a:cxnLst/>
              <a:rect l="l" t="t" r="r" b="b"/>
              <a:pathLst>
                <a:path w="125730" h="3640454">
                  <a:moveTo>
                    <a:pt x="0" y="0"/>
                  </a:moveTo>
                  <a:lnTo>
                    <a:pt x="125243" y="0"/>
                  </a:lnTo>
                  <a:lnTo>
                    <a:pt x="125243" y="3639882"/>
                  </a:lnTo>
                  <a:lnTo>
                    <a:pt x="0" y="3639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4749" y="2237599"/>
            <a:ext cx="3695065" cy="16732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6034" marR="5080" indent="-2540">
              <a:lnSpc>
                <a:spcPts val="1470"/>
              </a:lnSpc>
              <a:spcBef>
                <a:spcPts val="175"/>
              </a:spcBef>
            </a:pP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Critical</a:t>
            </a:r>
            <a:r>
              <a:rPr sz="1250" spc="13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Information</a:t>
            </a:r>
            <a:r>
              <a:rPr sz="1250" spc="17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through</a:t>
            </a:r>
            <a:r>
              <a:rPr sz="1250" spc="229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</a:t>
            </a:r>
            <a:r>
              <a:rPr sz="1250" spc="8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A2128"/>
                </a:solidFill>
                <a:latin typeface="Arial"/>
                <a:cs typeface="Arial"/>
              </a:rPr>
              <a:t>process</a:t>
            </a:r>
            <a:r>
              <a:rPr sz="1250" spc="18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of</a:t>
            </a:r>
            <a:r>
              <a:rPr sz="1250" spc="19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continual </a:t>
            </a:r>
            <a:r>
              <a:rPr sz="1250" spc="-35" dirty="0">
                <a:solidFill>
                  <a:srgbClr val="1A2128"/>
                </a:solidFill>
                <a:latin typeface="Arial"/>
                <a:cs typeface="Arial"/>
              </a:rPr>
              <a:t>assessment</a:t>
            </a:r>
            <a:r>
              <a:rPr sz="1250" spc="24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128"/>
                </a:solidFill>
                <a:latin typeface="Arial"/>
                <a:cs typeface="Arial"/>
              </a:rPr>
              <a:t>that</a:t>
            </a:r>
            <a:r>
              <a:rPr sz="1250" spc="7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identifies</a:t>
            </a:r>
            <a:r>
              <a:rPr sz="1250" spc="19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and</a:t>
            </a:r>
            <a:r>
              <a:rPr sz="1250" spc="2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analyzes</a:t>
            </a:r>
            <a:endParaRPr sz="1250">
              <a:latin typeface="Arial"/>
              <a:cs typeface="Arial"/>
            </a:endParaRPr>
          </a:p>
          <a:p>
            <a:pPr marL="26034" marR="624205" indent="-2540">
              <a:lnSpc>
                <a:spcPts val="1470"/>
              </a:lnSpc>
              <a:spcBef>
                <a:spcPts val="15"/>
              </a:spcBef>
            </a:pP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Critical</a:t>
            </a:r>
            <a:r>
              <a:rPr sz="1250" spc="39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Information,</a:t>
            </a:r>
            <a:r>
              <a:rPr sz="1250" spc="185" dirty="0">
                <a:solidFill>
                  <a:srgbClr val="1A2128"/>
                </a:solidFill>
                <a:latin typeface="Arial"/>
                <a:cs typeface="Arial"/>
              </a:rPr>
              <a:t> 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vulnerabilities,</a:t>
            </a:r>
            <a:r>
              <a:rPr sz="1250" spc="40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risks,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and</a:t>
            </a:r>
            <a:r>
              <a:rPr sz="1250" spc="17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external</a:t>
            </a:r>
            <a:r>
              <a:rPr sz="1250" spc="204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threats.</a:t>
            </a:r>
            <a:endParaRPr sz="1250">
              <a:latin typeface="Arial"/>
              <a:cs typeface="Arial"/>
            </a:endParaRPr>
          </a:p>
          <a:p>
            <a:pPr marL="31750">
              <a:lnSpc>
                <a:spcPts val="1420"/>
              </a:lnSpc>
            </a:pP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(Reference:</a:t>
            </a:r>
            <a:r>
              <a:rPr sz="1250" spc="14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14" dirty="0">
                <a:solidFill>
                  <a:srgbClr val="1A2128"/>
                </a:solidFill>
                <a:latin typeface="Arial"/>
                <a:cs typeface="Arial"/>
              </a:rPr>
              <a:t>NSPM-</a:t>
            </a:r>
            <a:r>
              <a:rPr sz="1250" spc="-25" dirty="0">
                <a:solidFill>
                  <a:srgbClr val="1A2128"/>
                </a:solidFill>
                <a:latin typeface="Arial"/>
                <a:cs typeface="Arial"/>
              </a:rPr>
              <a:t>28)</a:t>
            </a:r>
            <a:endParaRPr sz="1250">
              <a:latin typeface="Arial"/>
              <a:cs typeface="Arial"/>
            </a:endParaRPr>
          </a:p>
          <a:p>
            <a:pPr marL="12700" marR="890269" indent="1270">
              <a:lnSpc>
                <a:spcPct val="100000"/>
              </a:lnSpc>
              <a:spcBef>
                <a:spcPts val="1100"/>
              </a:spcBef>
            </a:pP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In</a:t>
            </a:r>
            <a:r>
              <a:rPr sz="1250" spc="2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other</a:t>
            </a:r>
            <a:r>
              <a:rPr sz="1250" spc="13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words,</a:t>
            </a:r>
            <a:r>
              <a:rPr sz="1250" spc="15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1A2128"/>
                </a:solidFill>
                <a:latin typeface="Arial"/>
                <a:cs typeface="Arial"/>
              </a:rPr>
              <a:t>OPSEC's</a:t>
            </a:r>
            <a:r>
              <a:rPr sz="1250" spc="16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desired</a:t>
            </a:r>
            <a:r>
              <a:rPr sz="1250" spc="12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effect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is</a:t>
            </a:r>
            <a:r>
              <a:rPr sz="1250" spc="13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to</a:t>
            </a:r>
            <a:r>
              <a:rPr sz="1250" spc="22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influence</a:t>
            </a:r>
            <a:r>
              <a:rPr sz="1250" spc="204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the</a:t>
            </a:r>
            <a:r>
              <a:rPr sz="1250" spc="16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adversary's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behavior</a:t>
            </a:r>
            <a:r>
              <a:rPr sz="1250" spc="14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and</a:t>
            </a:r>
            <a:r>
              <a:rPr sz="1250" spc="3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actions</a:t>
            </a:r>
            <a:r>
              <a:rPr sz="1250" spc="3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by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protecting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830" y="3880432"/>
            <a:ext cx="2458720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friendly</a:t>
            </a:r>
            <a:r>
              <a:rPr sz="1250" spc="18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operations</a:t>
            </a:r>
            <a:r>
              <a:rPr sz="1250" spc="229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and</a:t>
            </a:r>
            <a:r>
              <a:rPr sz="1250" spc="11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activities.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6357" y="3792897"/>
            <a:ext cx="51879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solidFill>
                  <a:srgbClr val="1A2128"/>
                </a:solidFill>
                <a:latin typeface="Arial"/>
                <a:cs typeface="Arial"/>
              </a:rPr>
              <a:t>Identify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23053" y="3945576"/>
            <a:ext cx="975994" cy="506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5080" indent="-1905">
              <a:lnSpc>
                <a:spcPct val="100200"/>
              </a:lnSpc>
              <a:spcBef>
                <a:spcPts val="100"/>
              </a:spcBef>
            </a:pPr>
            <a:r>
              <a:rPr sz="1050" b="1" spc="-10" dirty="0">
                <a:solidFill>
                  <a:srgbClr val="1A2128"/>
                </a:solidFill>
                <a:latin typeface="Arial"/>
                <a:cs typeface="Arial"/>
              </a:rPr>
              <a:t>Critical Information </a:t>
            </a:r>
            <a:r>
              <a:rPr sz="1050" b="1" dirty="0">
                <a:solidFill>
                  <a:srgbClr val="1A2128"/>
                </a:solidFill>
                <a:latin typeface="Arial"/>
                <a:cs typeface="Arial"/>
              </a:rPr>
              <a:t>and</a:t>
            </a:r>
            <a:r>
              <a:rPr sz="1050" b="1" spc="7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1A2128"/>
                </a:solidFill>
                <a:latin typeface="Arial"/>
                <a:cs typeface="Arial"/>
              </a:rPr>
              <a:t>Indicators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722" y="1283352"/>
            <a:ext cx="6163945" cy="108331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860"/>
              </a:spcBef>
            </a:pPr>
            <a:r>
              <a:rPr sz="1250" b="1" spc="-40" dirty="0">
                <a:solidFill>
                  <a:srgbClr val="1A2128"/>
                </a:solidFill>
                <a:latin typeface="Arial"/>
                <a:cs typeface="Arial"/>
              </a:rPr>
              <a:t>OPSEC</a:t>
            </a:r>
            <a:r>
              <a:rPr sz="1250" b="1" spc="-2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b="1" spc="40" dirty="0">
                <a:solidFill>
                  <a:srgbClr val="1A2128"/>
                </a:solidFill>
                <a:latin typeface="Arial"/>
                <a:cs typeface="Arial"/>
              </a:rPr>
              <a:t>Defined</a:t>
            </a:r>
            <a:endParaRPr sz="1250">
              <a:latin typeface="Arial"/>
              <a:cs typeface="Arial"/>
            </a:endParaRPr>
          </a:p>
          <a:p>
            <a:pPr marL="17145" marR="5080" indent="-5080">
              <a:lnSpc>
                <a:spcPts val="1470"/>
              </a:lnSpc>
              <a:spcBef>
                <a:spcPts val="830"/>
              </a:spcBef>
            </a:pP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Operations</a:t>
            </a:r>
            <a:r>
              <a:rPr sz="1250" spc="10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Security</a:t>
            </a:r>
            <a:r>
              <a:rPr sz="1250" spc="16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14" dirty="0">
                <a:solidFill>
                  <a:srgbClr val="1A2128"/>
                </a:solidFill>
                <a:latin typeface="Arial"/>
                <a:cs typeface="Arial"/>
              </a:rPr>
              <a:t>(OPSEC)</a:t>
            </a:r>
            <a:r>
              <a:rPr sz="1250" spc="14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is</a:t>
            </a:r>
            <a:r>
              <a:rPr sz="1250" spc="5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designed</a:t>
            </a:r>
            <a:r>
              <a:rPr sz="1250" spc="13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to</a:t>
            </a:r>
            <a:r>
              <a:rPr sz="1250" spc="20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deny</a:t>
            </a:r>
            <a:r>
              <a:rPr sz="1250" spc="5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adversaries</a:t>
            </a:r>
            <a:r>
              <a:rPr sz="1250" spc="9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the</a:t>
            </a:r>
            <a:r>
              <a:rPr sz="1250" spc="5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ability</a:t>
            </a:r>
            <a:r>
              <a:rPr sz="1250" spc="12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to</a:t>
            </a:r>
            <a:r>
              <a:rPr sz="1250" spc="5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collect,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analyze,</a:t>
            </a:r>
            <a:r>
              <a:rPr sz="1250" spc="22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and</a:t>
            </a:r>
            <a:r>
              <a:rPr sz="1250" spc="8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exploit</a:t>
            </a:r>
            <a:r>
              <a:rPr sz="1250" spc="15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information</a:t>
            </a:r>
            <a:r>
              <a:rPr sz="1250" spc="21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that</a:t>
            </a:r>
            <a:r>
              <a:rPr sz="1250" spc="15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might</a:t>
            </a:r>
            <a:r>
              <a:rPr sz="1250" spc="16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provide</a:t>
            </a:r>
            <a:r>
              <a:rPr sz="1250" spc="15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an</a:t>
            </a:r>
            <a:r>
              <a:rPr sz="1250" spc="10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advantage</a:t>
            </a:r>
            <a:r>
              <a:rPr sz="1250" spc="18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against</a:t>
            </a:r>
            <a:r>
              <a:rPr sz="1250" spc="229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the</a:t>
            </a:r>
            <a:r>
              <a:rPr sz="1250" spc="6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128"/>
                </a:solidFill>
                <a:latin typeface="Arial"/>
                <a:cs typeface="Arial"/>
              </a:rPr>
              <a:t>United</a:t>
            </a:r>
            <a:endParaRPr sz="1250">
              <a:latin typeface="Arial"/>
              <a:cs typeface="Arial"/>
            </a:endParaRPr>
          </a:p>
          <a:p>
            <a:pPr marL="15875">
              <a:lnSpc>
                <a:spcPts val="1250"/>
              </a:lnSpc>
            </a:pP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States</a:t>
            </a:r>
            <a:r>
              <a:rPr sz="1250" spc="11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by</a:t>
            </a:r>
            <a:r>
              <a:rPr sz="1250" spc="8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preventing</a:t>
            </a:r>
            <a:r>
              <a:rPr sz="1250" spc="9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inadvertent</a:t>
            </a:r>
            <a:r>
              <a:rPr sz="1250" spc="22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128"/>
                </a:solidFill>
                <a:latin typeface="Arial"/>
                <a:cs typeface="Arial"/>
              </a:rPr>
              <a:t>compromise</a:t>
            </a:r>
            <a:r>
              <a:rPr sz="1250" spc="24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128"/>
                </a:solidFill>
                <a:latin typeface="Arial"/>
                <a:cs typeface="Arial"/>
              </a:rPr>
              <a:t>of</a:t>
            </a:r>
            <a:endParaRPr sz="1250">
              <a:latin typeface="Arial"/>
              <a:cs typeface="Arial"/>
            </a:endParaRPr>
          </a:p>
          <a:p>
            <a:pPr marL="4953635">
              <a:lnSpc>
                <a:spcPts val="1045"/>
              </a:lnSpc>
            </a:pPr>
            <a:r>
              <a:rPr sz="1050" b="1" dirty="0">
                <a:solidFill>
                  <a:srgbClr val="1A2128"/>
                </a:solidFill>
                <a:latin typeface="Arial"/>
                <a:cs typeface="Arial"/>
              </a:rPr>
              <a:t>Analyze</a:t>
            </a:r>
            <a:r>
              <a:rPr sz="1050" b="1" spc="200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050" b="1" spc="-25" dirty="0">
                <a:solidFill>
                  <a:srgbClr val="1A2128"/>
                </a:solidFill>
                <a:latin typeface="Arial"/>
                <a:cs typeface="Arial"/>
              </a:rPr>
              <a:t>the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17790" y="2330225"/>
            <a:ext cx="85026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solidFill>
                  <a:srgbClr val="1A2128"/>
                </a:solidFill>
                <a:latin typeface="Arial"/>
                <a:cs typeface="Arial"/>
              </a:rPr>
              <a:t>Vulnerability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1949" y="3203807"/>
            <a:ext cx="759460" cy="511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442842"/>
                </a:solidFill>
                <a:latin typeface="Arial"/>
                <a:cs typeface="Arial"/>
              </a:rPr>
              <a:t>OPSEC</a:t>
            </a:r>
            <a:endParaRPr sz="1600">
              <a:latin typeface="Arial"/>
              <a:cs typeface="Arial"/>
            </a:endParaRPr>
          </a:p>
          <a:p>
            <a:pPr marL="97155">
              <a:lnSpc>
                <a:spcPts val="1910"/>
              </a:lnSpc>
            </a:pPr>
            <a:r>
              <a:rPr sz="1600" b="1" spc="-10" dirty="0">
                <a:solidFill>
                  <a:srgbClr val="442842"/>
                </a:solidFill>
                <a:latin typeface="Arial"/>
                <a:cs typeface="Arial"/>
              </a:rPr>
              <a:t>Cycle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55834" y="3237142"/>
            <a:ext cx="570865" cy="3384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1905">
              <a:lnSpc>
                <a:spcPts val="1200"/>
              </a:lnSpc>
              <a:spcBef>
                <a:spcPts val="190"/>
              </a:spcBef>
            </a:pPr>
            <a:r>
              <a:rPr sz="1050" b="1" spc="-10" dirty="0">
                <a:solidFill>
                  <a:srgbClr val="1A2128"/>
                </a:solidFill>
                <a:latin typeface="Arial"/>
                <a:cs typeface="Arial"/>
              </a:rPr>
              <a:t>Assess </a:t>
            </a:r>
            <a:r>
              <a:rPr sz="1050" b="1" dirty="0">
                <a:solidFill>
                  <a:srgbClr val="1A2128"/>
                </a:solidFill>
                <a:latin typeface="Arial"/>
                <a:cs typeface="Arial"/>
              </a:rPr>
              <a:t>the</a:t>
            </a:r>
            <a:r>
              <a:rPr sz="1050" b="1" spc="85" dirty="0">
                <a:solidFill>
                  <a:srgbClr val="1A2128"/>
                </a:solidFill>
                <a:latin typeface="Arial"/>
                <a:cs typeface="Arial"/>
              </a:rPr>
              <a:t> </a:t>
            </a:r>
            <a:r>
              <a:rPr sz="1050" b="1" spc="-20" dirty="0">
                <a:solidFill>
                  <a:srgbClr val="1A2128"/>
                </a:solidFill>
                <a:latin typeface="Arial"/>
                <a:cs typeface="Arial"/>
              </a:rPr>
              <a:t>Risk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6434" y="4113524"/>
            <a:ext cx="1229995" cy="3416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408940">
              <a:lnSpc>
                <a:spcPts val="1230"/>
              </a:lnSpc>
              <a:spcBef>
                <a:spcPts val="165"/>
              </a:spcBef>
            </a:pPr>
            <a:r>
              <a:rPr sz="1050" b="1" spc="-10" dirty="0">
                <a:solidFill>
                  <a:srgbClr val="1A2128"/>
                </a:solidFill>
                <a:latin typeface="Arial"/>
                <a:cs typeface="Arial"/>
              </a:rPr>
              <a:t>Apply Countermeasures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37" y="0"/>
            <a:ext cx="7200900" cy="5377815"/>
            <a:chOff x="-7637" y="0"/>
            <a:chExt cx="7200900" cy="5377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713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7637" y="1303941"/>
              <a:ext cx="131445" cy="3762375"/>
            </a:xfrm>
            <a:custGeom>
              <a:avLst/>
              <a:gdLst/>
              <a:ahLst/>
              <a:cxnLst/>
              <a:rect l="l" t="t" r="r" b="b"/>
              <a:pathLst>
                <a:path w="131445" h="3762375">
                  <a:moveTo>
                    <a:pt x="0" y="0"/>
                  </a:moveTo>
                  <a:lnTo>
                    <a:pt x="131352" y="0"/>
                  </a:lnTo>
                  <a:lnTo>
                    <a:pt x="131352" y="3762026"/>
                  </a:lnTo>
                  <a:lnTo>
                    <a:pt x="0" y="376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6909" y="5365220"/>
              <a:ext cx="672465" cy="0"/>
            </a:xfrm>
            <a:custGeom>
              <a:avLst/>
              <a:gdLst/>
              <a:ahLst/>
              <a:cxnLst/>
              <a:rect l="l" t="t" r="r" b="b"/>
              <a:pathLst>
                <a:path w="672464">
                  <a:moveTo>
                    <a:pt x="0" y="0"/>
                  </a:moveTo>
                  <a:lnTo>
                    <a:pt x="672038" y="0"/>
                  </a:lnTo>
                </a:path>
              </a:pathLst>
            </a:custGeom>
            <a:ln w="24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A232B"/>
                </a:solidFill>
              </a:rPr>
              <a:t>What</a:t>
            </a:r>
            <a:r>
              <a:rPr sz="1400" spc="180" dirty="0">
                <a:solidFill>
                  <a:srgbClr val="1A232B"/>
                </a:solidFill>
              </a:rPr>
              <a:t> </a:t>
            </a:r>
            <a:r>
              <a:rPr sz="1400" dirty="0">
                <a:solidFill>
                  <a:srgbClr val="1A232B"/>
                </a:solidFill>
              </a:rPr>
              <a:t>is</a:t>
            </a:r>
            <a:r>
              <a:rPr sz="1400" spc="45" dirty="0">
                <a:solidFill>
                  <a:srgbClr val="1A232B"/>
                </a:solidFill>
              </a:rPr>
              <a:t> </a:t>
            </a:r>
            <a:r>
              <a:rPr sz="1400" spc="60" dirty="0">
                <a:solidFill>
                  <a:srgbClr val="1A232B"/>
                </a:solidFill>
              </a:rPr>
              <a:t>the</a:t>
            </a:r>
            <a:r>
              <a:rPr sz="1400" spc="260" dirty="0">
                <a:solidFill>
                  <a:srgbClr val="1A232B"/>
                </a:solidFill>
              </a:rPr>
              <a:t> </a:t>
            </a:r>
            <a:r>
              <a:rPr sz="1400" dirty="0">
                <a:solidFill>
                  <a:srgbClr val="1A232B"/>
                </a:solidFill>
              </a:rPr>
              <a:t>purpose</a:t>
            </a:r>
            <a:r>
              <a:rPr sz="1400" spc="170" dirty="0">
                <a:solidFill>
                  <a:srgbClr val="1A232B"/>
                </a:solidFill>
              </a:rPr>
              <a:t> </a:t>
            </a:r>
            <a:r>
              <a:rPr sz="1400" dirty="0">
                <a:solidFill>
                  <a:srgbClr val="1A232B"/>
                </a:solidFill>
              </a:rPr>
              <a:t>of</a:t>
            </a:r>
            <a:r>
              <a:rPr sz="1400" spc="165" dirty="0">
                <a:solidFill>
                  <a:srgbClr val="1A232B"/>
                </a:solidFill>
              </a:rPr>
              <a:t> </a:t>
            </a:r>
            <a:r>
              <a:rPr sz="1400" spc="-110" dirty="0">
                <a:solidFill>
                  <a:srgbClr val="1A232B"/>
                </a:solidFill>
              </a:rPr>
              <a:t>OPSEC</a:t>
            </a:r>
            <a:r>
              <a:rPr sz="1400" spc="145" dirty="0">
                <a:solidFill>
                  <a:srgbClr val="1A232B"/>
                </a:solidFill>
              </a:rPr>
              <a:t> </a:t>
            </a:r>
            <a:r>
              <a:rPr sz="1400" dirty="0">
                <a:solidFill>
                  <a:srgbClr val="1A232B"/>
                </a:solidFill>
              </a:rPr>
              <a:t>in</a:t>
            </a:r>
            <a:r>
              <a:rPr sz="1400" spc="105" dirty="0">
                <a:solidFill>
                  <a:srgbClr val="1A232B"/>
                </a:solidFill>
              </a:rPr>
              <a:t> </a:t>
            </a:r>
            <a:r>
              <a:rPr sz="1400" dirty="0">
                <a:solidFill>
                  <a:srgbClr val="1A232B"/>
                </a:solidFill>
              </a:rPr>
              <a:t>your</a:t>
            </a:r>
            <a:r>
              <a:rPr sz="1400" spc="170" dirty="0">
                <a:solidFill>
                  <a:srgbClr val="1A232B"/>
                </a:solidFill>
              </a:rPr>
              <a:t> </a:t>
            </a:r>
            <a:r>
              <a:rPr sz="1400" spc="-10" dirty="0">
                <a:solidFill>
                  <a:srgbClr val="1A232B"/>
                </a:solidFill>
              </a:rPr>
              <a:t>workplace?</a:t>
            </a:r>
            <a:endParaRPr sz="1400"/>
          </a:p>
        </p:txBody>
      </p:sp>
      <p:sp>
        <p:nvSpPr>
          <p:cNvPr id="7" name="object 7"/>
          <p:cNvSpPr txBox="1"/>
          <p:nvPr/>
        </p:nvSpPr>
        <p:spPr>
          <a:xfrm>
            <a:off x="368886" y="1663525"/>
            <a:ext cx="5011420" cy="2860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23875" indent="127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The</a:t>
            </a:r>
            <a:r>
              <a:rPr sz="1250" spc="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purpose</a:t>
            </a:r>
            <a:r>
              <a:rPr sz="1250" spc="1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16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90" dirty="0">
                <a:solidFill>
                  <a:srgbClr val="1A232B"/>
                </a:solidFill>
                <a:latin typeface="Arial"/>
                <a:cs typeface="Arial"/>
              </a:rPr>
              <a:t>OPSEC</a:t>
            </a:r>
            <a:r>
              <a:rPr sz="1250" spc="1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is</a:t>
            </a:r>
            <a:r>
              <a:rPr sz="1250" spc="1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1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reduce</a:t>
            </a:r>
            <a:r>
              <a:rPr sz="1250" spc="10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vulnerabilities</a:t>
            </a:r>
            <a:r>
              <a:rPr sz="1250" spc="1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1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Air</a:t>
            </a:r>
            <a:r>
              <a:rPr sz="1250" spc="11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Force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operations</a:t>
            </a:r>
            <a:r>
              <a:rPr sz="1250" spc="2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from</a:t>
            </a:r>
            <a:r>
              <a:rPr sz="1250" spc="7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adversary</a:t>
            </a:r>
            <a:r>
              <a:rPr sz="1250" spc="2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collection</a:t>
            </a:r>
            <a:r>
              <a:rPr sz="1250" spc="21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and</a:t>
            </a:r>
            <a:r>
              <a:rPr sz="1250" spc="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exploitation.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Arial"/>
              <a:cs typeface="Arial"/>
            </a:endParaRPr>
          </a:p>
          <a:p>
            <a:pPr marL="12700" marR="107314" indent="1270">
              <a:lnSpc>
                <a:spcPct val="98600"/>
              </a:lnSpc>
              <a:spcBef>
                <a:spcPts val="5"/>
              </a:spcBef>
            </a:pPr>
            <a:r>
              <a:rPr sz="1250" spc="-165" dirty="0">
                <a:solidFill>
                  <a:srgbClr val="1A232B"/>
                </a:solidFill>
                <a:latin typeface="Arial"/>
                <a:cs typeface="Arial"/>
              </a:rPr>
              <a:t>OPSEC</a:t>
            </a:r>
            <a:r>
              <a:rPr sz="1250" spc="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</a:t>
            </a:r>
            <a:r>
              <a:rPr sz="1250" spc="3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A232B"/>
                </a:solidFill>
                <a:latin typeface="Arial"/>
                <a:cs typeface="Arial"/>
              </a:rPr>
              <a:t>the</a:t>
            </a:r>
            <a:r>
              <a:rPr sz="1250" spc="4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workplace</a:t>
            </a:r>
            <a:r>
              <a:rPr sz="1250" spc="6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is</a:t>
            </a:r>
            <a:r>
              <a:rPr sz="1250" spc="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the</a:t>
            </a:r>
            <a:r>
              <a:rPr sz="1250" spc="-1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responsibility</a:t>
            </a:r>
            <a:r>
              <a:rPr sz="1250" spc="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5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20" dirty="0">
                <a:solidFill>
                  <a:srgbClr val="1A232B"/>
                </a:solidFill>
                <a:latin typeface="Arial"/>
                <a:cs typeface="Arial"/>
              </a:rPr>
              <a:t>EVERYONE!</a:t>
            </a:r>
            <a:r>
              <a:rPr sz="1250" spc="20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0" dirty="0">
                <a:solidFill>
                  <a:srgbClr val="1A232B"/>
                </a:solidFill>
                <a:latin typeface="Arial"/>
                <a:cs typeface="Arial"/>
              </a:rPr>
              <a:t>We</a:t>
            </a:r>
            <a:r>
              <a:rPr sz="1250" spc="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A232B"/>
                </a:solidFill>
                <a:latin typeface="Arial"/>
                <a:cs typeface="Arial"/>
              </a:rPr>
              <a:t>must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all</a:t>
            </a:r>
            <a:r>
              <a:rPr sz="1250" spc="3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commit</a:t>
            </a:r>
            <a:r>
              <a:rPr sz="1250" spc="24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reducing</a:t>
            </a:r>
            <a:r>
              <a:rPr sz="1250" spc="17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vulnerabilities</a:t>
            </a:r>
            <a:r>
              <a:rPr sz="1250" spc="15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32B"/>
                </a:solidFill>
                <a:latin typeface="Arial"/>
                <a:cs typeface="Arial"/>
              </a:rPr>
              <a:t>that</a:t>
            </a:r>
            <a:r>
              <a:rPr sz="1250" spc="1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allow</a:t>
            </a:r>
            <a:r>
              <a:rPr sz="1250" spc="16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our</a:t>
            </a:r>
            <a:r>
              <a:rPr sz="1250" spc="2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adversaries </a:t>
            </a:r>
            <a:r>
              <a:rPr sz="1250" spc="-30" dirty="0">
                <a:solidFill>
                  <a:srgbClr val="1A232B"/>
                </a:solidFill>
                <a:latin typeface="Arial"/>
                <a:cs typeface="Arial"/>
              </a:rPr>
              <a:t>access</a:t>
            </a:r>
            <a:r>
              <a:rPr sz="1250" spc="15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our</a:t>
            </a:r>
            <a:r>
              <a:rPr sz="1250" spc="10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32B"/>
                </a:solidFill>
                <a:latin typeface="Arial"/>
                <a:cs typeface="Arial"/>
              </a:rPr>
              <a:t>critical</a:t>
            </a:r>
            <a:r>
              <a:rPr sz="1250" spc="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information,</a:t>
            </a:r>
            <a:r>
              <a:rPr sz="1250" spc="20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and</a:t>
            </a:r>
            <a:r>
              <a:rPr sz="1250" spc="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observe</a:t>
            </a:r>
            <a:r>
              <a:rPr sz="1250" spc="1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key</a:t>
            </a:r>
            <a:r>
              <a:rPr sz="1250" spc="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indicators</a:t>
            </a:r>
            <a:r>
              <a:rPr sz="1250" spc="15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A232B"/>
                </a:solidFill>
                <a:latin typeface="Arial"/>
                <a:cs typeface="Arial"/>
              </a:rPr>
              <a:t>that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could</a:t>
            </a:r>
            <a:r>
              <a:rPr sz="1250" spc="14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C3D4D"/>
                </a:solidFill>
                <a:latin typeface="Arial"/>
                <a:cs typeface="Arial"/>
              </a:rPr>
              <a:t>l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ead</a:t>
            </a:r>
            <a:r>
              <a:rPr sz="1250" spc="11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A232B"/>
                </a:solidFill>
                <a:latin typeface="Arial"/>
                <a:cs typeface="Arial"/>
              </a:rPr>
              <a:t>loss</a:t>
            </a:r>
            <a:r>
              <a:rPr sz="1250" spc="10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10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60" dirty="0">
                <a:solidFill>
                  <a:srgbClr val="1A232B"/>
                </a:solidFill>
                <a:latin typeface="Arial"/>
                <a:cs typeface="Arial"/>
              </a:rPr>
              <a:t>critical</a:t>
            </a:r>
            <a:r>
              <a:rPr sz="1250" spc="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information</a:t>
            </a:r>
            <a:r>
              <a:rPr sz="1250" spc="21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that</a:t>
            </a:r>
            <a:r>
              <a:rPr sz="1250" spc="1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can</a:t>
            </a:r>
            <a:r>
              <a:rPr sz="1250" spc="1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32B"/>
                </a:solidFill>
                <a:latin typeface="Arial"/>
                <a:cs typeface="Arial"/>
              </a:rPr>
              <a:t>tip-</a:t>
            </a:r>
            <a:r>
              <a:rPr sz="1250" spc="55" dirty="0">
                <a:solidFill>
                  <a:srgbClr val="1A232B"/>
                </a:solidFill>
                <a:latin typeface="Arial"/>
                <a:cs typeface="Arial"/>
              </a:rPr>
              <a:t>off</a:t>
            </a:r>
            <a:r>
              <a:rPr sz="1250" spc="17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32B"/>
                </a:solidFill>
                <a:latin typeface="Arial"/>
                <a:cs typeface="Arial"/>
              </a:rPr>
              <a:t>our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adversaries</a:t>
            </a:r>
            <a:r>
              <a:rPr sz="1250" spc="1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1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impending</a:t>
            </a:r>
            <a:r>
              <a:rPr sz="1250" spc="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fr</a:t>
            </a:r>
            <a:r>
              <a:rPr sz="1250" dirty="0">
                <a:solidFill>
                  <a:srgbClr val="1C3D4D"/>
                </a:solidFill>
                <a:latin typeface="Arial"/>
                <a:cs typeface="Arial"/>
              </a:rPr>
              <a:t>i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endly</a:t>
            </a:r>
            <a:r>
              <a:rPr sz="1250" spc="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operations</a:t>
            </a:r>
            <a:r>
              <a:rPr sz="1250" spc="1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or</a:t>
            </a:r>
            <a:r>
              <a:rPr sz="1250" spc="11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activities.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Arial"/>
              <a:cs typeface="Arial"/>
            </a:endParaRPr>
          </a:p>
          <a:p>
            <a:pPr marL="13335" marR="531495" indent="4445">
              <a:lnSpc>
                <a:spcPct val="100000"/>
              </a:lnSpc>
            </a:pPr>
            <a:r>
              <a:rPr sz="1250" spc="-35" dirty="0">
                <a:solidFill>
                  <a:srgbClr val="1A232B"/>
                </a:solidFill>
                <a:latin typeface="Arial"/>
                <a:cs typeface="Arial"/>
              </a:rPr>
              <a:t>Regardless</a:t>
            </a:r>
            <a:r>
              <a:rPr sz="1250" spc="20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15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your</a:t>
            </a:r>
            <a:r>
              <a:rPr sz="1250" spc="15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rank,</a:t>
            </a:r>
            <a:r>
              <a:rPr sz="1250" spc="1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position</a:t>
            </a:r>
            <a:r>
              <a:rPr sz="1250" spc="1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responsibil</a:t>
            </a:r>
            <a:r>
              <a:rPr sz="1250" dirty="0">
                <a:solidFill>
                  <a:srgbClr val="1C3D4D"/>
                </a:solidFill>
                <a:latin typeface="Arial"/>
                <a:cs typeface="Arial"/>
              </a:rPr>
              <a:t>i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ties,</a:t>
            </a:r>
            <a:r>
              <a:rPr sz="1250" spc="9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or</a:t>
            </a:r>
            <a:r>
              <a:rPr sz="1250" spc="13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assigned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organization,</a:t>
            </a:r>
            <a:r>
              <a:rPr sz="1250" spc="2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you</a:t>
            </a:r>
            <a:r>
              <a:rPr sz="1250" spc="3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are</a:t>
            </a:r>
            <a:r>
              <a:rPr sz="1250" spc="6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an</a:t>
            </a:r>
            <a:r>
              <a:rPr sz="1250" spc="12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32B"/>
                </a:solidFill>
                <a:latin typeface="Arial"/>
                <a:cs typeface="Arial"/>
              </a:rPr>
              <a:t>attractive</a:t>
            </a:r>
            <a:r>
              <a:rPr sz="1250" spc="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target</a:t>
            </a:r>
            <a:r>
              <a:rPr sz="1250" spc="2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for</a:t>
            </a:r>
            <a:r>
              <a:rPr sz="1250" spc="10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our</a:t>
            </a:r>
            <a:r>
              <a:rPr sz="1250" spc="1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adversaries.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Arial"/>
              <a:cs typeface="Arial"/>
            </a:endParaRPr>
          </a:p>
          <a:p>
            <a:pPr marL="14604" marR="5080" indent="1270">
              <a:lnSpc>
                <a:spcPct val="100200"/>
              </a:lnSpc>
            </a:pP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In</a:t>
            </a:r>
            <a:r>
              <a:rPr sz="1250" spc="1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short,</a:t>
            </a:r>
            <a:r>
              <a:rPr sz="1250" spc="204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adversary</a:t>
            </a:r>
            <a:r>
              <a:rPr sz="1250" spc="32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exploitation</a:t>
            </a:r>
            <a:r>
              <a:rPr sz="1250" spc="27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of</a:t>
            </a:r>
            <a:r>
              <a:rPr sz="1250" spc="30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friendly</a:t>
            </a:r>
            <a:r>
              <a:rPr sz="1250" spc="2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vulnerabilities</a:t>
            </a:r>
            <a:r>
              <a:rPr sz="1250" spc="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is</a:t>
            </a:r>
            <a:r>
              <a:rPr sz="1250" spc="1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A232B"/>
                </a:solidFill>
                <a:latin typeface="Arial"/>
                <a:cs typeface="Arial"/>
              </a:rPr>
              <a:t>an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adversary's</a:t>
            </a:r>
            <a:r>
              <a:rPr sz="1250" spc="1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primary</a:t>
            </a:r>
            <a:r>
              <a:rPr sz="1250" spc="18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gateway</a:t>
            </a:r>
            <a:r>
              <a:rPr sz="1250" spc="1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to</a:t>
            </a:r>
            <a:r>
              <a:rPr sz="1250" spc="215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potentially</a:t>
            </a:r>
            <a:r>
              <a:rPr sz="1250" spc="19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-30" dirty="0">
                <a:solidFill>
                  <a:srgbClr val="1A232B"/>
                </a:solidFill>
                <a:latin typeface="Arial"/>
                <a:cs typeface="Arial"/>
              </a:rPr>
              <a:t>accessing</a:t>
            </a:r>
            <a:r>
              <a:rPr sz="1250" spc="18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A232B"/>
                </a:solidFill>
                <a:latin typeface="Arial"/>
                <a:cs typeface="Arial"/>
              </a:rPr>
              <a:t>friendly</a:t>
            </a:r>
            <a:r>
              <a:rPr sz="1250" spc="140" dirty="0">
                <a:solidFill>
                  <a:srgbClr val="1A232B"/>
                </a:solidFill>
                <a:latin typeface="Arial"/>
                <a:cs typeface="Arial"/>
              </a:rPr>
              <a:t> </a:t>
            </a:r>
            <a:r>
              <a:rPr sz="1250" spc="50" dirty="0">
                <a:solidFill>
                  <a:srgbClr val="1A232B"/>
                </a:solidFill>
                <a:latin typeface="Arial"/>
                <a:cs typeface="Arial"/>
              </a:rPr>
              <a:t>critical </a:t>
            </a:r>
            <a:r>
              <a:rPr sz="1250" spc="-10" dirty="0">
                <a:solidFill>
                  <a:srgbClr val="1A232B"/>
                </a:solidFill>
                <a:latin typeface="Arial"/>
                <a:cs typeface="Arial"/>
              </a:rPr>
              <a:t>information.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93280" cy="5365750"/>
            <a:chOff x="0" y="0"/>
            <a:chExt cx="7193280" cy="5365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192815" cy="53591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70162" y="5353005"/>
              <a:ext cx="2028825" cy="0"/>
            </a:xfrm>
            <a:custGeom>
              <a:avLst/>
              <a:gdLst/>
              <a:ahLst/>
              <a:cxnLst/>
              <a:rect l="l" t="t" r="r" b="b"/>
              <a:pathLst>
                <a:path w="2028825">
                  <a:moveTo>
                    <a:pt x="635381" y="0"/>
                  </a:moveTo>
                  <a:lnTo>
                    <a:pt x="2028334" y="0"/>
                  </a:lnTo>
                </a:path>
                <a:path w="2028825">
                  <a:moveTo>
                    <a:pt x="0" y="0"/>
                  </a:moveTo>
                  <a:lnTo>
                    <a:pt x="403223" y="0"/>
                  </a:lnTo>
                </a:path>
              </a:pathLst>
            </a:custGeom>
            <a:ln w="244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9187" y="1283750"/>
            <a:ext cx="6394450" cy="188976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855"/>
              </a:spcBef>
            </a:pPr>
            <a:r>
              <a:rPr sz="1300" b="1" dirty="0">
                <a:solidFill>
                  <a:srgbClr val="182128"/>
                </a:solidFill>
                <a:latin typeface="Arial"/>
                <a:cs typeface="Arial"/>
              </a:rPr>
              <a:t>Critical</a:t>
            </a:r>
            <a:r>
              <a:rPr sz="1300" b="1" spc="2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182128"/>
                </a:solidFill>
                <a:latin typeface="Arial"/>
                <a:cs typeface="Arial"/>
              </a:rPr>
              <a:t>Information</a:t>
            </a:r>
            <a:endParaRPr sz="1300">
              <a:latin typeface="Arial"/>
              <a:cs typeface="Arial"/>
            </a:endParaRPr>
          </a:p>
          <a:p>
            <a:pPr marL="13335" marR="5080" indent="1270">
              <a:lnSpc>
                <a:spcPct val="100000"/>
              </a:lnSpc>
              <a:spcBef>
                <a:spcPts val="725"/>
              </a:spcBef>
            </a:pP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Critical</a:t>
            </a:r>
            <a:r>
              <a:rPr sz="1250" spc="8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information</a:t>
            </a:r>
            <a:r>
              <a:rPr sz="1250" spc="1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includes</a:t>
            </a:r>
            <a:r>
              <a:rPr sz="1250" spc="229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specific</a:t>
            </a:r>
            <a:r>
              <a:rPr sz="1250" spc="31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facts</a:t>
            </a:r>
            <a:r>
              <a:rPr sz="1250" spc="2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(like</a:t>
            </a:r>
            <a:r>
              <a:rPr sz="1250" spc="1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puzzle</a:t>
            </a:r>
            <a:r>
              <a:rPr sz="1250" spc="1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pieces)</a:t>
            </a:r>
            <a:r>
              <a:rPr sz="1250" spc="20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about</a:t>
            </a:r>
            <a:r>
              <a:rPr sz="1250" spc="2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friendly</a:t>
            </a:r>
            <a:r>
              <a:rPr sz="1250" spc="13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intentions,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capabilities,</a:t>
            </a:r>
            <a:r>
              <a:rPr sz="1250" spc="25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and</a:t>
            </a:r>
            <a:r>
              <a:rPr sz="1250" spc="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activities</a:t>
            </a:r>
            <a:r>
              <a:rPr sz="1250" spc="1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needed</a:t>
            </a:r>
            <a:r>
              <a:rPr sz="1250" spc="9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by</a:t>
            </a:r>
            <a:r>
              <a:rPr sz="1250" spc="5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adversaries</a:t>
            </a:r>
            <a:r>
              <a:rPr sz="1250" spc="22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for</a:t>
            </a:r>
            <a:r>
              <a:rPr sz="1250" spc="12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them</a:t>
            </a:r>
            <a:r>
              <a:rPr sz="1250" spc="114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50" spc="1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plan</a:t>
            </a:r>
            <a:r>
              <a:rPr sz="1250" spc="10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and</a:t>
            </a:r>
            <a:r>
              <a:rPr sz="1250" spc="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act</a:t>
            </a:r>
            <a:r>
              <a:rPr sz="1250" spc="10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effectively.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Arial"/>
              <a:cs typeface="Arial"/>
            </a:endParaRPr>
          </a:p>
          <a:p>
            <a:pPr marL="12700" marR="132715" indent="635">
              <a:lnSpc>
                <a:spcPct val="98600"/>
              </a:lnSpc>
            </a:pPr>
            <a:r>
              <a:rPr sz="1250" spc="-25" dirty="0">
                <a:solidFill>
                  <a:srgbClr val="182128"/>
                </a:solidFill>
                <a:latin typeface="Arial"/>
                <a:cs typeface="Arial"/>
              </a:rPr>
              <a:t>Take</a:t>
            </a:r>
            <a:r>
              <a:rPr sz="1250" spc="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</a:t>
            </a:r>
            <a:r>
              <a:rPr sz="1250" spc="4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moment</a:t>
            </a:r>
            <a:r>
              <a:rPr sz="1250" spc="1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50" spc="13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select</a:t>
            </a:r>
            <a:r>
              <a:rPr sz="1250" spc="4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each</a:t>
            </a:r>
            <a:r>
              <a:rPr sz="1250" spc="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of</a:t>
            </a:r>
            <a:r>
              <a:rPr sz="1250" spc="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the</a:t>
            </a:r>
            <a:r>
              <a:rPr sz="1250" spc="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four</a:t>
            </a:r>
            <a:r>
              <a:rPr sz="1250" spc="3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images</a:t>
            </a:r>
            <a:r>
              <a:rPr sz="1250" spc="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displayed,</a:t>
            </a:r>
            <a:r>
              <a:rPr sz="1250" spc="2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and</a:t>
            </a:r>
            <a:r>
              <a:rPr sz="1250" spc="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determine</a:t>
            </a:r>
            <a:r>
              <a:rPr sz="1250" spc="1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82128"/>
                </a:solidFill>
                <a:latin typeface="Arial"/>
                <a:cs typeface="Arial"/>
              </a:rPr>
              <a:t>what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information</a:t>
            </a:r>
            <a:r>
              <a:rPr sz="1250" spc="1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would</a:t>
            </a:r>
            <a:r>
              <a:rPr sz="1250" spc="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harm</a:t>
            </a:r>
            <a:r>
              <a:rPr sz="1250" spc="1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the</a:t>
            </a:r>
            <a:r>
              <a:rPr sz="1250" spc="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Air</a:t>
            </a:r>
            <a:r>
              <a:rPr sz="1250" spc="19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Force's</a:t>
            </a:r>
            <a:r>
              <a:rPr sz="1250" spc="21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ability</a:t>
            </a:r>
            <a:r>
              <a:rPr sz="1250" spc="21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50" spc="10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effectively</a:t>
            </a:r>
            <a:r>
              <a:rPr sz="1250" spc="15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carry</a:t>
            </a:r>
            <a:r>
              <a:rPr sz="1250" spc="20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out</a:t>
            </a:r>
            <a:r>
              <a:rPr sz="1250" spc="8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its</a:t>
            </a:r>
            <a:r>
              <a:rPr sz="1250" spc="29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20" dirty="0">
                <a:solidFill>
                  <a:srgbClr val="182128"/>
                </a:solidFill>
                <a:latin typeface="Arial"/>
                <a:cs typeface="Arial"/>
              </a:rPr>
              <a:t>missions,</a:t>
            </a:r>
            <a:r>
              <a:rPr sz="1250" spc="1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if</a:t>
            </a:r>
            <a:r>
              <a:rPr sz="1250" spc="40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182128"/>
                </a:solidFill>
                <a:latin typeface="Arial"/>
                <a:cs typeface="Arial"/>
              </a:rPr>
              <a:t>it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was</a:t>
            </a:r>
            <a:r>
              <a:rPr sz="1250" spc="6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available</a:t>
            </a:r>
            <a:r>
              <a:rPr sz="1250" spc="8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50" spc="15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one,</a:t>
            </a:r>
            <a:r>
              <a:rPr sz="1250" spc="10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or</a:t>
            </a:r>
            <a:r>
              <a:rPr sz="1250" spc="8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182128"/>
                </a:solidFill>
                <a:latin typeface="Arial"/>
                <a:cs typeface="Arial"/>
              </a:rPr>
              <a:t>more</a:t>
            </a:r>
            <a:r>
              <a:rPr sz="1250" spc="7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182128"/>
                </a:solidFill>
                <a:latin typeface="Arial"/>
                <a:cs typeface="Arial"/>
              </a:rPr>
              <a:t>adversaries.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</a:pPr>
            <a:r>
              <a:rPr sz="1200" b="1" dirty="0">
                <a:solidFill>
                  <a:srgbClr val="182128"/>
                </a:solidFill>
                <a:latin typeface="Arial"/>
                <a:cs typeface="Arial"/>
              </a:rPr>
              <a:t>Se</a:t>
            </a:r>
            <a:r>
              <a:rPr sz="1200" b="1" dirty="0">
                <a:solidFill>
                  <a:srgbClr val="1D3B49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182128"/>
                </a:solidFill>
                <a:latin typeface="Arial"/>
                <a:cs typeface="Arial"/>
              </a:rPr>
              <a:t>ect</a:t>
            </a:r>
            <a:r>
              <a:rPr sz="1200" b="1" spc="17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82128"/>
                </a:solidFill>
                <a:latin typeface="Arial"/>
                <a:cs typeface="Arial"/>
              </a:rPr>
              <a:t>each</a:t>
            </a:r>
            <a:r>
              <a:rPr sz="1200" b="1" spc="6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82128"/>
                </a:solidFill>
                <a:latin typeface="Arial"/>
                <a:cs typeface="Arial"/>
              </a:rPr>
              <a:t>of</a:t>
            </a:r>
            <a:r>
              <a:rPr sz="1200" b="1" spc="10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82128"/>
                </a:solidFill>
                <a:latin typeface="Arial"/>
                <a:cs typeface="Arial"/>
              </a:rPr>
              <a:t>the</a:t>
            </a:r>
            <a:r>
              <a:rPr sz="1200" b="1" spc="-4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82128"/>
                </a:solidFill>
                <a:latin typeface="Arial"/>
                <a:cs typeface="Arial"/>
              </a:rPr>
              <a:t>images</a:t>
            </a:r>
            <a:r>
              <a:rPr sz="1200" b="1" spc="9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82128"/>
                </a:solidFill>
                <a:latin typeface="Arial"/>
                <a:cs typeface="Arial"/>
              </a:rPr>
              <a:t>below</a:t>
            </a:r>
            <a:r>
              <a:rPr sz="1200" b="1" spc="145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82128"/>
                </a:solidFill>
                <a:latin typeface="Arial"/>
                <a:cs typeface="Arial"/>
              </a:rPr>
              <a:t>to</a:t>
            </a:r>
            <a:r>
              <a:rPr sz="1200" b="1" spc="40" dirty="0">
                <a:solidFill>
                  <a:srgbClr val="182128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82128"/>
                </a:solidFill>
                <a:latin typeface="Arial"/>
                <a:cs typeface="Arial"/>
              </a:rPr>
              <a:t>continue.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2068</Words>
  <Application>Microsoft Office PowerPoint</Application>
  <PresentationFormat>Custom</PresentationFormat>
  <Paragraphs>286</Paragraphs>
  <Slides>38</Slides>
  <Notes>0</Notes>
  <HiddenSlides>25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Courier New</vt:lpstr>
      <vt:lpstr>Times New Roman</vt:lpstr>
      <vt:lpstr>Office Theme</vt:lpstr>
      <vt:lpstr>PowerPoint Presentation</vt:lpstr>
      <vt:lpstr>Introduction</vt:lpstr>
      <vt:lpstr>PowerPoint Presentation</vt:lpstr>
      <vt:lpstr>Objectives</vt:lpstr>
      <vt:lpstr>Why This Training? Why now?</vt:lpstr>
      <vt:lpstr>OPSEC</vt:lpstr>
      <vt:lpstr>PowerPoint Presentation</vt:lpstr>
      <vt:lpstr>What is the purpose of OPSEC in your workplace?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Threats</vt:lpstr>
      <vt:lpstr>What countermeasures will protect our critical information?</vt:lpstr>
      <vt:lpstr>PowerPoint Presentation</vt:lpstr>
      <vt:lpstr>PowerPoint Presentation</vt:lpstr>
      <vt:lpstr>PowerPoint Presentation</vt:lpstr>
      <vt:lpstr>Summary</vt:lpstr>
      <vt:lpstr>Question 1</vt:lpstr>
      <vt:lpstr>Which of the following are examples of vulnerabiHties exploited by our adversaries to collect our information?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adversary CANNOT determine our operatfons or missions by piecing together small details of information and indicators.</vt:lpstr>
      <vt:lpstr>PowerPoint Presentation</vt:lpstr>
      <vt:lpstr>Question 9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BERTOLDIE, LANCE J CIV USAF AFMC 75 FSS/FSDEB</cp:lastModifiedBy>
  <cp:revision>1</cp:revision>
  <dcterms:created xsi:type="dcterms:W3CDTF">2023-02-01T14:52:50Z</dcterms:created>
  <dcterms:modified xsi:type="dcterms:W3CDTF">2023-02-01T14:57:01Z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2023-02-01T00:00:00Z</vt:filetime>
  </property>
  <property fmtid="{D5CDD505-2E9C-101B-9397-08002B2CF9AE}" pid="3" name="Creator">
    <vt:lpwstr>Hewlett-Packard MFP</vt:lpwstr>
  </property>
  <property fmtid="{D5CDD505-2E9C-101B-9397-08002B2CF9AE}" pid="4" name="LastSaved">
    <vt:filetime>2023-02-01T00:00:00Z</vt:filetime>
  </property>
  <property fmtid="{D5CDD505-2E9C-101B-9397-08002B2CF9AE}" pid="5" name="Producer">
    <vt:lpwstr>Adobe Acrobat Pro (32-bit) 22.3.20258</vt:lpwstr>
  </property>
</Properties>
</file>