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2" r:id="rId4"/>
    <p:sldMasterId id="2147484334" r:id="rId5"/>
  </p:sldMasterIdLst>
  <p:notesMasterIdLst>
    <p:notesMasterId r:id="rId22"/>
  </p:notesMasterIdLst>
  <p:sldIdLst>
    <p:sldId id="3132" r:id="rId6"/>
    <p:sldId id="3133" r:id="rId7"/>
    <p:sldId id="3142" r:id="rId8"/>
    <p:sldId id="3144" r:id="rId9"/>
    <p:sldId id="3143" r:id="rId10"/>
    <p:sldId id="3145" r:id="rId11"/>
    <p:sldId id="3146" r:id="rId12"/>
    <p:sldId id="3147" r:id="rId13"/>
    <p:sldId id="3148" r:id="rId14"/>
    <p:sldId id="3149" r:id="rId15"/>
    <p:sldId id="3150" r:id="rId16"/>
    <p:sldId id="3151" r:id="rId17"/>
    <p:sldId id="3155" r:id="rId18"/>
    <p:sldId id="3152" r:id="rId19"/>
    <p:sldId id="3153" r:id="rId20"/>
    <p:sldId id="315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BFEDA"/>
    <a:srgbClr val="EFF7A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76" autoAdjust="0"/>
    <p:restoredTop sz="94660"/>
  </p:normalViewPr>
  <p:slideViewPr>
    <p:cSldViewPr>
      <p:cViewPr varScale="1">
        <p:scale>
          <a:sx n="106" d="100"/>
          <a:sy n="106" d="100"/>
        </p:scale>
        <p:origin x="1362" y="96"/>
      </p:cViewPr>
      <p:guideLst>
        <p:guide orient="horz" pos="2160"/>
        <p:guide pos="2880"/>
      </p:guideLst>
    </p:cSldViewPr>
  </p:slideViewPr>
  <p:notesTextViewPr>
    <p:cViewPr>
      <p:scale>
        <a:sx n="3" d="2"/>
        <a:sy n="3" d="2"/>
      </p:scale>
      <p:origin x="0" y="0"/>
    </p:cViewPr>
  </p:notesTextViewPr>
  <p:sorterViewPr>
    <p:cViewPr>
      <p:scale>
        <a:sx n="100" d="100"/>
        <a:sy n="100" d="100"/>
      </p:scale>
      <p:origin x="0" y="-3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C9A162-5FBC-470D-895E-BFE7FFF29B71}" type="datetimeFigureOut">
              <a:rPr lang="en-US" smtClean="0"/>
              <a:pPr/>
              <a:t>7/13/2023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FE61D9-9293-4892-B5DC-671774D05338}" type="slidenum">
              <a:rPr lang="en-US" smtClean="0"/>
              <a:pPr/>
              <a:t>‹#›</a:t>
            </a:fld>
            <a:endParaRPr lang="en-US"/>
          </a:p>
        </p:txBody>
      </p:sp>
    </p:spTree>
    <p:extLst>
      <p:ext uri="{BB962C8B-B14F-4D97-AF65-F5344CB8AC3E}">
        <p14:creationId xmlns:p14="http://schemas.microsoft.com/office/powerpoint/2010/main" val="114038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1100" y="695325"/>
            <a:ext cx="4652963" cy="3489325"/>
          </a:xfrm>
          <a:ln/>
        </p:spPr>
      </p:sp>
      <p:sp>
        <p:nvSpPr>
          <p:cNvPr id="109571" name="Rectangle 3"/>
          <p:cNvSpPr>
            <a:spLocks noGrp="1" noChangeArrowheads="1"/>
          </p:cNvSpPr>
          <p:nvPr>
            <p:ph type="body" idx="1"/>
          </p:nvPr>
        </p:nvSpPr>
        <p:spPr>
          <a:xfrm>
            <a:off x="701675" y="4416425"/>
            <a:ext cx="5607050" cy="4184650"/>
          </a:xfrm>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66"/>
          <p:cNvSpPr>
            <a:spLocks noGrp="1" noChangeArrowheads="1"/>
          </p:cNvSpPr>
          <p:nvPr>
            <p:ph type="ctrTitle" sz="quarter"/>
          </p:nvPr>
        </p:nvSpPr>
        <p:spPr>
          <a:xfrm>
            <a:off x="4419600" y="1447800"/>
            <a:ext cx="4495800" cy="2667000"/>
          </a:xfrm>
          <a:prstGeom prst="rect">
            <a:avLst/>
          </a:prstGeom>
        </p:spPr>
        <p:txBody>
          <a:bodyPr/>
          <a:lstStyle>
            <a:lvl1pPr algn="ctr">
              <a:defRPr/>
            </a:lvl1pPr>
          </a:lstStyle>
          <a:p>
            <a:r>
              <a:rPr lang="en-US" dirty="0"/>
              <a:t>Click to edit Master title style</a:t>
            </a:r>
          </a:p>
        </p:txBody>
      </p:sp>
      <p:sp>
        <p:nvSpPr>
          <p:cNvPr id="9" name="Rectangle 67"/>
          <p:cNvSpPr>
            <a:spLocks noGrp="1" noChangeArrowheads="1"/>
          </p:cNvSpPr>
          <p:nvPr>
            <p:ph type="subTitle" sz="quarter" idx="1"/>
          </p:nvPr>
        </p:nvSpPr>
        <p:spPr>
          <a:xfrm>
            <a:off x="4419600" y="4343400"/>
            <a:ext cx="4495800" cy="1828800"/>
          </a:xfrm>
          <a:prstGeom prst="rect">
            <a:avLst/>
          </a:prstGeom>
        </p:spPr>
        <p:txBody>
          <a:bodyPr/>
          <a:lstStyle>
            <a:lvl1pPr marL="0" indent="0" algn="ctr">
              <a:buFont typeface="Wingdings" pitchFamily="2" charset="2"/>
              <a:buNone/>
              <a:defRPr sz="2000"/>
            </a:lvl1pPr>
          </a:lstStyle>
          <a:p>
            <a:r>
              <a:rPr lang="en-US"/>
              <a:t>Click to edit Master subtitle style</a:t>
            </a:r>
          </a:p>
        </p:txBody>
      </p:sp>
    </p:spTree>
    <p:extLst>
      <p:ext uri="{BB962C8B-B14F-4D97-AF65-F5344CB8AC3E}">
        <p14:creationId xmlns:p14="http://schemas.microsoft.com/office/powerpoint/2010/main" val="346949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27000"/>
            <a:ext cx="6781800" cy="10207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959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42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38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7239000" y="6519862"/>
            <a:ext cx="1905000" cy="338138"/>
          </a:xfrm>
          <a:prstGeom prst="rect">
            <a:avLst/>
          </a:prstGeom>
        </p:spPr>
        <p:txBody>
          <a:bodyPr/>
          <a:lstStyle>
            <a:lvl1pPr>
              <a:defRPr/>
            </a:lvl1pPr>
          </a:lstStyle>
          <a:p>
            <a:pPr>
              <a:defRPr/>
            </a:pPr>
            <a:fld id="{4C2A8865-3219-4DAC-B3D8-69368AFE6D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288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4478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7"/>
          <p:cNvSpPr>
            <a:spLocks noGrp="1" noChangeArrowheads="1"/>
          </p:cNvSpPr>
          <p:nvPr>
            <p:ph type="dt" sz="half" idx="10"/>
          </p:nvPr>
        </p:nvSpPr>
        <p:spPr>
          <a:xfrm>
            <a:off x="304800" y="6477000"/>
            <a:ext cx="1905000" cy="338138"/>
          </a:xfrm>
          <a:prstGeom prst="rect">
            <a:avLst/>
          </a:prstGeom>
          <a:ln/>
        </p:spPr>
        <p:txBody>
          <a:bodyPr/>
          <a:lstStyle>
            <a:lvl1pPr>
              <a:defRPr/>
            </a:lvl1pP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292432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1900" y="127000"/>
            <a:ext cx="6743700" cy="1020763"/>
          </a:xfrm>
          <a:prstGeom prst="rect">
            <a:avLst/>
          </a:prstGeom>
        </p:spPr>
        <p:txBody>
          <a:bodyPr/>
          <a:lstStyle/>
          <a:p>
            <a:r>
              <a:rPr lang="en-US"/>
              <a:t>Click to edit Master title style</a:t>
            </a:r>
          </a:p>
        </p:txBody>
      </p:sp>
      <p:sp>
        <p:nvSpPr>
          <p:cNvPr id="5" name="TextBox 4"/>
          <p:cNvSpPr txBox="1"/>
          <p:nvPr userDrawn="1"/>
        </p:nvSpPr>
        <p:spPr>
          <a:xfrm>
            <a:off x="118753" y="6488668"/>
            <a:ext cx="8991600" cy="369332"/>
          </a:xfrm>
          <a:prstGeom prst="rect">
            <a:avLst/>
          </a:prstGeom>
          <a:noFill/>
        </p:spPr>
        <p:txBody>
          <a:bodyPr wrap="square" rtlCol="0">
            <a:spAutoFit/>
          </a:bodyPr>
          <a:lstStyle/>
          <a:p>
            <a:pPr algn="ctr" fontAlgn="base">
              <a:spcBef>
                <a:spcPct val="0"/>
              </a:spcBef>
              <a:spcAft>
                <a:spcPct val="0"/>
              </a:spcAft>
            </a:pPr>
            <a:r>
              <a:rPr lang="en-US" dirty="0">
                <a:solidFill>
                  <a:srgbClr val="0066CC">
                    <a:lumMod val="75000"/>
                  </a:srgbClr>
                </a:solidFill>
                <a:cs typeface="Arial" charset="0"/>
              </a:rPr>
              <a:t>Count on Us!</a:t>
            </a:r>
          </a:p>
        </p:txBody>
      </p:sp>
      <p:sp>
        <p:nvSpPr>
          <p:cNvPr id="3" name="Rectangle 2"/>
          <p:cNvSpPr/>
          <p:nvPr userDrawn="1"/>
        </p:nvSpPr>
        <p:spPr bwMode="auto">
          <a:xfrm>
            <a:off x="-152400" y="-180109"/>
            <a:ext cx="9677400" cy="7010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rgbClr val="000000"/>
              </a:solidFill>
              <a:latin typeface="Verdana" pitchFamily="34" charset="0"/>
              <a:cs typeface="Arial" charset="0"/>
            </a:endParaRPr>
          </a:p>
        </p:txBody>
      </p:sp>
    </p:spTree>
    <p:extLst>
      <p:ext uri="{BB962C8B-B14F-4D97-AF65-F5344CB8AC3E}">
        <p14:creationId xmlns:p14="http://schemas.microsoft.com/office/powerpoint/2010/main" val="3742096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3321" name="Rectangle 73"/>
          <p:cNvSpPr>
            <a:spLocks noChangeArrowheads="1"/>
          </p:cNvSpPr>
          <p:nvPr/>
        </p:nvSpPr>
        <p:spPr bwMode="auto">
          <a:xfrm flipV="1">
            <a:off x="0" y="6400800"/>
            <a:ext cx="9144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91435" tIns="45717" rIns="91435" bIns="45717" anchor="ctr"/>
          <a:lstStyle/>
          <a:p>
            <a:pPr fontAlgn="base">
              <a:spcBef>
                <a:spcPct val="0"/>
              </a:spcBef>
              <a:spcAft>
                <a:spcPct val="0"/>
              </a:spcAft>
              <a:defRPr/>
            </a:pPr>
            <a:endParaRPr lang="en-US" dirty="0">
              <a:solidFill>
                <a:srgbClr val="000000"/>
              </a:solidFill>
              <a:cs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04800" y="1447800"/>
            <a:ext cx="4419600" cy="4419600"/>
          </a:xfrm>
          <a:prstGeom prst="rect">
            <a:avLst/>
          </a:prstGeom>
          <a:noFill/>
          <a:ln w="9525">
            <a:noFill/>
            <a:miter lim="800000"/>
            <a:headEnd/>
            <a:tailEnd/>
          </a:ln>
        </p:spPr>
      </p:pic>
    </p:spTree>
    <p:extLst>
      <p:ext uri="{BB962C8B-B14F-4D97-AF65-F5344CB8AC3E}">
        <p14:creationId xmlns:p14="http://schemas.microsoft.com/office/powerpoint/2010/main" val="2237221331"/>
      </p:ext>
    </p:extLst>
  </p:cSld>
  <p:clrMap bg1="lt1" tx1="dk1" bg2="lt2" tx2="dk2" accent1="accent1" accent2="accent2" accent3="accent3" accent4="accent4" accent5="accent5" accent6="accent6" hlink="hlink" folHlink="folHlink"/>
  <p:sldLayoutIdLst>
    <p:sldLayoutId id="2147484293" r:id="rId1"/>
  </p:sldLayoutIdLst>
  <p:hf sldNum="0" hdr="0" dt="0"/>
  <p:txStyles>
    <p:titleStyle>
      <a:lvl1pPr algn="ctr"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173" algn="l" rtl="0" fontAlgn="base">
        <a:lnSpc>
          <a:spcPct val="85000"/>
        </a:lnSpc>
        <a:spcBef>
          <a:spcPct val="0"/>
        </a:spcBef>
        <a:spcAft>
          <a:spcPct val="0"/>
        </a:spcAft>
        <a:defRPr sz="3600" b="1">
          <a:solidFill>
            <a:schemeClr val="tx2"/>
          </a:solidFill>
          <a:latin typeface="Arial" charset="0"/>
        </a:defRPr>
      </a:lvl6pPr>
      <a:lvl7pPr marL="914345" algn="l" rtl="0" fontAlgn="base">
        <a:lnSpc>
          <a:spcPct val="85000"/>
        </a:lnSpc>
        <a:spcBef>
          <a:spcPct val="0"/>
        </a:spcBef>
        <a:spcAft>
          <a:spcPct val="0"/>
        </a:spcAft>
        <a:defRPr sz="3600" b="1">
          <a:solidFill>
            <a:schemeClr val="tx2"/>
          </a:solidFill>
          <a:latin typeface="Arial" charset="0"/>
        </a:defRPr>
      </a:lvl7pPr>
      <a:lvl8pPr marL="1371518" algn="l" rtl="0" fontAlgn="base">
        <a:lnSpc>
          <a:spcPct val="85000"/>
        </a:lnSpc>
        <a:spcBef>
          <a:spcPct val="0"/>
        </a:spcBef>
        <a:spcAft>
          <a:spcPct val="0"/>
        </a:spcAft>
        <a:defRPr sz="3600" b="1">
          <a:solidFill>
            <a:schemeClr val="tx2"/>
          </a:solidFill>
          <a:latin typeface="Arial" charset="0"/>
        </a:defRPr>
      </a:lvl8pPr>
      <a:lvl9pPr marL="1828690" algn="l" rtl="0" fontAlgn="base">
        <a:lnSpc>
          <a:spcPct val="85000"/>
        </a:lnSpc>
        <a:spcBef>
          <a:spcPct val="0"/>
        </a:spcBef>
        <a:spcAft>
          <a:spcPct val="0"/>
        </a:spcAft>
        <a:defRPr sz="3600" b="1">
          <a:solidFill>
            <a:schemeClr val="tx2"/>
          </a:solidFill>
          <a:latin typeface="Arial" charset="0"/>
        </a:defRPr>
      </a:lvl9pPr>
    </p:titleStyle>
    <p:bodyStyle>
      <a:lvl1pPr marL="223838" indent="-223838" algn="l" rtl="0" eaLnBrk="0" fontAlgn="base" hangingPunct="0">
        <a:lnSpc>
          <a:spcPct val="90000"/>
        </a:lnSpc>
        <a:spcBef>
          <a:spcPct val="20000"/>
        </a:spcBef>
        <a:spcAft>
          <a:spcPct val="0"/>
        </a:spcAft>
        <a:buClr>
          <a:schemeClr val="accent1"/>
        </a:buClr>
        <a:buSzPct val="75000"/>
        <a:buFont typeface="Wingdings" pitchFamily="2" charset="2"/>
        <a:buChar char="n"/>
        <a:defRPr sz="2600" b="1">
          <a:solidFill>
            <a:schemeClr val="tx1"/>
          </a:solidFill>
          <a:latin typeface="+mn-lt"/>
          <a:ea typeface="+mn-ea"/>
          <a:cs typeface="+mn-cs"/>
        </a:defRPr>
      </a:lvl1pPr>
      <a:lvl2pPr marL="674688" indent="-227013" algn="l" rtl="0" eaLnBrk="0" fontAlgn="base" hangingPunct="0">
        <a:lnSpc>
          <a:spcPct val="90000"/>
        </a:lnSpc>
        <a:spcBef>
          <a:spcPct val="20000"/>
        </a:spcBef>
        <a:spcAft>
          <a:spcPct val="0"/>
        </a:spcAft>
        <a:buClr>
          <a:schemeClr val="accent2"/>
        </a:buClr>
        <a:buSzPct val="70000"/>
        <a:buFont typeface="Wingdings" pitchFamily="2" charset="2"/>
        <a:buChar char="n"/>
        <a:defRPr sz="2400" b="1">
          <a:solidFill>
            <a:schemeClr val="tx1"/>
          </a:solidFill>
          <a:latin typeface="+mn-lt"/>
        </a:defRPr>
      </a:lvl2pPr>
      <a:lvl3pPr marL="971550" indent="-119063" algn="l" rtl="0" eaLnBrk="0" fontAlgn="base" hangingPunct="0">
        <a:lnSpc>
          <a:spcPct val="90000"/>
        </a:lnSpc>
        <a:spcBef>
          <a:spcPct val="20000"/>
        </a:spcBef>
        <a:spcAft>
          <a:spcPct val="0"/>
        </a:spcAft>
        <a:buClr>
          <a:schemeClr val="tx2"/>
        </a:buClr>
        <a:buChar char="•"/>
        <a:defRPr sz="2000" b="1">
          <a:solidFill>
            <a:schemeClr val="tx1"/>
          </a:solidFill>
          <a:latin typeface="+mn-lt"/>
        </a:defRPr>
      </a:lvl3pPr>
      <a:lvl4pPr marL="1544638" indent="-173038" algn="l" rtl="0" eaLnBrk="0" fontAlgn="base" hangingPunct="0">
        <a:lnSpc>
          <a:spcPct val="90000"/>
        </a:lnSpc>
        <a:spcBef>
          <a:spcPct val="20000"/>
        </a:spcBef>
        <a:spcAft>
          <a:spcPct val="0"/>
        </a:spcAft>
        <a:buClr>
          <a:schemeClr val="hlink"/>
        </a:buClr>
        <a:buChar char="•"/>
        <a:defRPr sz="2000" b="1">
          <a:solidFill>
            <a:schemeClr val="tx1"/>
          </a:solidFill>
          <a:latin typeface="+mn-lt"/>
        </a:defRPr>
      </a:lvl4pPr>
      <a:lvl5pPr marL="1944688" indent="-115888" algn="l" rtl="0" eaLnBrk="0" fontAlgn="base" hangingPunct="0">
        <a:lnSpc>
          <a:spcPct val="90000"/>
        </a:lnSpc>
        <a:spcBef>
          <a:spcPct val="20000"/>
        </a:spcBef>
        <a:spcAft>
          <a:spcPct val="0"/>
        </a:spcAft>
        <a:buClr>
          <a:schemeClr val="tx1"/>
        </a:buClr>
        <a:buSzPct val="85000"/>
        <a:buChar char="•"/>
        <a:defRPr sz="2000" b="1">
          <a:solidFill>
            <a:schemeClr val="tx1"/>
          </a:solidFill>
          <a:latin typeface="+mn-lt"/>
        </a:defRPr>
      </a:lvl5pPr>
      <a:lvl6pPr marL="2403331"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6pPr>
      <a:lvl7pPr marL="2860504"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7pPr>
      <a:lvl8pPr marL="3317675"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8pPr>
      <a:lvl9pPr marL="3774848"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0"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5" algn="l" defTabSz="914345" rtl="0" eaLnBrk="1" latinLnBrk="0" hangingPunct="1">
        <a:defRPr sz="1800" kern="1200">
          <a:solidFill>
            <a:schemeClr val="tx1"/>
          </a:solidFill>
          <a:latin typeface="+mn-lt"/>
          <a:ea typeface="+mn-ea"/>
          <a:cs typeface="+mn-cs"/>
        </a:defRPr>
      </a:lvl7pPr>
      <a:lvl8pPr marL="3200208"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65"/>
          <p:cNvSpPr>
            <a:spLocks noGrp="1" noChangeArrowheads="1"/>
          </p:cNvSpPr>
          <p:nvPr>
            <p:ph type="title"/>
          </p:nvPr>
        </p:nvSpPr>
        <p:spPr bwMode="auto">
          <a:xfrm>
            <a:off x="1231900" y="127000"/>
            <a:ext cx="6743700" cy="1020763"/>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p>
            <a:pPr lvl="0"/>
            <a:r>
              <a:rPr lang="en-US"/>
              <a:t>Click to edit Master title style</a:t>
            </a:r>
          </a:p>
        </p:txBody>
      </p:sp>
      <p:sp>
        <p:nvSpPr>
          <p:cNvPr id="26627" name="Rectangle 66"/>
          <p:cNvSpPr>
            <a:spLocks noGrp="1" noChangeArrowheads="1"/>
          </p:cNvSpPr>
          <p:nvPr>
            <p:ph type="body" idx="1"/>
          </p:nvPr>
        </p:nvSpPr>
        <p:spPr bwMode="auto">
          <a:xfrm>
            <a:off x="304800" y="1447800"/>
            <a:ext cx="8686800" cy="4800600"/>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320" name="Rectangle 72"/>
          <p:cNvSpPr>
            <a:spLocks noChangeArrowheads="1"/>
          </p:cNvSpPr>
          <p:nvPr/>
        </p:nvSpPr>
        <p:spPr bwMode="auto">
          <a:xfrm>
            <a:off x="2024063" y="1212850"/>
            <a:ext cx="5095875" cy="74613"/>
          </a:xfrm>
          <a:prstGeom prst="rect">
            <a:avLst/>
          </a:prstGeom>
          <a:gradFill rotWithShape="0">
            <a:gsLst>
              <a:gs pos="0">
                <a:schemeClr val="accent1">
                  <a:gamma/>
                  <a:tint val="0"/>
                  <a:invGamma/>
                </a:schemeClr>
              </a:gs>
              <a:gs pos="50000">
                <a:schemeClr val="accent1"/>
              </a:gs>
              <a:gs pos="100000">
                <a:schemeClr val="accent1">
                  <a:gamma/>
                  <a:tint val="0"/>
                  <a:invGamma/>
                </a:schemeClr>
              </a:gs>
            </a:gsLst>
            <a:lin ang="0" scaled="1"/>
          </a:gradFill>
          <a:ln w="9525">
            <a:noFill/>
            <a:miter lim="800000"/>
            <a:headEnd/>
            <a:tailEnd/>
          </a:ln>
          <a:effectLst/>
        </p:spPr>
        <p:txBody>
          <a:bodyPr wrap="none" lIns="91435" tIns="45717" rIns="91435" bIns="45717" anchor="ctr"/>
          <a:lstStyle/>
          <a:p>
            <a:pPr fontAlgn="base">
              <a:spcBef>
                <a:spcPct val="0"/>
              </a:spcBef>
              <a:spcAft>
                <a:spcPct val="0"/>
              </a:spcAft>
              <a:defRPr/>
            </a:pPr>
            <a:endParaRPr lang="en-US" dirty="0">
              <a:solidFill>
                <a:srgbClr val="000000"/>
              </a:solidFill>
              <a:cs typeface="Arial" charset="0"/>
            </a:endParaRPr>
          </a:p>
        </p:txBody>
      </p:sp>
      <p:sp>
        <p:nvSpPr>
          <p:cNvPr id="53321" name="Rectangle 73"/>
          <p:cNvSpPr>
            <a:spLocks noChangeArrowheads="1"/>
          </p:cNvSpPr>
          <p:nvPr/>
        </p:nvSpPr>
        <p:spPr bwMode="auto">
          <a:xfrm flipV="1">
            <a:off x="0" y="6400800"/>
            <a:ext cx="9144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91435" tIns="45717" rIns="91435" bIns="45717" anchor="ctr"/>
          <a:lstStyle/>
          <a:p>
            <a:pPr fontAlgn="base">
              <a:spcBef>
                <a:spcPct val="0"/>
              </a:spcBef>
              <a:spcAft>
                <a:spcPct val="0"/>
              </a:spcAft>
              <a:defRPr/>
            </a:pPr>
            <a:endParaRPr lang="en-US" dirty="0">
              <a:solidFill>
                <a:srgbClr val="000000"/>
              </a:solidFill>
              <a:cs typeface="Arial" charset="0"/>
            </a:endParaRPr>
          </a:p>
        </p:txBody>
      </p:sp>
      <p:sp>
        <p:nvSpPr>
          <p:cNvPr id="53322" name="Text Box 74"/>
          <p:cNvSpPr txBox="1">
            <a:spLocks noChangeArrowheads="1"/>
          </p:cNvSpPr>
          <p:nvPr/>
        </p:nvSpPr>
        <p:spPr bwMode="auto">
          <a:xfrm>
            <a:off x="5410200" y="1111250"/>
            <a:ext cx="3668713" cy="261938"/>
          </a:xfrm>
          <a:prstGeom prst="rect">
            <a:avLst/>
          </a:prstGeom>
          <a:noFill/>
          <a:ln w="9525">
            <a:noFill/>
            <a:miter lim="800000"/>
            <a:headEnd/>
            <a:tailEnd/>
          </a:ln>
          <a:effectLst/>
        </p:spPr>
        <p:txBody>
          <a:bodyPr lIns="91435" tIns="45717" rIns="91435" bIns="45717">
            <a:spAutoFit/>
          </a:bodyPr>
          <a:lstStyle/>
          <a:p>
            <a:pPr algn="r" eaLnBrk="0" fontAlgn="base" hangingPunct="0">
              <a:spcBef>
                <a:spcPct val="0"/>
              </a:spcBef>
              <a:spcAft>
                <a:spcPct val="0"/>
              </a:spcAft>
              <a:defRPr/>
            </a:pPr>
            <a:r>
              <a:rPr lang="en-US" sz="1100" b="1" i="1" dirty="0">
                <a:solidFill>
                  <a:srgbClr val="0066CC"/>
                </a:solidFill>
                <a:latin typeface="Times New Roman" pitchFamily="18" charset="0"/>
                <a:cs typeface="Arial" charset="0"/>
              </a:rPr>
              <a:t>7 5 T H   A I R   B A S E   W I N G</a:t>
            </a:r>
          </a:p>
        </p:txBody>
      </p:sp>
      <p:pic>
        <p:nvPicPr>
          <p:cNvPr id="26634" name="Picture 76" descr="smallaflogo"/>
          <p:cNvPicPr>
            <a:picLocks noChangeAspect="1" noChangeArrowheads="1"/>
          </p:cNvPicPr>
          <p:nvPr/>
        </p:nvPicPr>
        <p:blipFill>
          <a:blip r:embed="rId8" cstate="print"/>
          <a:srcRect/>
          <a:stretch>
            <a:fillRect/>
          </a:stretch>
        </p:blipFill>
        <p:spPr bwMode="auto">
          <a:xfrm>
            <a:off x="0" y="0"/>
            <a:ext cx="1231900" cy="1131888"/>
          </a:xfrm>
          <a:prstGeom prst="rect">
            <a:avLst/>
          </a:prstGeom>
          <a:noFill/>
          <a:ln w="9525">
            <a:noFill/>
            <a:miter lim="800000"/>
            <a:headEnd/>
            <a:tailEnd/>
          </a:ln>
        </p:spPr>
      </p:pic>
      <p:pic>
        <p:nvPicPr>
          <p:cNvPr id="26635" name="Picture 79"/>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975600" y="50800"/>
            <a:ext cx="1143000" cy="1143000"/>
          </a:xfrm>
          <a:prstGeom prst="rect">
            <a:avLst/>
          </a:prstGeom>
          <a:noFill/>
          <a:ln w="9525">
            <a:noFill/>
            <a:miter lim="800000"/>
            <a:headEnd/>
            <a:tailEnd/>
          </a:ln>
        </p:spPr>
      </p:pic>
      <p:sp>
        <p:nvSpPr>
          <p:cNvPr id="2" name="Date Placeholder 3">
            <a:extLst>
              <a:ext uri="{FF2B5EF4-FFF2-40B4-BE49-F238E27FC236}">
                <a16:creationId xmlns:a16="http://schemas.microsoft.com/office/drawing/2014/main" id="{882A2172-B5D3-1F7D-8CB1-5C7B41CBC9FC}"/>
              </a:ext>
            </a:extLst>
          </p:cNvPr>
          <p:cNvSpPr>
            <a:spLocks noGrp="1"/>
          </p:cNvSpPr>
          <p:nvPr>
            <p:ph type="dt" sz="half" idx="2"/>
          </p:nvPr>
        </p:nvSpPr>
        <p:spPr>
          <a:xfrm>
            <a:off x="7239000" y="6477000"/>
            <a:ext cx="1905000" cy="338138"/>
          </a:xfrm>
          <a:prstGeom prst="rect">
            <a:avLst/>
          </a:prstGeom>
        </p:spPr>
        <p:txBody>
          <a:bodyPr/>
          <a:lstStyle>
            <a:lvl1pPr>
              <a:defRPr/>
            </a:lvl1pPr>
          </a:lstStyle>
          <a:p>
            <a:pPr fontAlgn="base">
              <a:spcBef>
                <a:spcPct val="0"/>
              </a:spcBef>
              <a:spcAft>
                <a:spcPct val="0"/>
              </a:spcAft>
              <a:defRPr/>
            </a:pPr>
            <a:fld id="{1067E85F-7DEE-4E08-B160-D7A249FFA5B2}" type="datetimeFigureOut">
              <a:rPr lang="en-US">
                <a:solidFill>
                  <a:srgbClr val="000000"/>
                </a:solidFill>
                <a:cs typeface="Arial" charset="0"/>
              </a:rPr>
              <a:pPr fontAlgn="base">
                <a:spcBef>
                  <a:spcPct val="0"/>
                </a:spcBef>
                <a:spcAft>
                  <a:spcPct val="0"/>
                </a:spcAft>
                <a:defRPr/>
              </a:pPr>
              <a:t>7/13/2023</a:t>
            </a:fld>
            <a:endParaRPr lang="en-US" dirty="0">
              <a:solidFill>
                <a:srgbClr val="000000"/>
              </a:solidFill>
              <a:cs typeface="Arial" charset="0"/>
            </a:endParaRPr>
          </a:p>
        </p:txBody>
      </p:sp>
    </p:spTree>
    <p:extLst>
      <p:ext uri="{BB962C8B-B14F-4D97-AF65-F5344CB8AC3E}">
        <p14:creationId xmlns:p14="http://schemas.microsoft.com/office/powerpoint/2010/main" val="282393818"/>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294" r:id="rId6"/>
  </p:sldLayoutIdLst>
  <p:hf sldNum="0" hdr="0" dt="0"/>
  <p:txStyles>
    <p:titleStyle>
      <a:lvl1pPr algn="ctr"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173" algn="l" rtl="0" fontAlgn="base">
        <a:lnSpc>
          <a:spcPct val="85000"/>
        </a:lnSpc>
        <a:spcBef>
          <a:spcPct val="0"/>
        </a:spcBef>
        <a:spcAft>
          <a:spcPct val="0"/>
        </a:spcAft>
        <a:defRPr sz="3600" b="1">
          <a:solidFill>
            <a:schemeClr val="tx2"/>
          </a:solidFill>
          <a:latin typeface="Arial" charset="0"/>
        </a:defRPr>
      </a:lvl6pPr>
      <a:lvl7pPr marL="914345" algn="l" rtl="0" fontAlgn="base">
        <a:lnSpc>
          <a:spcPct val="85000"/>
        </a:lnSpc>
        <a:spcBef>
          <a:spcPct val="0"/>
        </a:spcBef>
        <a:spcAft>
          <a:spcPct val="0"/>
        </a:spcAft>
        <a:defRPr sz="3600" b="1">
          <a:solidFill>
            <a:schemeClr val="tx2"/>
          </a:solidFill>
          <a:latin typeface="Arial" charset="0"/>
        </a:defRPr>
      </a:lvl7pPr>
      <a:lvl8pPr marL="1371518" algn="l" rtl="0" fontAlgn="base">
        <a:lnSpc>
          <a:spcPct val="85000"/>
        </a:lnSpc>
        <a:spcBef>
          <a:spcPct val="0"/>
        </a:spcBef>
        <a:spcAft>
          <a:spcPct val="0"/>
        </a:spcAft>
        <a:defRPr sz="3600" b="1">
          <a:solidFill>
            <a:schemeClr val="tx2"/>
          </a:solidFill>
          <a:latin typeface="Arial" charset="0"/>
        </a:defRPr>
      </a:lvl8pPr>
      <a:lvl9pPr marL="1828690" algn="l" rtl="0" fontAlgn="base">
        <a:lnSpc>
          <a:spcPct val="85000"/>
        </a:lnSpc>
        <a:spcBef>
          <a:spcPct val="0"/>
        </a:spcBef>
        <a:spcAft>
          <a:spcPct val="0"/>
        </a:spcAft>
        <a:defRPr sz="3600" b="1">
          <a:solidFill>
            <a:schemeClr val="tx2"/>
          </a:solidFill>
          <a:latin typeface="Arial" charset="0"/>
        </a:defRPr>
      </a:lvl9pPr>
    </p:titleStyle>
    <p:bodyStyle>
      <a:lvl1pPr marL="223838" indent="-223838" algn="l" rtl="0" eaLnBrk="0" fontAlgn="base" hangingPunct="0">
        <a:lnSpc>
          <a:spcPct val="90000"/>
        </a:lnSpc>
        <a:spcBef>
          <a:spcPct val="20000"/>
        </a:spcBef>
        <a:spcAft>
          <a:spcPct val="0"/>
        </a:spcAft>
        <a:buClrTx/>
        <a:buSzPct val="75000"/>
        <a:buFont typeface="Wingdings" pitchFamily="2" charset="2"/>
        <a:buChar char="n"/>
        <a:defRPr sz="2600" b="1">
          <a:solidFill>
            <a:schemeClr val="tx1"/>
          </a:solidFill>
          <a:latin typeface="+mn-lt"/>
          <a:ea typeface="+mn-ea"/>
          <a:cs typeface="+mn-cs"/>
        </a:defRPr>
      </a:lvl1pPr>
      <a:lvl2pPr marL="674688" indent="-227013" algn="l" rtl="0" eaLnBrk="0" fontAlgn="base" hangingPunct="0">
        <a:lnSpc>
          <a:spcPct val="90000"/>
        </a:lnSpc>
        <a:spcBef>
          <a:spcPct val="20000"/>
        </a:spcBef>
        <a:spcAft>
          <a:spcPct val="0"/>
        </a:spcAft>
        <a:buClrTx/>
        <a:buSzPct val="70000"/>
        <a:buFont typeface="Wingdings" pitchFamily="2" charset="2"/>
        <a:buChar char="n"/>
        <a:defRPr sz="2400" b="1">
          <a:solidFill>
            <a:schemeClr val="tx1"/>
          </a:solidFill>
          <a:latin typeface="+mn-lt"/>
        </a:defRPr>
      </a:lvl2pPr>
      <a:lvl3pPr marL="971550" indent="-119063" algn="l" rtl="0" eaLnBrk="0" fontAlgn="base" hangingPunct="0">
        <a:lnSpc>
          <a:spcPct val="90000"/>
        </a:lnSpc>
        <a:spcBef>
          <a:spcPct val="20000"/>
        </a:spcBef>
        <a:spcAft>
          <a:spcPct val="0"/>
        </a:spcAft>
        <a:buClr>
          <a:schemeClr val="tx2"/>
        </a:buClr>
        <a:buChar char="•"/>
        <a:defRPr sz="2000" b="1">
          <a:solidFill>
            <a:schemeClr val="tx1"/>
          </a:solidFill>
          <a:latin typeface="+mn-lt"/>
        </a:defRPr>
      </a:lvl3pPr>
      <a:lvl4pPr marL="1544638" indent="-173038" algn="l" rtl="0" eaLnBrk="0" fontAlgn="base" hangingPunct="0">
        <a:lnSpc>
          <a:spcPct val="90000"/>
        </a:lnSpc>
        <a:spcBef>
          <a:spcPct val="20000"/>
        </a:spcBef>
        <a:spcAft>
          <a:spcPct val="0"/>
        </a:spcAft>
        <a:buClr>
          <a:schemeClr val="hlink"/>
        </a:buClr>
        <a:buChar char="•"/>
        <a:defRPr sz="2000" b="1">
          <a:solidFill>
            <a:schemeClr val="tx1"/>
          </a:solidFill>
          <a:latin typeface="+mn-lt"/>
        </a:defRPr>
      </a:lvl4pPr>
      <a:lvl5pPr marL="1944688" indent="-115888" algn="l" rtl="0" eaLnBrk="0" fontAlgn="base" hangingPunct="0">
        <a:lnSpc>
          <a:spcPct val="90000"/>
        </a:lnSpc>
        <a:spcBef>
          <a:spcPct val="20000"/>
        </a:spcBef>
        <a:spcAft>
          <a:spcPct val="0"/>
        </a:spcAft>
        <a:buClr>
          <a:schemeClr val="tx1"/>
        </a:buClr>
        <a:buSzPct val="85000"/>
        <a:buChar char="•"/>
        <a:defRPr sz="2000" b="1">
          <a:solidFill>
            <a:schemeClr val="tx1"/>
          </a:solidFill>
          <a:latin typeface="+mn-lt"/>
        </a:defRPr>
      </a:lvl5pPr>
      <a:lvl6pPr marL="2403331"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6pPr>
      <a:lvl7pPr marL="2860504"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7pPr>
      <a:lvl8pPr marL="3317675"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8pPr>
      <a:lvl9pPr marL="3774848"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0"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5" algn="l" defTabSz="914345" rtl="0" eaLnBrk="1" latinLnBrk="0" hangingPunct="1">
        <a:defRPr sz="1800" kern="1200">
          <a:solidFill>
            <a:schemeClr val="tx1"/>
          </a:solidFill>
          <a:latin typeface="+mn-lt"/>
          <a:ea typeface="+mn-ea"/>
          <a:cs typeface="+mn-cs"/>
        </a:defRPr>
      </a:lvl7pPr>
      <a:lvl8pPr marL="3200208"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1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152400"/>
            <a:ext cx="6781800" cy="838200"/>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p>
            <a:pPr algn="ctr">
              <a:lnSpc>
                <a:spcPct val="85000"/>
              </a:lnSpc>
              <a:defRPr/>
            </a:pPr>
            <a:r>
              <a:rPr lang="en-US" sz="4400" b="1" kern="0" dirty="0">
                <a:solidFill>
                  <a:srgbClr val="000000"/>
                </a:solidFill>
                <a:latin typeface="Arial"/>
              </a:rPr>
              <a:t>75th Air Base Wing</a:t>
            </a:r>
          </a:p>
        </p:txBody>
      </p:sp>
      <p:sp>
        <p:nvSpPr>
          <p:cNvPr id="8" name="Rectangle 4"/>
          <p:cNvSpPr>
            <a:spLocks noGrp="1" noChangeArrowheads="1"/>
          </p:cNvSpPr>
          <p:nvPr>
            <p:ph type="ctrTitle"/>
          </p:nvPr>
        </p:nvSpPr>
        <p:spPr>
          <a:xfrm>
            <a:off x="4343400" y="1754188"/>
            <a:ext cx="4630737" cy="2365375"/>
          </a:xfrm>
          <a:noFill/>
        </p:spPr>
        <p:txBody>
          <a:bodyPr anchor="ctr"/>
          <a:lstStyle/>
          <a:p>
            <a:pPr algn="ctr" eaLnBrk="1" hangingPunct="1"/>
            <a:r>
              <a:rPr lang="en-US" sz="2600" dirty="0"/>
              <a:t>Drug Demand Reduction</a:t>
            </a:r>
            <a:br>
              <a:rPr lang="en-US" sz="2600" dirty="0"/>
            </a:br>
            <a:r>
              <a:rPr lang="en-US" sz="2600" dirty="0"/>
              <a:t>(DDR)</a:t>
            </a:r>
          </a:p>
        </p:txBody>
      </p:sp>
      <p:sp>
        <p:nvSpPr>
          <p:cNvPr id="9" name="Rectangle 5"/>
          <p:cNvSpPr>
            <a:spLocks noGrp="1" noChangeArrowheads="1"/>
          </p:cNvSpPr>
          <p:nvPr>
            <p:ph type="subTitle" idx="1"/>
          </p:nvPr>
        </p:nvSpPr>
        <p:spPr>
          <a:xfrm>
            <a:off x="4610100" y="4354513"/>
            <a:ext cx="4289425" cy="1371600"/>
          </a:xfrm>
          <a:noFill/>
        </p:spPr>
        <p:txBody>
          <a:bodyPr/>
          <a:lstStyle/>
          <a:p>
            <a:pPr eaLnBrk="1" hangingPunct="1">
              <a:lnSpc>
                <a:spcPct val="80000"/>
              </a:lnSpc>
            </a:pPr>
            <a:r>
              <a:rPr lang="en-US" b="0" dirty="0">
                <a:solidFill>
                  <a:schemeClr val="tx1"/>
                </a:solidFill>
              </a:rPr>
              <a:t>Jeff Hough</a:t>
            </a:r>
          </a:p>
          <a:p>
            <a:pPr eaLnBrk="1" hangingPunct="1">
              <a:lnSpc>
                <a:spcPct val="80000"/>
              </a:lnSpc>
            </a:pPr>
            <a:r>
              <a:rPr lang="en-US" sz="1600" b="0" dirty="0">
                <a:solidFill>
                  <a:schemeClr val="tx1"/>
                </a:solidFill>
              </a:rPr>
              <a:t>Drug Testing Manager</a:t>
            </a:r>
          </a:p>
        </p:txBody>
      </p:sp>
      <p:sp>
        <p:nvSpPr>
          <p:cNvPr id="11" name="Rectangle 81"/>
          <p:cNvSpPr>
            <a:spLocks noGrp="1" noChangeArrowheads="1"/>
          </p:cNvSpPr>
          <p:nvPr>
            <p:ph type="ftr" sz="quarter" idx="11"/>
          </p:nvPr>
        </p:nvSpPr>
        <p:spPr bwMode="auto">
          <a:xfrm>
            <a:off x="3124200" y="6356350"/>
            <a:ext cx="2895600" cy="365125"/>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defPPr>
              <a:defRPr lang="en-US"/>
            </a:defPPr>
            <a:lvl1pPr algn="ctr" rtl="0" eaLnBrk="0" fontAlgn="base" hangingPunct="0">
              <a:spcBef>
                <a:spcPct val="0"/>
              </a:spcBef>
              <a:spcAft>
                <a:spcPct val="0"/>
              </a:spcAft>
              <a:defRPr sz="1400" b="1" i="0" kern="1200">
                <a:solidFill>
                  <a:schemeClr val="tx1"/>
                </a:solidFill>
                <a:latin typeface="+mn-lt"/>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Arial" charset="0"/>
              </a:defRPr>
            </a:lvl2pPr>
            <a:lvl3pPr marL="912813" indent="1588" algn="l" rtl="0" fontAlgn="base">
              <a:spcBef>
                <a:spcPct val="0"/>
              </a:spcBef>
              <a:spcAft>
                <a:spcPct val="0"/>
              </a:spcAft>
              <a:defRPr kern="1200">
                <a:solidFill>
                  <a:schemeClr val="tx1"/>
                </a:solidFill>
                <a:latin typeface="Arial" charset="0"/>
                <a:ea typeface="+mn-ea"/>
                <a:cs typeface="Arial" charset="0"/>
              </a:defRPr>
            </a:lvl3pPr>
            <a:lvl4pPr marL="1370013" indent="1588" algn="l" rtl="0" fontAlgn="base">
              <a:spcBef>
                <a:spcPct val="0"/>
              </a:spcBef>
              <a:spcAft>
                <a:spcPct val="0"/>
              </a:spcAft>
              <a:defRPr kern="1200">
                <a:solidFill>
                  <a:schemeClr val="tx1"/>
                </a:solidFill>
                <a:latin typeface="Arial" charset="0"/>
                <a:ea typeface="+mn-ea"/>
                <a:cs typeface="Arial" charset="0"/>
              </a:defRPr>
            </a:lvl4pPr>
            <a:lvl5pPr marL="1827213" indent="15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i="1" dirty="0">
              <a:latin typeface="Times New Roman" pitchFamily="18" charset="0"/>
              <a:cs typeface="Times New Roman" pitchFamily="18" charset="0"/>
            </a:endParaRPr>
          </a:p>
        </p:txBody>
      </p:sp>
      <p:pic>
        <p:nvPicPr>
          <p:cNvPr id="7" name="Picture 5" descr="75 ABW"/>
          <p:cNvPicPr>
            <a:picLocks noChangeAspect="1" noChangeArrowheads="1"/>
          </p:cNvPicPr>
          <p:nvPr/>
        </p:nvPicPr>
        <p:blipFill>
          <a:blip r:embed="rId3" cstate="print"/>
          <a:srcRect/>
          <a:stretch>
            <a:fillRect/>
          </a:stretch>
        </p:blipFill>
        <p:spPr bwMode="auto">
          <a:xfrm>
            <a:off x="685800" y="1752600"/>
            <a:ext cx="3955029" cy="39624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8719-300F-49BB-919A-85E18BA6B8E7}"/>
              </a:ext>
            </a:extLst>
          </p:cNvPr>
          <p:cNvSpPr>
            <a:spLocks noGrp="1"/>
          </p:cNvSpPr>
          <p:nvPr>
            <p:ph type="title"/>
          </p:nvPr>
        </p:nvSpPr>
        <p:spPr/>
        <p:txBody>
          <a:bodyPr/>
          <a:lstStyle/>
          <a:p>
            <a:r>
              <a:rPr lang="en-US" sz="3500" dirty="0">
                <a:solidFill>
                  <a:schemeClr val="bg1"/>
                </a:solidFill>
              </a:rPr>
              <a:t>Chain of Custody Document</a:t>
            </a:r>
          </a:p>
        </p:txBody>
      </p:sp>
      <p:sp>
        <p:nvSpPr>
          <p:cNvPr id="6" name="Content Placeholder 5">
            <a:extLst>
              <a:ext uri="{FF2B5EF4-FFF2-40B4-BE49-F238E27FC236}">
                <a16:creationId xmlns:a16="http://schemas.microsoft.com/office/drawing/2014/main" id="{6B63C123-3095-4684-8D0C-418F1584377A}"/>
              </a:ext>
            </a:extLst>
          </p:cNvPr>
          <p:cNvSpPr>
            <a:spLocks noGrp="1"/>
          </p:cNvSpPr>
          <p:nvPr>
            <p:ph idx="1"/>
          </p:nvPr>
        </p:nvSpPr>
        <p:spPr/>
        <p:txBody>
          <a:bodyPr/>
          <a:lstStyle/>
          <a:p>
            <a:endParaRPr lang="en-US" sz="1500" dirty="0"/>
          </a:p>
          <a:p>
            <a:endParaRPr lang="en-US" sz="1500" dirty="0"/>
          </a:p>
          <a:p>
            <a:endParaRPr lang="en-US" sz="1500" dirty="0"/>
          </a:p>
          <a:p>
            <a:endParaRPr lang="en-US" sz="1500" dirty="0"/>
          </a:p>
          <a:p>
            <a:endParaRPr lang="en-US" sz="1500" dirty="0"/>
          </a:p>
          <a:p>
            <a:pPr marL="0" indent="0">
              <a:buNone/>
            </a:pPr>
            <a:endParaRPr lang="en-US" sz="1500" dirty="0"/>
          </a:p>
          <a:p>
            <a:endParaRPr lang="en-US" sz="800" dirty="0"/>
          </a:p>
          <a:p>
            <a:endParaRPr lang="en-US" sz="800" dirty="0"/>
          </a:p>
          <a:p>
            <a:r>
              <a:rPr lang="en-US" sz="2000" dirty="0"/>
              <a:t>Write clearly, as the Medical Review Officer uses this information to confirm a positive test has a prescription.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Tests are treated as positive until a valid copy of the prescription is received.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If the Medical Review Officer can’t get ahold of you, they will contact us, and we will inform your supervisor that you need to call them.</a:t>
            </a:r>
          </a:p>
          <a:p>
            <a:endParaRPr lang="en-US" dirty="0"/>
          </a:p>
        </p:txBody>
      </p:sp>
      <p:pic>
        <p:nvPicPr>
          <p:cNvPr id="7" name="Content Placeholder 6" descr="Text&#10;&#10;Description automatically generated">
            <a:extLst>
              <a:ext uri="{FF2B5EF4-FFF2-40B4-BE49-F238E27FC236}">
                <a16:creationId xmlns:a16="http://schemas.microsoft.com/office/drawing/2014/main" id="{CAFDA02B-6729-4908-BB56-582A34689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17638"/>
            <a:ext cx="8686800" cy="1908914"/>
          </a:xfrm>
          <a:prstGeom prst="rect">
            <a:avLst/>
          </a:prstGeom>
        </p:spPr>
      </p:pic>
    </p:spTree>
    <p:extLst>
      <p:ext uri="{BB962C8B-B14F-4D97-AF65-F5344CB8AC3E}">
        <p14:creationId xmlns:p14="http://schemas.microsoft.com/office/powerpoint/2010/main" val="65429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6743-C455-4894-AAFE-CF9BCC4F63DC}"/>
              </a:ext>
            </a:extLst>
          </p:cNvPr>
          <p:cNvSpPr>
            <a:spLocks noGrp="1"/>
          </p:cNvSpPr>
          <p:nvPr>
            <p:ph type="title"/>
          </p:nvPr>
        </p:nvSpPr>
        <p:spPr/>
        <p:txBody>
          <a:bodyPr/>
          <a:lstStyle/>
          <a:p>
            <a:r>
              <a:rPr lang="en-US" dirty="0">
                <a:solidFill>
                  <a:schemeClr val="bg1"/>
                </a:solidFill>
              </a:rPr>
              <a:t>Substances Tested For</a:t>
            </a:r>
          </a:p>
        </p:txBody>
      </p:sp>
      <p:sp>
        <p:nvSpPr>
          <p:cNvPr id="3" name="Content Placeholder 2">
            <a:extLst>
              <a:ext uri="{FF2B5EF4-FFF2-40B4-BE49-F238E27FC236}">
                <a16:creationId xmlns:a16="http://schemas.microsoft.com/office/drawing/2014/main" id="{74A4AF43-B43F-4748-BA56-B703A8442432}"/>
              </a:ext>
            </a:extLst>
          </p:cNvPr>
          <p:cNvSpPr>
            <a:spLocks noGrp="1"/>
          </p:cNvSpPr>
          <p:nvPr>
            <p:ph idx="1"/>
          </p:nvPr>
        </p:nvSpPr>
        <p:spPr/>
        <p:txBody>
          <a:bodyPr/>
          <a:lstStyle/>
          <a:p>
            <a:pPr>
              <a:buClr>
                <a:schemeClr val="tx2"/>
              </a:buClr>
              <a:buSzPct val="86000"/>
            </a:pPr>
            <a:r>
              <a:rPr lang="en-US" sz="1600" b="0" dirty="0"/>
              <a:t>THC</a:t>
            </a:r>
          </a:p>
          <a:p>
            <a:pPr lvl="1">
              <a:buClr>
                <a:schemeClr val="tx2"/>
              </a:buClr>
              <a:buSzPct val="86000"/>
            </a:pPr>
            <a:r>
              <a:rPr lang="en-US" sz="1400" b="0" dirty="0"/>
              <a:t>Marijuana, Hashish, Spice</a:t>
            </a:r>
          </a:p>
          <a:p>
            <a:pPr lvl="1">
              <a:buClr>
                <a:schemeClr val="tx2"/>
              </a:buClr>
              <a:buSzPct val="75000"/>
            </a:pPr>
            <a:endParaRPr lang="en-US" sz="1600" dirty="0"/>
          </a:p>
          <a:p>
            <a:pPr>
              <a:buClr>
                <a:schemeClr val="tx2"/>
              </a:buClr>
              <a:buSzPct val="86000"/>
            </a:pPr>
            <a:r>
              <a:rPr lang="en-US" sz="1600" b="0" dirty="0"/>
              <a:t>Cocaine</a:t>
            </a:r>
          </a:p>
          <a:p>
            <a:pPr lvl="1">
              <a:buClr>
                <a:schemeClr val="tx2"/>
              </a:buClr>
              <a:buSzPct val="86000"/>
            </a:pPr>
            <a:r>
              <a:rPr lang="en-US" sz="1400" b="0" dirty="0"/>
              <a:t>Morphine</a:t>
            </a:r>
          </a:p>
          <a:p>
            <a:pPr lvl="1">
              <a:buClr>
                <a:schemeClr val="tx2"/>
              </a:buClr>
              <a:buSzPct val="86000"/>
            </a:pPr>
            <a:endParaRPr lang="en-US" sz="1600" dirty="0"/>
          </a:p>
          <a:p>
            <a:pPr>
              <a:buClr>
                <a:schemeClr val="tx2"/>
              </a:buClr>
              <a:buSzPct val="86000"/>
            </a:pPr>
            <a:r>
              <a:rPr lang="en-US" sz="1600" b="0" dirty="0"/>
              <a:t>PCP</a:t>
            </a:r>
          </a:p>
          <a:p>
            <a:pPr lvl="1">
              <a:buClr>
                <a:schemeClr val="tx2"/>
              </a:buClr>
              <a:buSzPct val="86000"/>
            </a:pPr>
            <a:r>
              <a:rPr lang="en-US" sz="1400" b="0" dirty="0"/>
              <a:t>Tramadol, Clonazepam</a:t>
            </a:r>
          </a:p>
          <a:p>
            <a:pPr>
              <a:buClr>
                <a:schemeClr val="tx2"/>
              </a:buClr>
              <a:buSzPct val="86000"/>
            </a:pPr>
            <a:endParaRPr lang="en-US" sz="1600" dirty="0"/>
          </a:p>
          <a:p>
            <a:pPr>
              <a:buClr>
                <a:schemeClr val="tx2"/>
              </a:buClr>
              <a:buSzPct val="86000"/>
            </a:pPr>
            <a:r>
              <a:rPr lang="en-US" sz="1600" b="0" dirty="0"/>
              <a:t>Opioids</a:t>
            </a:r>
          </a:p>
          <a:p>
            <a:pPr lvl="1">
              <a:buClr>
                <a:schemeClr val="tx2"/>
              </a:buClr>
              <a:buSzPct val="86000"/>
            </a:pPr>
            <a:r>
              <a:rPr lang="en-US" sz="1400" b="0" dirty="0"/>
              <a:t>Oxycodone, Morphine, Methadone, Heroin</a:t>
            </a:r>
          </a:p>
          <a:p>
            <a:pPr>
              <a:buClr>
                <a:schemeClr val="tx2"/>
              </a:buClr>
              <a:buSzPct val="86000"/>
            </a:pPr>
            <a:endParaRPr lang="en-US" sz="1600" dirty="0"/>
          </a:p>
          <a:p>
            <a:pPr>
              <a:buClr>
                <a:schemeClr val="tx2"/>
              </a:buClr>
              <a:buSzPct val="86000"/>
            </a:pPr>
            <a:r>
              <a:rPr lang="en-US" sz="1600" b="0" dirty="0"/>
              <a:t>Amphetamines</a:t>
            </a:r>
          </a:p>
          <a:p>
            <a:pPr lvl="1">
              <a:buClr>
                <a:schemeClr val="tx2"/>
              </a:buClr>
              <a:buSzPct val="86000"/>
            </a:pPr>
            <a:r>
              <a:rPr lang="en-US" sz="1400" b="0" dirty="0"/>
              <a:t>Adderall, Meth, Ecstasy</a:t>
            </a:r>
          </a:p>
          <a:p>
            <a:endParaRPr lang="en-US" dirty="0"/>
          </a:p>
        </p:txBody>
      </p:sp>
      <p:pic>
        <p:nvPicPr>
          <p:cNvPr id="4" name="Picture 3">
            <a:extLst>
              <a:ext uri="{FF2B5EF4-FFF2-40B4-BE49-F238E27FC236}">
                <a16:creationId xmlns:a16="http://schemas.microsoft.com/office/drawing/2014/main" id="{39973656-7654-433D-A28C-9BB6900DE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151" y="1981200"/>
            <a:ext cx="2619375" cy="1743075"/>
          </a:xfrm>
          <a:prstGeom prst="rect">
            <a:avLst/>
          </a:prstGeom>
        </p:spPr>
      </p:pic>
      <p:pic>
        <p:nvPicPr>
          <p:cNvPr id="5" name="Picture 4">
            <a:extLst>
              <a:ext uri="{FF2B5EF4-FFF2-40B4-BE49-F238E27FC236}">
                <a16:creationId xmlns:a16="http://schemas.microsoft.com/office/drawing/2014/main" id="{963A33BE-0499-4E3F-8AD1-081A7E94E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4" y="1773504"/>
            <a:ext cx="2686050" cy="1704975"/>
          </a:xfrm>
          <a:prstGeom prst="rect">
            <a:avLst/>
          </a:prstGeom>
        </p:spPr>
      </p:pic>
      <p:pic>
        <p:nvPicPr>
          <p:cNvPr id="6" name="Picture 5">
            <a:extLst>
              <a:ext uri="{FF2B5EF4-FFF2-40B4-BE49-F238E27FC236}">
                <a16:creationId xmlns:a16="http://schemas.microsoft.com/office/drawing/2014/main" id="{D22869DF-DEF7-4DE2-B86A-118FC72EE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38366">
            <a:off x="6152795" y="4114801"/>
            <a:ext cx="2619375" cy="1743075"/>
          </a:xfrm>
          <a:prstGeom prst="rect">
            <a:avLst/>
          </a:prstGeom>
        </p:spPr>
      </p:pic>
    </p:spTree>
    <p:extLst>
      <p:ext uri="{BB962C8B-B14F-4D97-AF65-F5344CB8AC3E}">
        <p14:creationId xmlns:p14="http://schemas.microsoft.com/office/powerpoint/2010/main" val="382837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D63E02C-78B5-456D-94B4-CE069BF04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4807">
            <a:off x="918282" y="3959981"/>
            <a:ext cx="2156794" cy="2156794"/>
          </a:xfrm>
          <a:prstGeom prst="rect">
            <a:avLst/>
          </a:prstGeom>
        </p:spPr>
      </p:pic>
      <p:pic>
        <p:nvPicPr>
          <p:cNvPr id="7" name="Picture 6">
            <a:extLst>
              <a:ext uri="{FF2B5EF4-FFF2-40B4-BE49-F238E27FC236}">
                <a16:creationId xmlns:a16="http://schemas.microsoft.com/office/drawing/2014/main" id="{025A016B-4005-41B8-832E-55FE088DC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186" y="2697585"/>
            <a:ext cx="2619375" cy="1743075"/>
          </a:xfrm>
          <a:prstGeom prst="rect">
            <a:avLst/>
          </a:prstGeom>
        </p:spPr>
      </p:pic>
      <p:sp>
        <p:nvSpPr>
          <p:cNvPr id="2" name="Title 1">
            <a:extLst>
              <a:ext uri="{FF2B5EF4-FFF2-40B4-BE49-F238E27FC236}">
                <a16:creationId xmlns:a16="http://schemas.microsoft.com/office/drawing/2014/main" id="{4FA914D8-7829-4CA0-9EB2-81688A8B3AD7}"/>
              </a:ext>
            </a:extLst>
          </p:cNvPr>
          <p:cNvSpPr>
            <a:spLocks noGrp="1"/>
          </p:cNvSpPr>
          <p:nvPr>
            <p:ph type="title"/>
          </p:nvPr>
        </p:nvSpPr>
        <p:spPr/>
        <p:txBody>
          <a:bodyPr/>
          <a:lstStyle/>
          <a:p>
            <a:r>
              <a:rPr lang="en-US" sz="3500" b="1" dirty="0">
                <a:solidFill>
                  <a:schemeClr val="bg1"/>
                </a:solidFill>
              </a:rPr>
              <a:t>CBD and Hemp</a:t>
            </a:r>
            <a:br>
              <a:rPr lang="en-US" sz="2500" b="1" dirty="0">
                <a:solidFill>
                  <a:schemeClr val="bg1"/>
                </a:solidFill>
              </a:rPr>
            </a:br>
            <a:r>
              <a:rPr lang="en-US" sz="2000" b="1" dirty="0">
                <a:solidFill>
                  <a:schemeClr val="bg1"/>
                </a:solidFill>
              </a:rPr>
              <a:t>Just Say ‘No’</a:t>
            </a:r>
          </a:p>
        </p:txBody>
      </p:sp>
      <p:sp>
        <p:nvSpPr>
          <p:cNvPr id="3" name="Content Placeholder 2">
            <a:extLst>
              <a:ext uri="{FF2B5EF4-FFF2-40B4-BE49-F238E27FC236}">
                <a16:creationId xmlns:a16="http://schemas.microsoft.com/office/drawing/2014/main" id="{A6C9CACB-0B49-4710-8796-D15986BA173A}"/>
              </a:ext>
            </a:extLst>
          </p:cNvPr>
          <p:cNvSpPr>
            <a:spLocks noGrp="1"/>
          </p:cNvSpPr>
          <p:nvPr>
            <p:ph idx="1"/>
          </p:nvPr>
        </p:nvSpPr>
        <p:spPr/>
        <p:txBody>
          <a:bodyPr/>
          <a:lstStyle/>
          <a:p>
            <a:r>
              <a:rPr lang="en-US" b="0" dirty="0"/>
              <a:t>FDA does not regulate</a:t>
            </a:r>
          </a:p>
          <a:p>
            <a:pPr lvl="1"/>
            <a:r>
              <a:rPr lang="en-US" b="0" dirty="0"/>
              <a:t>May still contain up to 0.3% THC</a:t>
            </a:r>
          </a:p>
          <a:p>
            <a:pPr lvl="1"/>
            <a:endParaRPr lang="en-US" dirty="0"/>
          </a:p>
          <a:p>
            <a:r>
              <a:rPr lang="en-US" b="0" dirty="0"/>
              <a:t>Lotion, oils, drinks, vape pens</a:t>
            </a:r>
          </a:p>
          <a:p>
            <a:endParaRPr lang="en-US" dirty="0"/>
          </a:p>
        </p:txBody>
      </p:sp>
      <p:pic>
        <p:nvPicPr>
          <p:cNvPr id="5" name="Picture 4">
            <a:extLst>
              <a:ext uri="{FF2B5EF4-FFF2-40B4-BE49-F238E27FC236}">
                <a16:creationId xmlns:a16="http://schemas.microsoft.com/office/drawing/2014/main" id="{DDCAEDCD-E429-425D-8224-50803BE9CB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8188" y="4172901"/>
            <a:ext cx="3271130" cy="2129790"/>
          </a:xfrm>
          <a:prstGeom prst="rect">
            <a:avLst/>
          </a:prstGeom>
        </p:spPr>
      </p:pic>
      <p:pic>
        <p:nvPicPr>
          <p:cNvPr id="9" name="Picture 8">
            <a:extLst>
              <a:ext uri="{FF2B5EF4-FFF2-40B4-BE49-F238E27FC236}">
                <a16:creationId xmlns:a16="http://schemas.microsoft.com/office/drawing/2014/main" id="{72EE754D-39DD-4378-AD1E-EAA0A26D67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9288" y="4440660"/>
            <a:ext cx="1746868" cy="1746868"/>
          </a:xfrm>
          <a:prstGeom prst="rect">
            <a:avLst/>
          </a:prstGeom>
        </p:spPr>
      </p:pic>
    </p:spTree>
    <p:extLst>
      <p:ext uri="{BB962C8B-B14F-4D97-AF65-F5344CB8AC3E}">
        <p14:creationId xmlns:p14="http://schemas.microsoft.com/office/powerpoint/2010/main" val="270719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an&#10;&#10;Description automatically generated">
            <a:extLst>
              <a:ext uri="{FF2B5EF4-FFF2-40B4-BE49-F238E27FC236}">
                <a16:creationId xmlns:a16="http://schemas.microsoft.com/office/drawing/2014/main" id="{8F050A48-25E4-4049-8CD6-1BA5A78A79D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0759" b="4241"/>
          <a:stretch/>
        </p:blipFill>
        <p:spPr>
          <a:xfrm>
            <a:off x="6248400" y="4205066"/>
            <a:ext cx="2743194" cy="2057400"/>
          </a:xfrm>
          <a:prstGeom prst="rect">
            <a:avLst/>
          </a:prstGeom>
        </p:spPr>
      </p:pic>
      <p:sp>
        <p:nvSpPr>
          <p:cNvPr id="2" name="Title 1">
            <a:extLst>
              <a:ext uri="{FF2B5EF4-FFF2-40B4-BE49-F238E27FC236}">
                <a16:creationId xmlns:a16="http://schemas.microsoft.com/office/drawing/2014/main" id="{CE863BB6-B1A4-4BB2-A66D-08CAC3E4B0F5}"/>
              </a:ext>
            </a:extLst>
          </p:cNvPr>
          <p:cNvSpPr>
            <a:spLocks noGrp="1"/>
          </p:cNvSpPr>
          <p:nvPr>
            <p:ph type="title"/>
          </p:nvPr>
        </p:nvSpPr>
        <p:spPr>
          <a:xfrm>
            <a:off x="1295400" y="-533400"/>
            <a:ext cx="6858000" cy="1576234"/>
          </a:xfrm>
        </p:spPr>
        <p:txBody>
          <a:bodyPr vert="horz" lIns="91440" tIns="45720" rIns="91440" bIns="45720" rtlCol="0" anchor="b">
            <a:normAutofit/>
          </a:bodyPr>
          <a:lstStyle/>
          <a:p>
            <a:pPr eaLnBrk="1" hangingPunct="1">
              <a:lnSpc>
                <a:spcPct val="90000"/>
              </a:lnSpc>
            </a:pPr>
            <a:r>
              <a:rPr lang="en-US" sz="4400" kern="1200" dirty="0">
                <a:solidFill>
                  <a:schemeClr val="tx1"/>
                </a:solidFill>
              </a:rPr>
              <a:t>Prescriptions</a:t>
            </a:r>
          </a:p>
        </p:txBody>
      </p:sp>
      <p:sp>
        <p:nvSpPr>
          <p:cNvPr id="3" name="Content Placeholder 2">
            <a:extLst>
              <a:ext uri="{FF2B5EF4-FFF2-40B4-BE49-F238E27FC236}">
                <a16:creationId xmlns:a16="http://schemas.microsoft.com/office/drawing/2014/main" id="{2E291F9D-7AE7-4FD9-B365-243B98CC22E9}"/>
              </a:ext>
            </a:extLst>
          </p:cNvPr>
          <p:cNvSpPr>
            <a:spLocks noGrp="1"/>
          </p:cNvSpPr>
          <p:nvPr>
            <p:ph idx="1"/>
          </p:nvPr>
        </p:nvSpPr>
        <p:spPr>
          <a:xfrm>
            <a:off x="914400" y="1541352"/>
            <a:ext cx="6858000" cy="2165196"/>
          </a:xfrm>
        </p:spPr>
        <p:txBody>
          <a:bodyPr vert="horz" lIns="91440" tIns="45720" rIns="91440" bIns="45720" rtlCol="0">
            <a:normAutofit/>
          </a:bodyPr>
          <a:lstStyle/>
          <a:p>
            <a:pPr eaLnBrk="1" hangingPunct="1">
              <a:lnSpc>
                <a:spcPct val="90000"/>
              </a:lnSpc>
              <a:spcBef>
                <a:spcPts val="1000"/>
              </a:spcBef>
            </a:pPr>
            <a:r>
              <a:rPr lang="en-US" sz="2400" kern="1200" dirty="0"/>
              <a:t>Prescriptions for controlled substances are only good for 6 months </a:t>
            </a:r>
          </a:p>
          <a:p>
            <a:pPr eaLnBrk="1" hangingPunct="1">
              <a:lnSpc>
                <a:spcPct val="90000"/>
              </a:lnSpc>
              <a:spcBef>
                <a:spcPts val="1000"/>
              </a:spcBef>
            </a:pPr>
            <a:r>
              <a:rPr lang="en-US" sz="2400" kern="1200" dirty="0"/>
              <a:t>Even if it was your prescription, you will be positive if you use a prescription after it expires</a:t>
            </a:r>
          </a:p>
        </p:txBody>
      </p:sp>
    </p:spTree>
    <p:extLst>
      <p:ext uri="{BB962C8B-B14F-4D97-AF65-F5344CB8AC3E}">
        <p14:creationId xmlns:p14="http://schemas.microsoft.com/office/powerpoint/2010/main" val="44106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19D5-CD28-4C38-BBE2-D1C69A6D8F5D}"/>
              </a:ext>
            </a:extLst>
          </p:cNvPr>
          <p:cNvSpPr>
            <a:spLocks noGrp="1"/>
          </p:cNvSpPr>
          <p:nvPr>
            <p:ph type="title"/>
          </p:nvPr>
        </p:nvSpPr>
        <p:spPr/>
        <p:txBody>
          <a:bodyPr anchor="t"/>
          <a:lstStyle/>
          <a:p>
            <a:r>
              <a:rPr lang="en-US" dirty="0">
                <a:solidFill>
                  <a:schemeClr val="tx1"/>
                </a:solidFill>
              </a:rPr>
              <a:t>Positive Results</a:t>
            </a:r>
          </a:p>
        </p:txBody>
      </p:sp>
      <p:sp>
        <p:nvSpPr>
          <p:cNvPr id="4" name="Content Placeholder 3">
            <a:extLst>
              <a:ext uri="{FF2B5EF4-FFF2-40B4-BE49-F238E27FC236}">
                <a16:creationId xmlns:a16="http://schemas.microsoft.com/office/drawing/2014/main" id="{F23765D3-235B-4460-A34A-958EF49BB55D}"/>
              </a:ext>
            </a:extLst>
          </p:cNvPr>
          <p:cNvSpPr>
            <a:spLocks noGrp="1"/>
          </p:cNvSpPr>
          <p:nvPr>
            <p:ph sz="half" idx="1"/>
          </p:nvPr>
        </p:nvSpPr>
        <p:spPr>
          <a:xfrm>
            <a:off x="304800" y="1447800"/>
            <a:ext cx="7670800" cy="4800600"/>
          </a:xfrm>
        </p:spPr>
        <p:txBody>
          <a:bodyPr/>
          <a:lstStyle/>
          <a:p>
            <a:pPr>
              <a:buClr>
                <a:schemeClr val="tx2"/>
              </a:buClr>
              <a:buSzPct val="86000"/>
            </a:pPr>
            <a:r>
              <a:rPr lang="en-US" sz="2400" b="0" dirty="0"/>
              <a:t>Positive notices are sent to:</a:t>
            </a:r>
          </a:p>
          <a:p>
            <a:pPr lvl="1">
              <a:buClr>
                <a:schemeClr val="tx2"/>
              </a:buClr>
              <a:buSzPct val="86000"/>
            </a:pPr>
            <a:r>
              <a:rPr lang="en-US" sz="1500" b="0" dirty="0"/>
              <a:t>Labor Law</a:t>
            </a:r>
          </a:p>
          <a:p>
            <a:pPr lvl="1">
              <a:buClr>
                <a:schemeClr val="tx2"/>
              </a:buClr>
              <a:buSzPct val="86000"/>
            </a:pPr>
            <a:r>
              <a:rPr lang="en-US" sz="1500" b="0" dirty="0"/>
              <a:t>Civilian Personnel</a:t>
            </a:r>
          </a:p>
          <a:p>
            <a:pPr lvl="1">
              <a:buClr>
                <a:schemeClr val="tx2"/>
              </a:buClr>
              <a:buSzPct val="86000"/>
            </a:pPr>
            <a:r>
              <a:rPr lang="en-US" sz="1500" b="0" dirty="0"/>
              <a:t>Occupational Health</a:t>
            </a:r>
          </a:p>
          <a:p>
            <a:pPr lvl="1">
              <a:buClr>
                <a:schemeClr val="tx2"/>
              </a:buClr>
              <a:buSzPct val="86000"/>
            </a:pPr>
            <a:r>
              <a:rPr lang="en-US" sz="1500" b="0" dirty="0"/>
              <a:t>Squadron Commander/Director</a:t>
            </a:r>
          </a:p>
          <a:p>
            <a:pPr lvl="1">
              <a:buClr>
                <a:schemeClr val="tx2"/>
              </a:buClr>
              <a:buSzPct val="86000"/>
            </a:pPr>
            <a:r>
              <a:rPr lang="en-US" sz="1500" b="0" dirty="0"/>
              <a:t>Supervisor</a:t>
            </a:r>
          </a:p>
          <a:p>
            <a:pPr lvl="1">
              <a:buClr>
                <a:schemeClr val="tx2"/>
              </a:buClr>
              <a:buSzPct val="86000"/>
            </a:pPr>
            <a:r>
              <a:rPr lang="en-US" sz="1500" b="0" dirty="0"/>
              <a:t>Security Forces</a:t>
            </a:r>
          </a:p>
          <a:p>
            <a:pPr lvl="1">
              <a:buClr>
                <a:schemeClr val="tx2"/>
              </a:buClr>
              <a:buSzPct val="86000"/>
            </a:pPr>
            <a:r>
              <a:rPr lang="en-US" sz="1500" b="0" dirty="0"/>
              <a:t> Investigations</a:t>
            </a:r>
          </a:p>
          <a:p>
            <a:pPr lvl="1">
              <a:buClr>
                <a:schemeClr val="tx2"/>
              </a:buClr>
              <a:buSzPct val="86000"/>
            </a:pPr>
            <a:r>
              <a:rPr lang="en-US" sz="1500" b="0" dirty="0"/>
              <a:t>Office of Special Investigations (OSI)</a:t>
            </a:r>
          </a:p>
          <a:p>
            <a:pPr lvl="1">
              <a:buClr>
                <a:schemeClr val="tx2"/>
              </a:buClr>
              <a:buSzPct val="86000"/>
            </a:pPr>
            <a:r>
              <a:rPr lang="en-US" sz="1500" b="0" dirty="0"/>
              <a:t>Security Clearance Office</a:t>
            </a:r>
          </a:p>
          <a:p>
            <a:pPr marL="447675" lvl="1" indent="0">
              <a:buClr>
                <a:schemeClr val="tx2"/>
              </a:buClr>
              <a:buSzPct val="86000"/>
              <a:buNone/>
            </a:pPr>
            <a:endParaRPr lang="en-US" sz="1500" b="0" dirty="0"/>
          </a:p>
          <a:p>
            <a:pPr>
              <a:buClr>
                <a:schemeClr val="tx2"/>
              </a:buClr>
              <a:buSzPct val="86000"/>
            </a:pPr>
            <a:r>
              <a:rPr lang="en-US" sz="2400" b="0" dirty="0"/>
              <a:t>Other reasons for being reported as positive:</a:t>
            </a:r>
          </a:p>
          <a:p>
            <a:pPr lvl="1">
              <a:buClr>
                <a:schemeClr val="tx2"/>
              </a:buClr>
              <a:buSzPct val="86000"/>
            </a:pPr>
            <a:r>
              <a:rPr lang="en-US" sz="1500" b="0" dirty="0"/>
              <a:t>Violation of Report Time (</a:t>
            </a:r>
            <a:r>
              <a:rPr lang="en-US" sz="1400" b="0" dirty="0"/>
              <a:t>Everyone is given two hours to report from the time notified)</a:t>
            </a:r>
          </a:p>
          <a:p>
            <a:pPr lvl="1">
              <a:buClr>
                <a:schemeClr val="tx2"/>
              </a:buClr>
              <a:buSzPct val="86000"/>
            </a:pPr>
            <a:r>
              <a:rPr lang="en-US" sz="1500" b="0" dirty="0"/>
              <a:t>Not showing up for your test</a:t>
            </a:r>
          </a:p>
          <a:p>
            <a:pPr marL="0" indent="0">
              <a:buNone/>
            </a:pPr>
            <a:endParaRPr lang="en-US" dirty="0"/>
          </a:p>
        </p:txBody>
      </p:sp>
      <p:pic>
        <p:nvPicPr>
          <p:cNvPr id="6" name="Picture 5" descr="A picture containing text, blackboard&#10;&#10;Description automatically generated">
            <a:extLst>
              <a:ext uri="{FF2B5EF4-FFF2-40B4-BE49-F238E27FC236}">
                <a16:creationId xmlns:a16="http://schemas.microsoft.com/office/drawing/2014/main" id="{43AE41B9-E324-4312-9FF9-0DEB663CE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46291"/>
            <a:ext cx="3879430" cy="1638725"/>
          </a:xfrm>
          <a:prstGeom prst="rect">
            <a:avLst/>
          </a:prstGeom>
        </p:spPr>
      </p:pic>
    </p:spTree>
    <p:extLst>
      <p:ext uri="{BB962C8B-B14F-4D97-AF65-F5344CB8AC3E}">
        <p14:creationId xmlns:p14="http://schemas.microsoft.com/office/powerpoint/2010/main" val="59166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C9174-0861-4D71-885E-08C746D00360}"/>
              </a:ext>
            </a:extLst>
          </p:cNvPr>
          <p:cNvSpPr>
            <a:spLocks noGrp="1"/>
          </p:cNvSpPr>
          <p:nvPr>
            <p:ph type="title"/>
          </p:nvPr>
        </p:nvSpPr>
        <p:spPr/>
        <p:txBody>
          <a:bodyPr/>
          <a:lstStyle/>
          <a:p>
            <a:r>
              <a:rPr lang="en-US" dirty="0">
                <a:solidFill>
                  <a:schemeClr val="bg1"/>
                </a:solidFill>
              </a:rPr>
              <a:t>Support</a:t>
            </a:r>
          </a:p>
        </p:txBody>
      </p:sp>
      <p:sp>
        <p:nvSpPr>
          <p:cNvPr id="6" name="Content Placeholder 5">
            <a:extLst>
              <a:ext uri="{FF2B5EF4-FFF2-40B4-BE49-F238E27FC236}">
                <a16:creationId xmlns:a16="http://schemas.microsoft.com/office/drawing/2014/main" id="{E9DCFA38-1CC9-43DB-954B-F10970912FF8}"/>
              </a:ext>
            </a:extLst>
          </p:cNvPr>
          <p:cNvSpPr>
            <a:spLocks noGrp="1"/>
          </p:cNvSpPr>
          <p:nvPr>
            <p:ph sz="half" idx="1"/>
          </p:nvPr>
        </p:nvSpPr>
        <p:spPr/>
        <p:txBody>
          <a:bodyPr/>
          <a:lstStyle/>
          <a:p>
            <a:r>
              <a:rPr lang="en-US" sz="1500" b="0" dirty="0"/>
              <a:t>You can voluntarily tell your supervisor you have a substance abuse problem and ask to be put on the Safe Haven program. </a:t>
            </a:r>
          </a:p>
          <a:p>
            <a:endParaRPr lang="en-US" sz="2000" b="0" dirty="0"/>
          </a:p>
          <a:p>
            <a:r>
              <a:rPr lang="en-US" sz="1500" b="0" dirty="0">
                <a:latin typeface="Roboto" panose="020B0604020202020204" pitchFamily="2" charset="0"/>
              </a:rPr>
              <a:t>Y</a:t>
            </a:r>
            <a:r>
              <a:rPr lang="en-US" sz="1500" b="0" i="0" dirty="0">
                <a:effectLst/>
                <a:latin typeface="Roboto" panose="020B0604020202020204" pitchFamily="2" charset="0"/>
              </a:rPr>
              <a:t>ou must come forward to a supervisor </a:t>
            </a:r>
            <a:r>
              <a:rPr lang="en-US" sz="1500" b="1" i="0" dirty="0">
                <a:effectLst/>
                <a:latin typeface="Roboto" panose="020B0604020202020204" pitchFamily="2" charset="0"/>
              </a:rPr>
              <a:t>before</a:t>
            </a:r>
            <a:r>
              <a:rPr lang="en-US" sz="1500" b="0" i="0" dirty="0">
                <a:effectLst/>
                <a:latin typeface="Roboto" panose="020B0604020202020204" pitchFamily="2" charset="0"/>
              </a:rPr>
              <a:t> you’re discovered as a drug user, or </a:t>
            </a:r>
            <a:r>
              <a:rPr lang="en-US" sz="1500" b="1" i="0" dirty="0">
                <a:effectLst/>
                <a:latin typeface="Roboto" panose="020B0604020202020204" pitchFamily="2" charset="0"/>
              </a:rPr>
              <a:t>before</a:t>
            </a:r>
            <a:r>
              <a:rPr lang="en-US" sz="1500" b="0" i="0" dirty="0">
                <a:effectLst/>
                <a:latin typeface="Roboto" panose="020B0604020202020204" pitchFamily="2" charset="0"/>
              </a:rPr>
              <a:t> being directed to report for drug testing. </a:t>
            </a:r>
            <a:endParaRPr lang="en-US" sz="1500" dirty="0"/>
          </a:p>
          <a:p>
            <a:endParaRPr lang="en-US" dirty="0"/>
          </a:p>
        </p:txBody>
      </p:sp>
      <p:pic>
        <p:nvPicPr>
          <p:cNvPr id="8" name="Content Placeholder 11" descr="Graphical user interface&#10;&#10;Description automatically generated with medium confidence">
            <a:extLst>
              <a:ext uri="{FF2B5EF4-FFF2-40B4-BE49-F238E27FC236}">
                <a16:creationId xmlns:a16="http://schemas.microsoft.com/office/drawing/2014/main" id="{87149E72-59C9-4B6B-B354-08DA2A0EC5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2" y="1600201"/>
            <a:ext cx="4038600" cy="2016667"/>
          </a:xfrm>
        </p:spPr>
      </p:pic>
      <p:pic>
        <p:nvPicPr>
          <p:cNvPr id="9" name="Picture 8" descr="A person holding a sign&#10;&#10;Description automatically generated with medium confidence">
            <a:extLst>
              <a:ext uri="{FF2B5EF4-FFF2-40B4-BE49-F238E27FC236}">
                <a16:creationId xmlns:a16="http://schemas.microsoft.com/office/drawing/2014/main" id="{CABA8DCD-B8D7-4AC8-AC5B-A6FE27DF9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770" y="4064090"/>
            <a:ext cx="5498863" cy="2062074"/>
          </a:xfrm>
          <a:prstGeom prst="rect">
            <a:avLst/>
          </a:prstGeom>
        </p:spPr>
      </p:pic>
    </p:spTree>
    <p:extLst>
      <p:ext uri="{BB962C8B-B14F-4D97-AF65-F5344CB8AC3E}">
        <p14:creationId xmlns:p14="http://schemas.microsoft.com/office/powerpoint/2010/main" val="319813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AED728-5B76-463A-A82E-5F8C164D831E}"/>
              </a:ext>
            </a:extLst>
          </p:cNvPr>
          <p:cNvSpPr>
            <a:spLocks noGrp="1"/>
          </p:cNvSpPr>
          <p:nvPr>
            <p:ph type="title"/>
          </p:nvPr>
        </p:nvSpPr>
        <p:spPr/>
        <p:txBody>
          <a:bodyPr/>
          <a:lstStyle/>
          <a:p>
            <a:r>
              <a:rPr lang="en-US" dirty="0">
                <a:solidFill>
                  <a:schemeClr val="bg1"/>
                </a:solidFill>
              </a:rPr>
              <a:t>Questions??</a:t>
            </a:r>
          </a:p>
        </p:txBody>
      </p:sp>
      <p:pic>
        <p:nvPicPr>
          <p:cNvPr id="7" name="Content Placeholder 9" descr="A picture containing text&#10;&#10;Description automatically generated">
            <a:extLst>
              <a:ext uri="{FF2B5EF4-FFF2-40B4-BE49-F238E27FC236}">
                <a16:creationId xmlns:a16="http://schemas.microsoft.com/office/drawing/2014/main" id="{FD6214B5-CAC9-464B-A5CD-A70E7B48B1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33" y="1600200"/>
            <a:ext cx="3600334" cy="4525963"/>
          </a:xfrm>
        </p:spPr>
      </p:pic>
    </p:spTree>
    <p:extLst>
      <p:ext uri="{BB962C8B-B14F-4D97-AF65-F5344CB8AC3E}">
        <p14:creationId xmlns:p14="http://schemas.microsoft.com/office/powerpoint/2010/main" val="156127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othbrush, bottle&#10;&#10;Description automatically generated">
            <a:extLst>
              <a:ext uri="{FF2B5EF4-FFF2-40B4-BE49-F238E27FC236}">
                <a16:creationId xmlns:a16="http://schemas.microsoft.com/office/drawing/2014/main" id="{FC5947B4-95EA-4D8B-B1D5-A1E734F6B8D0}"/>
              </a:ext>
            </a:extLst>
          </p:cNvPr>
          <p:cNvPicPr>
            <a:picLocks noChangeAspect="1"/>
          </p:cNvPicPr>
          <p:nvPr/>
        </p:nvPicPr>
        <p:blipFill rotWithShape="1">
          <a:blip r:embed="rId2">
            <a:extLst>
              <a:ext uri="{28A0092B-C50C-407E-A947-70E740481C1C}">
                <a14:useLocalDpi xmlns:a14="http://schemas.microsoft.com/office/drawing/2010/main" val="0"/>
              </a:ext>
            </a:extLst>
          </a:blip>
          <a:srcRect l="28373" r="12143"/>
          <a:stretch/>
        </p:blipFill>
        <p:spPr>
          <a:xfrm>
            <a:off x="1095024" y="1752600"/>
            <a:ext cx="3867852" cy="3657600"/>
          </a:xfrm>
          <a:prstGeom prst="rect">
            <a:avLst/>
          </a:prstGeom>
        </p:spPr>
      </p:pic>
      <p:sp>
        <p:nvSpPr>
          <p:cNvPr id="5123" name="Rectangle 2"/>
          <p:cNvSpPr>
            <a:spLocks noGrp="1" noChangeArrowheads="1"/>
          </p:cNvSpPr>
          <p:nvPr>
            <p:ph type="title"/>
          </p:nvPr>
        </p:nvSpPr>
        <p:spPr>
          <a:xfrm>
            <a:off x="2414779" y="299863"/>
            <a:ext cx="4314442" cy="651223"/>
          </a:xfrm>
        </p:spPr>
        <p:txBody>
          <a:bodyPr>
            <a:normAutofit/>
          </a:bodyPr>
          <a:lstStyle/>
          <a:p>
            <a:pPr eaLnBrk="1" hangingPunct="1"/>
            <a:r>
              <a:rPr lang="en-US" sz="3500" dirty="0"/>
              <a:t>Staff</a:t>
            </a:r>
          </a:p>
        </p:txBody>
      </p:sp>
      <p:sp>
        <p:nvSpPr>
          <p:cNvPr id="4" name="Content Placeholder 3">
            <a:extLst>
              <a:ext uri="{FF2B5EF4-FFF2-40B4-BE49-F238E27FC236}">
                <a16:creationId xmlns:a16="http://schemas.microsoft.com/office/drawing/2014/main" id="{91D20D59-D51D-4758-AA32-DF669A90A293}"/>
              </a:ext>
            </a:extLst>
          </p:cNvPr>
          <p:cNvSpPr>
            <a:spLocks noGrp="1"/>
          </p:cNvSpPr>
          <p:nvPr>
            <p:ph idx="1"/>
          </p:nvPr>
        </p:nvSpPr>
        <p:spPr>
          <a:xfrm>
            <a:off x="5715000" y="2298987"/>
            <a:ext cx="2866642" cy="3742762"/>
          </a:xfrm>
        </p:spPr>
        <p:txBody>
          <a:bodyPr>
            <a:normAutofit/>
          </a:bodyPr>
          <a:lstStyle/>
          <a:p>
            <a:r>
              <a:rPr lang="en-US" sz="1700" dirty="0"/>
              <a:t>Program Manager:</a:t>
            </a:r>
          </a:p>
          <a:p>
            <a:pPr lvl="1"/>
            <a:r>
              <a:rPr lang="en-US" sz="1700" dirty="0"/>
              <a:t>Jeff Hough </a:t>
            </a:r>
          </a:p>
          <a:p>
            <a:pPr lvl="1"/>
            <a:r>
              <a:rPr lang="en-US" sz="1700" dirty="0"/>
              <a:t>775-5518</a:t>
            </a:r>
          </a:p>
          <a:p>
            <a:pPr lvl="1"/>
            <a:endParaRPr lang="en-US" sz="1700" dirty="0"/>
          </a:p>
          <a:p>
            <a:r>
              <a:rPr lang="en-US" sz="1700" dirty="0"/>
              <a:t>Collectors:</a:t>
            </a:r>
          </a:p>
          <a:p>
            <a:pPr lvl="1"/>
            <a:r>
              <a:rPr lang="en-US" sz="1700" dirty="0"/>
              <a:t>Jen Casperson</a:t>
            </a:r>
          </a:p>
          <a:p>
            <a:pPr lvl="1"/>
            <a:r>
              <a:rPr lang="en-US" sz="1700" dirty="0"/>
              <a:t>Vaughn Cavender</a:t>
            </a:r>
          </a:p>
        </p:txBody>
      </p:sp>
      <p:sp>
        <p:nvSpPr>
          <p:cNvPr id="5122" name="Footer Placeholder 3"/>
          <p:cNvSpPr>
            <a:spLocks noGrp="1"/>
          </p:cNvSpPr>
          <p:nvPr>
            <p:ph type="ftr" sz="quarter" idx="4294967295"/>
          </p:nvPr>
        </p:nvSpPr>
        <p:spPr>
          <a:xfrm>
            <a:off x="3028950" y="6356350"/>
            <a:ext cx="3086100" cy="365125"/>
          </a:xfrm>
          <a:prstGeom prst="rect">
            <a:avLst/>
          </a:prstGeom>
        </p:spPr>
        <p:txBody>
          <a:bodyPr>
            <a:normAutofit/>
          </a:bodyPr>
          <a:lstStyle/>
          <a:p>
            <a:pPr>
              <a:lnSpc>
                <a:spcPct val="90000"/>
              </a:lnSpc>
              <a:spcAft>
                <a:spcPts val="600"/>
              </a:spcAft>
            </a:pPr>
            <a:r>
              <a:rPr lang="en-US" i="1" dirty="0">
                <a:solidFill>
                  <a:srgbClr val="FFFFFF"/>
                </a:solidFill>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638426" y="365125"/>
            <a:ext cx="4524374" cy="625475"/>
          </a:xfrm>
        </p:spPr>
        <p:txBody>
          <a:bodyPr>
            <a:normAutofit/>
          </a:bodyPr>
          <a:lstStyle/>
          <a:p>
            <a:pPr eaLnBrk="1" hangingPunct="1"/>
            <a:r>
              <a:rPr lang="en-US" sz="3500" dirty="0"/>
              <a:t>Location and Hours</a:t>
            </a:r>
          </a:p>
        </p:txBody>
      </p:sp>
      <p:sp>
        <p:nvSpPr>
          <p:cNvPr id="4" name="Content Placeholder 3">
            <a:extLst>
              <a:ext uri="{FF2B5EF4-FFF2-40B4-BE49-F238E27FC236}">
                <a16:creationId xmlns:a16="http://schemas.microsoft.com/office/drawing/2014/main" id="{91D20D59-D51D-4758-AA32-DF669A90A293}"/>
              </a:ext>
            </a:extLst>
          </p:cNvPr>
          <p:cNvSpPr>
            <a:spLocks noGrp="1"/>
          </p:cNvSpPr>
          <p:nvPr>
            <p:ph idx="1"/>
          </p:nvPr>
        </p:nvSpPr>
        <p:spPr>
          <a:xfrm>
            <a:off x="1219200" y="1524000"/>
            <a:ext cx="6934200" cy="3505199"/>
          </a:xfrm>
        </p:spPr>
        <p:txBody>
          <a:bodyPr>
            <a:noAutofit/>
          </a:bodyPr>
          <a:lstStyle/>
          <a:p>
            <a:pPr eaLnBrk="1" hangingPunct="1"/>
            <a:r>
              <a:rPr lang="en-US" sz="2000" dirty="0"/>
              <a:t>Monday – Friday</a:t>
            </a:r>
          </a:p>
          <a:p>
            <a:pPr lvl="1" eaLnBrk="1" hangingPunct="1"/>
            <a:r>
              <a:rPr lang="en-US" sz="2000" dirty="0"/>
              <a:t>0700-1100</a:t>
            </a:r>
          </a:p>
          <a:p>
            <a:pPr lvl="1" eaLnBrk="1" hangingPunct="1"/>
            <a:r>
              <a:rPr lang="en-US" sz="2000" dirty="0"/>
              <a:t>1300-1600</a:t>
            </a:r>
          </a:p>
          <a:p>
            <a:pPr lvl="1" eaLnBrk="1" hangingPunct="1"/>
            <a:endParaRPr lang="en-US" sz="2000" dirty="0"/>
          </a:p>
          <a:p>
            <a:pPr eaLnBrk="1" hangingPunct="1"/>
            <a:r>
              <a:rPr lang="en-US" sz="2000" dirty="0"/>
              <a:t>5835 D Ave </a:t>
            </a:r>
            <a:r>
              <a:rPr lang="en-US" sz="2000" dirty="0" err="1"/>
              <a:t>Bldg</a:t>
            </a:r>
            <a:r>
              <a:rPr lang="en-US" sz="2000" dirty="0"/>
              <a:t> 152</a:t>
            </a:r>
          </a:p>
          <a:p>
            <a:pPr lvl="1" eaLnBrk="1" hangingPunct="1"/>
            <a:r>
              <a:rPr lang="en-US" sz="2000" dirty="0"/>
              <a:t>One street east of the BX</a:t>
            </a:r>
          </a:p>
        </p:txBody>
      </p:sp>
      <p:sp>
        <p:nvSpPr>
          <p:cNvPr id="5122" name="Footer Placeholder 3"/>
          <p:cNvSpPr>
            <a:spLocks noGrp="1"/>
          </p:cNvSpPr>
          <p:nvPr>
            <p:ph type="ftr" sz="quarter" idx="4294967295"/>
          </p:nvPr>
        </p:nvSpPr>
        <p:spPr>
          <a:xfrm>
            <a:off x="3028950" y="6356350"/>
            <a:ext cx="3086100" cy="365125"/>
          </a:xfrm>
          <a:prstGeom prst="rect">
            <a:avLst/>
          </a:prstGeom>
        </p:spPr>
        <p:txBody>
          <a:bodyPr>
            <a:normAutofit/>
          </a:bodyPr>
          <a:lstStyle/>
          <a:p>
            <a:pPr>
              <a:lnSpc>
                <a:spcPct val="90000"/>
              </a:lnSpc>
              <a:spcAft>
                <a:spcPts val="600"/>
              </a:spcAft>
            </a:pPr>
            <a:r>
              <a:rPr lang="en-US" i="1" dirty="0">
                <a:solidFill>
                  <a:srgbClr val="FFFFFF"/>
                </a:solidFill>
                <a:latin typeface="Times New Roman" pitchFamily="18" charset="0"/>
                <a:cs typeface="Times New Roman" pitchFamily="18" charset="0"/>
              </a:rPr>
              <a:t> </a:t>
            </a:r>
          </a:p>
        </p:txBody>
      </p:sp>
    </p:spTree>
    <p:extLst>
      <p:ext uri="{BB962C8B-B14F-4D97-AF65-F5344CB8AC3E}">
        <p14:creationId xmlns:p14="http://schemas.microsoft.com/office/powerpoint/2010/main" val="58660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CA88-E3C1-4A42-9B56-D7170E0EDB5E}"/>
              </a:ext>
            </a:extLst>
          </p:cNvPr>
          <p:cNvSpPr>
            <a:spLocks noGrp="1"/>
          </p:cNvSpPr>
          <p:nvPr>
            <p:ph type="title"/>
          </p:nvPr>
        </p:nvSpPr>
        <p:spPr/>
        <p:txBody>
          <a:bodyPr/>
          <a:lstStyle/>
          <a:p>
            <a:r>
              <a:rPr lang="en-US">
                <a:solidFill>
                  <a:schemeClr val="bg1"/>
                </a:solidFill>
              </a:rPr>
              <a:t>Purpose</a:t>
            </a:r>
            <a:endParaRPr lang="en-US" dirty="0">
              <a:solidFill>
                <a:schemeClr val="bg1"/>
              </a:solidFill>
            </a:endParaRPr>
          </a:p>
        </p:txBody>
      </p:sp>
      <p:sp>
        <p:nvSpPr>
          <p:cNvPr id="8" name="Content Placeholder 7">
            <a:extLst>
              <a:ext uri="{FF2B5EF4-FFF2-40B4-BE49-F238E27FC236}">
                <a16:creationId xmlns:a16="http://schemas.microsoft.com/office/drawing/2014/main" id="{7FE8F7CB-7B9B-4DDB-923C-075055E916B0}"/>
              </a:ext>
            </a:extLst>
          </p:cNvPr>
          <p:cNvSpPr>
            <a:spLocks noGrp="1"/>
          </p:cNvSpPr>
          <p:nvPr>
            <p:ph sz="half" idx="1"/>
          </p:nvPr>
        </p:nvSpPr>
        <p:spPr>
          <a:xfrm>
            <a:off x="304800" y="1600201"/>
            <a:ext cx="4343400" cy="4525963"/>
          </a:xfrm>
        </p:spPr>
        <p:txBody>
          <a:bodyPr/>
          <a:lstStyle/>
          <a:p>
            <a:pPr marL="0" indent="0">
              <a:buNone/>
            </a:pPr>
            <a:endParaRPr lang="en-US" sz="2800" b="0" i="0">
              <a:effectLst/>
            </a:endParaRPr>
          </a:p>
          <a:p>
            <a:pPr marL="0" indent="0">
              <a:buNone/>
            </a:pPr>
            <a:r>
              <a:rPr lang="en-US" sz="2800" b="0" i="0">
                <a:effectLst/>
              </a:rPr>
              <a:t>The DDR's goals are to enhance mission readiness and foster a drug-free environment through education, prevention, deterrence and community outreach. </a:t>
            </a:r>
            <a:endParaRPr lang="en-US" sz="2800"/>
          </a:p>
          <a:p>
            <a:endParaRPr lang="en-US" dirty="0"/>
          </a:p>
        </p:txBody>
      </p:sp>
      <p:pic>
        <p:nvPicPr>
          <p:cNvPr id="10" name="Content Placeholder 8" descr="Text, logo&#10;&#10;Description automatically generated">
            <a:extLst>
              <a:ext uri="{FF2B5EF4-FFF2-40B4-BE49-F238E27FC236}">
                <a16:creationId xmlns:a16="http://schemas.microsoft.com/office/drawing/2014/main" id="{4117DD99-F90B-4387-B863-944D96D70F9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94793"/>
            <a:ext cx="4038600" cy="2336776"/>
          </a:xfrm>
        </p:spPr>
      </p:pic>
      <p:sp>
        <p:nvSpPr>
          <p:cNvPr id="3" name="Rectangle 2">
            <a:extLst>
              <a:ext uri="{FF2B5EF4-FFF2-40B4-BE49-F238E27FC236}">
                <a16:creationId xmlns:a16="http://schemas.microsoft.com/office/drawing/2014/main" id="{6F1C952D-00D9-0DE5-4F28-5AAB1B9FC7B2}"/>
              </a:ext>
            </a:extLst>
          </p:cNvPr>
          <p:cNvSpPr txBox="1">
            <a:spLocks noChangeArrowheads="1"/>
          </p:cNvSpPr>
          <p:nvPr/>
        </p:nvSpPr>
        <p:spPr bwMode="auto">
          <a:xfrm>
            <a:off x="1219200" y="0"/>
            <a:ext cx="6781800" cy="1020763"/>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algn="ctr"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173" algn="l" rtl="0" fontAlgn="base">
              <a:lnSpc>
                <a:spcPct val="85000"/>
              </a:lnSpc>
              <a:spcBef>
                <a:spcPct val="0"/>
              </a:spcBef>
              <a:spcAft>
                <a:spcPct val="0"/>
              </a:spcAft>
              <a:defRPr sz="3600" b="1">
                <a:solidFill>
                  <a:schemeClr val="tx2"/>
                </a:solidFill>
                <a:latin typeface="Arial" charset="0"/>
              </a:defRPr>
            </a:lvl6pPr>
            <a:lvl7pPr marL="914345" algn="l" rtl="0" fontAlgn="base">
              <a:lnSpc>
                <a:spcPct val="85000"/>
              </a:lnSpc>
              <a:spcBef>
                <a:spcPct val="0"/>
              </a:spcBef>
              <a:spcAft>
                <a:spcPct val="0"/>
              </a:spcAft>
              <a:defRPr sz="3600" b="1">
                <a:solidFill>
                  <a:schemeClr val="tx2"/>
                </a:solidFill>
                <a:latin typeface="Arial" charset="0"/>
              </a:defRPr>
            </a:lvl7pPr>
            <a:lvl8pPr marL="1371518" algn="l" rtl="0" fontAlgn="base">
              <a:lnSpc>
                <a:spcPct val="85000"/>
              </a:lnSpc>
              <a:spcBef>
                <a:spcPct val="0"/>
              </a:spcBef>
              <a:spcAft>
                <a:spcPct val="0"/>
              </a:spcAft>
              <a:defRPr sz="3600" b="1">
                <a:solidFill>
                  <a:schemeClr val="tx2"/>
                </a:solidFill>
                <a:latin typeface="Arial" charset="0"/>
              </a:defRPr>
            </a:lvl8pPr>
            <a:lvl9pPr marL="1828690" algn="l" rtl="0" fontAlgn="base">
              <a:lnSpc>
                <a:spcPct val="85000"/>
              </a:lnSpc>
              <a:spcBef>
                <a:spcPct val="0"/>
              </a:spcBef>
              <a:spcAft>
                <a:spcPct val="0"/>
              </a:spcAft>
              <a:defRPr sz="3600" b="1">
                <a:solidFill>
                  <a:schemeClr val="tx2"/>
                </a:solidFill>
                <a:latin typeface="Arial" charset="0"/>
              </a:defRPr>
            </a:lvl9pPr>
          </a:lstStyle>
          <a:p>
            <a:pPr eaLnBrk="1" hangingPunct="1">
              <a:buClr>
                <a:schemeClr val="accent1"/>
              </a:buClr>
            </a:pPr>
            <a:r>
              <a:rPr lang="en-US" altLang="en-US" kern="0"/>
              <a:t>Overview</a:t>
            </a:r>
            <a:endParaRPr lang="en-US" altLang="en-US" kern="0" dirty="0"/>
          </a:p>
        </p:txBody>
      </p:sp>
    </p:spTree>
    <p:extLst>
      <p:ext uri="{BB962C8B-B14F-4D97-AF65-F5344CB8AC3E}">
        <p14:creationId xmlns:p14="http://schemas.microsoft.com/office/powerpoint/2010/main" val="370255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chor="t">
            <a:normAutofit/>
          </a:bodyPr>
          <a:lstStyle/>
          <a:p>
            <a:pPr eaLnBrk="1" hangingPunct="1"/>
            <a:r>
              <a:rPr lang="en-US" sz="4000" dirty="0">
                <a:solidFill>
                  <a:schemeClr val="tx1"/>
                </a:solidFill>
              </a:rPr>
              <a:t>References</a:t>
            </a:r>
          </a:p>
        </p:txBody>
      </p:sp>
      <p:sp>
        <p:nvSpPr>
          <p:cNvPr id="4" name="Content Placeholder 3">
            <a:extLst>
              <a:ext uri="{FF2B5EF4-FFF2-40B4-BE49-F238E27FC236}">
                <a16:creationId xmlns:a16="http://schemas.microsoft.com/office/drawing/2014/main" id="{91D20D59-D51D-4758-AA32-DF669A90A293}"/>
              </a:ext>
            </a:extLst>
          </p:cNvPr>
          <p:cNvSpPr>
            <a:spLocks noGrp="1"/>
          </p:cNvSpPr>
          <p:nvPr>
            <p:ph idx="1"/>
          </p:nvPr>
        </p:nvSpPr>
        <p:spPr/>
        <p:txBody>
          <a:bodyPr>
            <a:noAutofit/>
          </a:bodyPr>
          <a:lstStyle/>
          <a:p>
            <a:pPr eaLnBrk="1" hangingPunct="1"/>
            <a:r>
              <a:rPr lang="en-US" sz="2500" dirty="0"/>
              <a:t>Operating Guidance:</a:t>
            </a:r>
          </a:p>
          <a:p>
            <a:pPr lvl="1" eaLnBrk="1" hangingPunct="1"/>
            <a:r>
              <a:rPr lang="en-US" sz="2500" dirty="0"/>
              <a:t>AFMAN 44-1977- Military Drug Demand Reduction Program</a:t>
            </a:r>
          </a:p>
          <a:p>
            <a:pPr lvl="1" eaLnBrk="1" hangingPunct="1"/>
            <a:r>
              <a:rPr lang="en-US" sz="2500" dirty="0"/>
              <a:t>AFMAN 44-198- Air Force Civilian Drug Demand Reduction Program</a:t>
            </a:r>
          </a:p>
          <a:p>
            <a:pPr lvl="1" eaLnBrk="1" hangingPunct="1"/>
            <a:endParaRPr lang="en-US" sz="2500" dirty="0"/>
          </a:p>
          <a:p>
            <a:pPr eaLnBrk="1" hangingPunct="1"/>
            <a:r>
              <a:rPr lang="en-US" sz="2500" dirty="0"/>
              <a:t>Testing is conducted through the Department of Health and Human Services</a:t>
            </a:r>
          </a:p>
        </p:txBody>
      </p:sp>
      <p:sp>
        <p:nvSpPr>
          <p:cNvPr id="5122" name="Footer Placeholder 3"/>
          <p:cNvSpPr>
            <a:spLocks noGrp="1"/>
          </p:cNvSpPr>
          <p:nvPr>
            <p:ph type="ftr" sz="quarter" idx="4294967295"/>
          </p:nvPr>
        </p:nvSpPr>
        <p:spPr>
          <a:xfrm>
            <a:off x="1311275" y="6227763"/>
            <a:ext cx="7832725" cy="319087"/>
          </a:xfrm>
          <a:prstGeom prst="rect">
            <a:avLst/>
          </a:prstGeom>
        </p:spPr>
        <p:txBody>
          <a:bodyPr>
            <a:normAutofit/>
          </a:bodyPr>
          <a:lstStyle/>
          <a:p>
            <a:pPr>
              <a:lnSpc>
                <a:spcPct val="90000"/>
              </a:lnSpc>
              <a:spcAft>
                <a:spcPts val="600"/>
              </a:spcAft>
            </a:pPr>
            <a:r>
              <a:rPr lang="en-US" sz="1500" i="1" dirty="0">
                <a:latin typeface="Times New Roman" pitchFamily="18" charset="0"/>
                <a:cs typeface="Times New Roman" pitchFamily="18" charset="0"/>
              </a:rPr>
              <a:t> </a:t>
            </a:r>
          </a:p>
        </p:txBody>
      </p:sp>
    </p:spTree>
    <p:extLst>
      <p:ext uri="{BB962C8B-B14F-4D97-AF65-F5344CB8AC3E}">
        <p14:creationId xmlns:p14="http://schemas.microsoft.com/office/powerpoint/2010/main" val="275235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8B42-70B1-4811-8E20-16FC47F1AA6A}"/>
              </a:ext>
            </a:extLst>
          </p:cNvPr>
          <p:cNvSpPr>
            <a:spLocks noGrp="1"/>
          </p:cNvSpPr>
          <p:nvPr>
            <p:ph type="title"/>
          </p:nvPr>
        </p:nvSpPr>
        <p:spPr/>
        <p:txBody>
          <a:bodyPr/>
          <a:lstStyle/>
          <a:p>
            <a:r>
              <a:rPr lang="en-US" sz="3000" dirty="0">
                <a:solidFill>
                  <a:schemeClr val="bg1"/>
                </a:solidFill>
              </a:rPr>
              <a:t>1981 USS Nimitz Aviation Mishap</a:t>
            </a:r>
          </a:p>
        </p:txBody>
      </p:sp>
      <p:sp>
        <p:nvSpPr>
          <p:cNvPr id="3" name="Content Placeholder 2">
            <a:extLst>
              <a:ext uri="{FF2B5EF4-FFF2-40B4-BE49-F238E27FC236}">
                <a16:creationId xmlns:a16="http://schemas.microsoft.com/office/drawing/2014/main" id="{46950D59-F109-4F35-AD22-F79B34BB186F}"/>
              </a:ext>
            </a:extLst>
          </p:cNvPr>
          <p:cNvSpPr>
            <a:spLocks noGrp="1"/>
          </p:cNvSpPr>
          <p:nvPr>
            <p:ph sz="half" idx="1"/>
          </p:nvPr>
        </p:nvSpPr>
        <p:spPr/>
        <p:txBody>
          <a:bodyPr/>
          <a:lstStyle/>
          <a:p>
            <a:r>
              <a:rPr lang="en-US" sz="1600" dirty="0"/>
              <a:t>14 killed, 48 injured, 7 aircraft destroyed, 11 aircraft damaged, $200M in damages ($650M adjusting for inflation)</a:t>
            </a:r>
          </a:p>
          <a:p>
            <a:pPr marL="0" indent="0">
              <a:buNone/>
            </a:pPr>
            <a:endParaRPr lang="en-US" sz="700" b="0" dirty="0"/>
          </a:p>
          <a:p>
            <a:pPr lvl="1"/>
            <a:r>
              <a:rPr lang="en-US" sz="1300" b="0" dirty="0"/>
              <a:t>Six of the deceased had detectable levels of marijuana in their system. After investigation, </a:t>
            </a:r>
            <a:r>
              <a:rPr lang="en-US" sz="1300" dirty="0"/>
              <a:t>i</a:t>
            </a:r>
            <a:r>
              <a:rPr lang="en-US" sz="1300" b="0" dirty="0"/>
              <a:t>t was found that it was the pilot's error that caused the crash.</a:t>
            </a:r>
          </a:p>
          <a:p>
            <a:pPr lvl="1"/>
            <a:endParaRPr lang="en-US" sz="1000" b="0" dirty="0"/>
          </a:p>
          <a:p>
            <a:pPr lvl="1"/>
            <a:r>
              <a:rPr lang="en-US" sz="1300" b="0" dirty="0"/>
              <a:t>President Ronald Reagan implemented the Zero Tolerance Policy because of the incident.</a:t>
            </a:r>
          </a:p>
          <a:p>
            <a:pPr marL="0" indent="0">
              <a:buNone/>
            </a:pPr>
            <a:endParaRPr lang="en-US" sz="1000" b="0" dirty="0"/>
          </a:p>
          <a:p>
            <a:r>
              <a:rPr lang="en-US" sz="1600" b="0" dirty="0"/>
              <a:t>Personnel abusing illicit drugs or prescription medications are a </a:t>
            </a:r>
            <a:r>
              <a:rPr lang="en-US" sz="1600" dirty="0"/>
              <a:t>safety hazard </a:t>
            </a:r>
            <a:r>
              <a:rPr lang="en-US" sz="1600" b="0" dirty="0"/>
              <a:t>resulting in the potential loss of equipment, resources, and lives.</a:t>
            </a:r>
          </a:p>
          <a:p>
            <a:endParaRPr lang="en-US" dirty="0"/>
          </a:p>
        </p:txBody>
      </p:sp>
      <p:pic>
        <p:nvPicPr>
          <p:cNvPr id="5" name="Content Placeholder 9" descr="A picture containing outdoor, boat, watercraft, several&#10;&#10;Description automatically generated">
            <a:extLst>
              <a:ext uri="{FF2B5EF4-FFF2-40B4-BE49-F238E27FC236}">
                <a16:creationId xmlns:a16="http://schemas.microsoft.com/office/drawing/2014/main" id="{B499158E-9075-4481-A9D8-5E0874EB64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2" y="2133600"/>
            <a:ext cx="4038600" cy="3134747"/>
          </a:xfrm>
        </p:spPr>
      </p:pic>
    </p:spTree>
    <p:extLst>
      <p:ext uri="{BB962C8B-B14F-4D97-AF65-F5344CB8AC3E}">
        <p14:creationId xmlns:p14="http://schemas.microsoft.com/office/powerpoint/2010/main" val="20420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E72D5-5396-4463-A79A-B1E4A543C8EA}"/>
              </a:ext>
            </a:extLst>
          </p:cNvPr>
          <p:cNvSpPr>
            <a:spLocks noGrp="1"/>
          </p:cNvSpPr>
          <p:nvPr>
            <p:ph type="title"/>
          </p:nvPr>
        </p:nvSpPr>
        <p:spPr/>
        <p:txBody>
          <a:bodyPr/>
          <a:lstStyle/>
          <a:p>
            <a:r>
              <a:rPr lang="en-US" dirty="0">
                <a:solidFill>
                  <a:schemeClr val="bg1"/>
                </a:solidFill>
              </a:rPr>
              <a:t>Civilian Drug Testing</a:t>
            </a:r>
          </a:p>
        </p:txBody>
      </p:sp>
      <p:sp>
        <p:nvSpPr>
          <p:cNvPr id="6" name="Content Placeholder 5">
            <a:extLst>
              <a:ext uri="{FF2B5EF4-FFF2-40B4-BE49-F238E27FC236}">
                <a16:creationId xmlns:a16="http://schemas.microsoft.com/office/drawing/2014/main" id="{BDEF138D-2726-41BA-ABEB-452E452E96AF}"/>
              </a:ext>
            </a:extLst>
          </p:cNvPr>
          <p:cNvSpPr>
            <a:spLocks noGrp="1"/>
          </p:cNvSpPr>
          <p:nvPr>
            <p:ph idx="1"/>
          </p:nvPr>
        </p:nvSpPr>
        <p:spPr/>
        <p:txBody>
          <a:bodyPr/>
          <a:lstStyle/>
          <a:p>
            <a:pPr>
              <a:buClr>
                <a:schemeClr val="tx2"/>
              </a:buClr>
              <a:buSzPct val="85000"/>
            </a:pPr>
            <a:r>
              <a:rPr lang="en-US" sz="2200" b="0" dirty="0"/>
              <a:t>Civilian Testing Types</a:t>
            </a:r>
          </a:p>
          <a:p>
            <a:pPr lvl="1">
              <a:buClr>
                <a:schemeClr val="tx2"/>
              </a:buClr>
              <a:buSzPct val="85000"/>
              <a:buFont typeface="Wingdings" panose="05000000000000000000" pitchFamily="2" charset="2"/>
              <a:buChar char="§"/>
            </a:pPr>
            <a:r>
              <a:rPr lang="en-US" sz="1800" b="0" dirty="0"/>
              <a:t>Random</a:t>
            </a:r>
          </a:p>
          <a:p>
            <a:pPr lvl="1">
              <a:buClr>
                <a:schemeClr val="tx2"/>
              </a:buClr>
              <a:buSzPct val="85000"/>
              <a:buFont typeface="Wingdings" panose="05000000000000000000" pitchFamily="2" charset="2"/>
              <a:buChar char="§"/>
            </a:pPr>
            <a:r>
              <a:rPr lang="en-US" sz="1800" b="0" dirty="0"/>
              <a:t>Reasonable suspicion</a:t>
            </a:r>
          </a:p>
          <a:p>
            <a:pPr lvl="1">
              <a:buClr>
                <a:schemeClr val="tx2"/>
              </a:buClr>
              <a:buSzPct val="85000"/>
              <a:buFont typeface="Wingdings" panose="05000000000000000000" pitchFamily="2" charset="2"/>
              <a:buChar char="§"/>
            </a:pPr>
            <a:r>
              <a:rPr lang="en-US" sz="1800" b="0" dirty="0"/>
              <a:t>Consent</a:t>
            </a:r>
          </a:p>
          <a:p>
            <a:pPr lvl="1">
              <a:buClr>
                <a:schemeClr val="tx2"/>
              </a:buClr>
              <a:buSzPct val="85000"/>
              <a:buFont typeface="Wingdings" panose="05000000000000000000" pitchFamily="2" charset="2"/>
              <a:buChar char="§"/>
            </a:pPr>
            <a:r>
              <a:rPr lang="en-US" sz="1800" b="0" dirty="0"/>
              <a:t>Follow-up</a:t>
            </a:r>
          </a:p>
          <a:p>
            <a:pPr>
              <a:buClr>
                <a:schemeClr val="tx2"/>
              </a:buClr>
              <a:buSzPct val="85000"/>
              <a:buFont typeface="Wingdings" panose="05000000000000000000" pitchFamily="2" charset="2"/>
              <a:buChar char="§"/>
            </a:pPr>
            <a:endParaRPr lang="en-US" sz="2000" b="0" dirty="0"/>
          </a:p>
          <a:p>
            <a:pPr>
              <a:buClr>
                <a:schemeClr val="tx2"/>
              </a:buClr>
              <a:buSzPct val="85000"/>
            </a:pPr>
            <a:r>
              <a:rPr lang="en-US" sz="2200" b="0" dirty="0"/>
              <a:t>Based on job position</a:t>
            </a:r>
          </a:p>
          <a:p>
            <a:pPr lvl="1">
              <a:buClr>
                <a:schemeClr val="tx2"/>
              </a:buClr>
              <a:buSzPct val="85000"/>
              <a:buFont typeface="Wingdings" panose="05000000000000000000" pitchFamily="2" charset="2"/>
              <a:buChar char="§"/>
            </a:pPr>
            <a:r>
              <a:rPr lang="en-US" sz="2000" b="0" dirty="0"/>
              <a:t>Must be a Testing Designated Position (TDP)</a:t>
            </a:r>
          </a:p>
          <a:p>
            <a:pPr lvl="1">
              <a:buClr>
                <a:schemeClr val="tx2"/>
              </a:buClr>
              <a:buSzPct val="85000"/>
              <a:buFont typeface="Wingdings" panose="05000000000000000000" pitchFamily="2" charset="2"/>
              <a:buChar char="§"/>
            </a:pPr>
            <a:endParaRPr lang="en-US" sz="2000" b="0" dirty="0"/>
          </a:p>
          <a:p>
            <a:pPr>
              <a:buClr>
                <a:schemeClr val="tx2"/>
              </a:buClr>
              <a:buSzPct val="85000"/>
            </a:pPr>
            <a:r>
              <a:rPr lang="en-US" sz="2200" b="0" dirty="0"/>
              <a:t>Currently have just under 4,000 TDPs, out of 10,000 civilian employees.</a:t>
            </a:r>
          </a:p>
          <a:p>
            <a:endParaRPr lang="en-US" dirty="0"/>
          </a:p>
        </p:txBody>
      </p:sp>
      <p:pic>
        <p:nvPicPr>
          <p:cNvPr id="8" name="Picture 7">
            <a:extLst>
              <a:ext uri="{FF2B5EF4-FFF2-40B4-BE49-F238E27FC236}">
                <a16:creationId xmlns:a16="http://schemas.microsoft.com/office/drawing/2014/main" id="{25FAAA17-CF33-48C8-B4C9-807CD2F7A3E7}"/>
              </a:ext>
            </a:extLst>
          </p:cNvPr>
          <p:cNvPicPr>
            <a:picLocks noChangeAspect="1"/>
          </p:cNvPicPr>
          <p:nvPr/>
        </p:nvPicPr>
        <p:blipFill>
          <a:blip r:embed="rId2"/>
          <a:stretch>
            <a:fillRect/>
          </a:stretch>
        </p:blipFill>
        <p:spPr>
          <a:xfrm>
            <a:off x="4568025" y="1600201"/>
            <a:ext cx="4153480" cy="1895740"/>
          </a:xfrm>
          <a:prstGeom prst="rect">
            <a:avLst/>
          </a:prstGeom>
        </p:spPr>
      </p:pic>
    </p:spTree>
    <p:extLst>
      <p:ext uri="{BB962C8B-B14F-4D97-AF65-F5344CB8AC3E}">
        <p14:creationId xmlns:p14="http://schemas.microsoft.com/office/powerpoint/2010/main" val="50678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1561-1B33-4DED-A4A1-70EB653F49C8}"/>
              </a:ext>
            </a:extLst>
          </p:cNvPr>
          <p:cNvSpPr>
            <a:spLocks noGrp="1"/>
          </p:cNvSpPr>
          <p:nvPr>
            <p:ph type="title"/>
          </p:nvPr>
        </p:nvSpPr>
        <p:spPr/>
        <p:txBody>
          <a:bodyPr/>
          <a:lstStyle/>
          <a:p>
            <a:r>
              <a:rPr lang="en-US" dirty="0">
                <a:solidFill>
                  <a:schemeClr val="bg1"/>
                </a:solidFill>
              </a:rPr>
              <a:t>Notification Process</a:t>
            </a:r>
          </a:p>
        </p:txBody>
      </p:sp>
      <p:sp>
        <p:nvSpPr>
          <p:cNvPr id="3" name="Content Placeholder 2">
            <a:extLst>
              <a:ext uri="{FF2B5EF4-FFF2-40B4-BE49-F238E27FC236}">
                <a16:creationId xmlns:a16="http://schemas.microsoft.com/office/drawing/2014/main" id="{A47E3FA0-AAC1-4C72-B092-5E30F9F4D1AB}"/>
              </a:ext>
            </a:extLst>
          </p:cNvPr>
          <p:cNvSpPr>
            <a:spLocks noGrp="1"/>
          </p:cNvSpPr>
          <p:nvPr>
            <p:ph idx="1"/>
          </p:nvPr>
        </p:nvSpPr>
        <p:spPr/>
        <p:txBody>
          <a:bodyPr/>
          <a:lstStyle/>
          <a:p>
            <a:pPr lvl="1">
              <a:buClr>
                <a:schemeClr val="tx2"/>
              </a:buClr>
              <a:buSzPct val="80000"/>
              <a:buFont typeface="Wingdings" panose="05000000000000000000" pitchFamily="2" charset="2"/>
              <a:buChar char="§"/>
            </a:pPr>
            <a:endParaRPr lang="en-US" sz="2000" b="0" dirty="0">
              <a:solidFill>
                <a:prstClr val="black"/>
              </a:solidFill>
            </a:endParaRPr>
          </a:p>
          <a:p>
            <a:pPr lvl="1">
              <a:buClr>
                <a:schemeClr val="tx2"/>
              </a:buClr>
              <a:buSzPct val="80000"/>
              <a:buFont typeface="Wingdings" panose="05000000000000000000" pitchFamily="2" charset="2"/>
              <a:buChar char="§"/>
            </a:pPr>
            <a:r>
              <a:rPr lang="en-US" sz="2000" b="0" dirty="0">
                <a:solidFill>
                  <a:prstClr val="black"/>
                </a:solidFill>
              </a:rPr>
              <a:t>Trusted Agents give notice of selection to supervisor </a:t>
            </a:r>
          </a:p>
          <a:p>
            <a:pPr lvl="1">
              <a:buClr>
                <a:schemeClr val="tx2"/>
              </a:buClr>
              <a:buSzPct val="80000"/>
              <a:buFont typeface="Wingdings" panose="05000000000000000000" pitchFamily="2" charset="2"/>
              <a:buChar char="§"/>
            </a:pPr>
            <a:endParaRPr lang="en-US" sz="2000" b="0" dirty="0">
              <a:solidFill>
                <a:prstClr val="black"/>
              </a:solidFill>
            </a:endParaRPr>
          </a:p>
          <a:p>
            <a:pPr lvl="1">
              <a:buClr>
                <a:schemeClr val="tx2"/>
              </a:buClr>
              <a:buSzPct val="80000"/>
              <a:buFont typeface="Wingdings" panose="05000000000000000000" pitchFamily="2" charset="2"/>
              <a:buChar char="§"/>
            </a:pPr>
            <a:r>
              <a:rPr lang="en-US" sz="2000" b="0" dirty="0">
                <a:solidFill>
                  <a:prstClr val="black"/>
                </a:solidFill>
              </a:rPr>
              <a:t>Only employee’s supervisor can make the notification</a:t>
            </a:r>
          </a:p>
          <a:p>
            <a:pPr lvl="1">
              <a:buClr>
                <a:schemeClr val="tx2"/>
              </a:buClr>
              <a:buSzPct val="80000"/>
              <a:buFont typeface="Wingdings" panose="05000000000000000000" pitchFamily="2" charset="2"/>
              <a:buChar char="§"/>
            </a:pPr>
            <a:endParaRPr lang="en-US" sz="2000" b="0" dirty="0">
              <a:solidFill>
                <a:prstClr val="black"/>
              </a:solidFill>
            </a:endParaRPr>
          </a:p>
          <a:p>
            <a:pPr lvl="1">
              <a:buClr>
                <a:schemeClr val="tx2"/>
              </a:buClr>
              <a:buSzPct val="80000"/>
              <a:buFont typeface="Wingdings" panose="05000000000000000000" pitchFamily="2" charset="2"/>
              <a:buChar char="§"/>
            </a:pPr>
            <a:r>
              <a:rPr lang="en-US" sz="2000" b="0" dirty="0">
                <a:solidFill>
                  <a:prstClr val="black"/>
                </a:solidFill>
              </a:rPr>
              <a:t>Two hours are given to report for testing</a:t>
            </a:r>
          </a:p>
          <a:p>
            <a:pPr lvl="1">
              <a:buClr>
                <a:schemeClr val="tx2"/>
              </a:buClr>
              <a:buSzPct val="80000"/>
              <a:buFont typeface="Wingdings" panose="05000000000000000000" pitchFamily="2" charset="2"/>
              <a:buChar char="§"/>
            </a:pPr>
            <a:endParaRPr lang="en-US" sz="2000" b="0" dirty="0">
              <a:solidFill>
                <a:prstClr val="black"/>
              </a:solidFill>
            </a:endParaRPr>
          </a:p>
          <a:p>
            <a:pPr lvl="1">
              <a:buClr>
                <a:schemeClr val="tx2"/>
              </a:buClr>
              <a:buSzPct val="80000"/>
              <a:buFont typeface="Wingdings" panose="05000000000000000000" pitchFamily="2" charset="2"/>
              <a:buChar char="§"/>
            </a:pPr>
            <a:r>
              <a:rPr lang="en-US" sz="2000" b="0" dirty="0">
                <a:solidFill>
                  <a:prstClr val="black"/>
                </a:solidFill>
              </a:rPr>
              <a:t>Three hours are given to produce a sample</a:t>
            </a:r>
          </a:p>
          <a:p>
            <a:pPr lvl="1">
              <a:buClr>
                <a:schemeClr val="tx2"/>
              </a:buClr>
              <a:buSzPct val="80000"/>
              <a:buFont typeface="Wingdings" panose="05000000000000000000" pitchFamily="2" charset="2"/>
              <a:buChar char="§"/>
            </a:pPr>
            <a:endParaRPr lang="en-US" sz="2000" b="0" dirty="0">
              <a:solidFill>
                <a:prstClr val="black"/>
              </a:solidFill>
            </a:endParaRPr>
          </a:p>
          <a:p>
            <a:pPr lvl="1">
              <a:buClr>
                <a:schemeClr val="tx2"/>
              </a:buClr>
              <a:buSzPct val="80000"/>
              <a:buFont typeface="Wingdings" panose="05000000000000000000" pitchFamily="2" charset="2"/>
              <a:buChar char="§"/>
            </a:pPr>
            <a:r>
              <a:rPr lang="en-US" sz="2000" b="0" dirty="0">
                <a:solidFill>
                  <a:prstClr val="black"/>
                </a:solidFill>
              </a:rPr>
              <a:t>Random tests are not observed</a:t>
            </a:r>
          </a:p>
          <a:p>
            <a:endParaRPr lang="en-US" sz="2000" dirty="0"/>
          </a:p>
        </p:txBody>
      </p:sp>
    </p:spTree>
    <p:extLst>
      <p:ext uri="{BB962C8B-B14F-4D97-AF65-F5344CB8AC3E}">
        <p14:creationId xmlns:p14="http://schemas.microsoft.com/office/powerpoint/2010/main" val="256564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4C5A-9273-435B-A9E3-1C25ECD97335}"/>
              </a:ext>
            </a:extLst>
          </p:cNvPr>
          <p:cNvSpPr>
            <a:spLocks noGrp="1"/>
          </p:cNvSpPr>
          <p:nvPr>
            <p:ph type="title"/>
          </p:nvPr>
        </p:nvSpPr>
        <p:spPr/>
        <p:txBody>
          <a:bodyPr/>
          <a:lstStyle/>
          <a:p>
            <a:r>
              <a:rPr lang="en-US" dirty="0">
                <a:solidFill>
                  <a:schemeClr val="bg1"/>
                </a:solidFill>
              </a:rPr>
              <a:t>Notification Letter</a:t>
            </a:r>
          </a:p>
        </p:txBody>
      </p:sp>
      <p:sp>
        <p:nvSpPr>
          <p:cNvPr id="3" name="Content Placeholder 2">
            <a:extLst>
              <a:ext uri="{FF2B5EF4-FFF2-40B4-BE49-F238E27FC236}">
                <a16:creationId xmlns:a16="http://schemas.microsoft.com/office/drawing/2014/main" id="{4AEFFD12-2B41-491F-A86C-D28E46A9E6C8}"/>
              </a:ext>
            </a:extLst>
          </p:cNvPr>
          <p:cNvSpPr>
            <a:spLocks noGrp="1"/>
          </p:cNvSpPr>
          <p:nvPr>
            <p:ph idx="1"/>
          </p:nvPr>
        </p:nvSpPr>
        <p:spPr/>
        <p:txBody>
          <a:bodyPr/>
          <a:lstStyle/>
          <a:p>
            <a:pPr marL="0" indent="0">
              <a:buNone/>
            </a:pPr>
            <a:r>
              <a:rPr lang="en-US" sz="1200" dirty="0">
                <a:latin typeface="Times New Roman" panose="02020603050405020304" pitchFamily="18" charset="0"/>
              </a:rPr>
              <a:t>SUPERVISORS: Put original in employee’s 971 File; give copy to employee to take to testing</a:t>
            </a:r>
          </a:p>
          <a:p>
            <a:pPr marL="0" indent="0">
              <a:buNone/>
            </a:pPr>
            <a:endParaRPr lang="en-US" sz="1200" dirty="0">
              <a:latin typeface="Times New Roman" panose="02020603050405020304" pitchFamily="18" charset="0"/>
            </a:endParaRPr>
          </a:p>
          <a:p>
            <a:pPr marL="0" indent="0">
              <a:buNone/>
            </a:pPr>
            <a:r>
              <a:rPr lang="en-US" sz="1200" b="0" dirty="0">
                <a:latin typeface="Times New Roman" panose="02020603050405020304" pitchFamily="18" charset="0"/>
              </a:rPr>
              <a:t>MEMORANDUM FOR          </a:t>
            </a:r>
            <a:r>
              <a:rPr lang="en-US" sz="1200" b="0" u="sng" dirty="0">
                <a:latin typeface="Times New Roman" panose="02020603050405020304" pitchFamily="18" charset="0"/>
              </a:rPr>
              <a:t>                     </a:t>
            </a:r>
            <a:endParaRPr lang="en-US" sz="1200" b="0" dirty="0">
              <a:latin typeface="Times New Roman" panose="02020603050405020304" pitchFamily="18" charset="0"/>
            </a:endParaRPr>
          </a:p>
          <a:p>
            <a:pPr marL="0" indent="0">
              <a:buNone/>
            </a:pPr>
            <a:r>
              <a:rPr lang="en-US" sz="1200" b="0" dirty="0">
                <a:latin typeface="Times New Roman" panose="02020603050405020304" pitchFamily="18" charset="0"/>
              </a:rPr>
              <a:t>FROM: DRUG DEMAND REDUCTION OFFICE</a:t>
            </a:r>
          </a:p>
          <a:p>
            <a:pPr marL="0" indent="0">
              <a:buNone/>
            </a:pPr>
            <a:r>
              <a:rPr lang="en-US" sz="1200" b="0" dirty="0">
                <a:latin typeface="Times New Roman" panose="02020603050405020304" pitchFamily="18" charset="0"/>
              </a:rPr>
              <a:t>SUBJECT: </a:t>
            </a:r>
            <a:r>
              <a:rPr lang="en-US" sz="1200" dirty="0">
                <a:latin typeface="Times New Roman" panose="02020603050405020304" pitchFamily="18" charset="0"/>
              </a:rPr>
              <a:t>Notification of Random Drug Testing</a:t>
            </a:r>
          </a:p>
          <a:p>
            <a:pPr marL="0" marR="2260" indent="0">
              <a:buNone/>
            </a:pPr>
            <a:r>
              <a:rPr lang="en-US" sz="1200" b="0" dirty="0">
                <a:latin typeface="Times New Roman" panose="02020603050405020304" pitchFamily="18" charset="0"/>
              </a:rPr>
              <a:t>You have been randomly selected for urinalysis drug testing. IAW AFI 90-508, all specimens will be tested for marijuana, cocaine, PCP, opiates, and amphetamines. You will have an opportunity to submit medical documentation to the Medical Review Officer to support the legitimate use of any specific medication you may currently be taking.</a:t>
            </a:r>
          </a:p>
          <a:p>
            <a:pPr marL="0" marR="1120" indent="0">
              <a:buNone/>
            </a:pPr>
            <a:r>
              <a:rPr lang="en-US" sz="1200" b="0" dirty="0">
                <a:latin typeface="Times New Roman" panose="02020603050405020304" pitchFamily="18" charset="0"/>
              </a:rPr>
              <a:t>You must report to 5835 D Ave., Bldg. 152, within 2 hours of date and time below, but no later than the end of testing hours. Testing hours are </a:t>
            </a:r>
            <a:r>
              <a:rPr lang="en-US" sz="1200" dirty="0">
                <a:latin typeface="Times New Roman" panose="02020603050405020304" pitchFamily="18" charset="0"/>
              </a:rPr>
              <a:t>0800-1100 Tuesday – Friday and 1300 - 1600 Monday – Friday. Testing starts at 0900 on Mondays</a:t>
            </a:r>
            <a:r>
              <a:rPr lang="en-US" sz="1200" b="0" dirty="0">
                <a:latin typeface="Times New Roman" panose="02020603050405020304" pitchFamily="18" charset="0"/>
              </a:rPr>
              <a:t>. Testing of mid-shift employees will be in the morning at 0700, except for Mondays. Swing shift personnel need to report by 1600.</a:t>
            </a:r>
          </a:p>
          <a:p>
            <a:pPr marL="0" marR="3120" indent="0">
              <a:buNone/>
            </a:pPr>
            <a:r>
              <a:rPr lang="en-US" sz="1200" b="0" dirty="0">
                <a:latin typeface="Times New Roman" panose="02020603050405020304" pitchFamily="18" charset="0"/>
              </a:rPr>
              <a:t>At the time you check in at the DDR Office, you will be required to present your copy of this signed notification and a photo identification to a DDR staff member. You will also be directed to show the collector all items in your pockets. You may not leave the testing area until a specimen is provided. I acknowledge receipt of this notice and understand that a verified positive drug test or refusal to report or test may result in disciplinary action, which may include removal from federal service.</a:t>
            </a:r>
          </a:p>
          <a:p>
            <a:pPr marL="0" indent="0">
              <a:buNone/>
            </a:pPr>
            <a:endParaRPr lang="en-US" sz="1200" b="0" dirty="0">
              <a:latin typeface="Times New Roman" panose="02020603050405020304" pitchFamily="18" charset="0"/>
            </a:endParaRPr>
          </a:p>
          <a:p>
            <a:pPr marL="0" indent="0">
              <a:buNone/>
            </a:pPr>
            <a:endParaRPr lang="en-US" sz="1200" b="0" dirty="0">
              <a:latin typeface="Times New Roman" panose="02020603050405020304" pitchFamily="18" charset="0"/>
            </a:endParaRPr>
          </a:p>
          <a:p>
            <a:pPr marL="0" indent="0">
              <a:buNone/>
            </a:pPr>
            <a:r>
              <a:rPr lang="en-US" sz="1200" dirty="0">
                <a:latin typeface="Times New Roman" panose="02020603050405020304" pitchFamily="18" charset="0"/>
              </a:rPr>
              <a:t>Employee’s Signature                       Time/Date Notified</a:t>
            </a: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r>
              <a:rPr lang="en-US" sz="1200" dirty="0">
                <a:latin typeface="Times New Roman" panose="02020603050405020304" pitchFamily="18" charset="0"/>
              </a:rPr>
              <a:t>Supervisor’s Printed Name        Supervisor’s Signature                  Supervisor’s Phone #</a:t>
            </a:r>
          </a:p>
          <a:p>
            <a:pPr marL="0" indent="0">
              <a:buNone/>
            </a:pPr>
            <a:endParaRPr lang="en-US" sz="1200" dirty="0">
              <a:latin typeface="Times New Roman" panose="02020603050405020304" pitchFamily="18" charset="0"/>
            </a:endParaRPr>
          </a:p>
          <a:p>
            <a:endParaRPr lang="en-US" sz="1200" dirty="0"/>
          </a:p>
        </p:txBody>
      </p:sp>
      <p:sp>
        <p:nvSpPr>
          <p:cNvPr id="4" name="Rectangle 3">
            <a:extLst>
              <a:ext uri="{FF2B5EF4-FFF2-40B4-BE49-F238E27FC236}">
                <a16:creationId xmlns:a16="http://schemas.microsoft.com/office/drawing/2014/main" id="{59018176-56C8-444C-A131-CC8FB3866916}"/>
              </a:ext>
            </a:extLst>
          </p:cNvPr>
          <p:cNvSpPr/>
          <p:nvPr/>
        </p:nvSpPr>
        <p:spPr>
          <a:xfrm>
            <a:off x="2057400" y="2036275"/>
            <a:ext cx="1752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3FFAEE-9EE1-49EA-9953-A87020F65334}"/>
              </a:ext>
            </a:extLst>
          </p:cNvPr>
          <p:cNvSpPr/>
          <p:nvPr/>
        </p:nvSpPr>
        <p:spPr>
          <a:xfrm>
            <a:off x="2573070" y="4800600"/>
            <a:ext cx="1752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7CD16F-3FFF-48A5-A033-E9E2763AA0CD}"/>
              </a:ext>
            </a:extLst>
          </p:cNvPr>
          <p:cNvSpPr/>
          <p:nvPr/>
        </p:nvSpPr>
        <p:spPr>
          <a:xfrm>
            <a:off x="457200" y="4800600"/>
            <a:ext cx="1752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077BEC-D57C-423A-836E-1B00662702D4}"/>
              </a:ext>
            </a:extLst>
          </p:cNvPr>
          <p:cNvSpPr/>
          <p:nvPr/>
        </p:nvSpPr>
        <p:spPr>
          <a:xfrm>
            <a:off x="4343400" y="5562600"/>
            <a:ext cx="1752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180EE6-F940-432F-B9F0-43D8B22D6E35}"/>
              </a:ext>
            </a:extLst>
          </p:cNvPr>
          <p:cNvSpPr/>
          <p:nvPr/>
        </p:nvSpPr>
        <p:spPr>
          <a:xfrm>
            <a:off x="2362200" y="5562600"/>
            <a:ext cx="1752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CA34B2-EE81-4698-93F5-DCB1340DB9CF}"/>
              </a:ext>
            </a:extLst>
          </p:cNvPr>
          <p:cNvSpPr/>
          <p:nvPr/>
        </p:nvSpPr>
        <p:spPr>
          <a:xfrm>
            <a:off x="457200" y="5562600"/>
            <a:ext cx="1752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497472"/>
      </p:ext>
    </p:extLst>
  </p:cSld>
  <p:clrMapOvr>
    <a:masterClrMapping/>
  </p:clrMapOvr>
</p:sld>
</file>

<file path=ppt/theme/theme1.xml><?xml version="1.0" encoding="utf-8"?>
<a:theme xmlns:a="http://schemas.openxmlformats.org/drawingml/2006/main" name="1_01 Cover Slide">
  <a:themeElements>
    <a:clrScheme name="Custom 1">
      <a:dk1>
        <a:srgbClr val="000000"/>
      </a:dk1>
      <a:lt1>
        <a:srgbClr val="FFFFFF"/>
      </a:lt1>
      <a:dk2>
        <a:srgbClr val="000000"/>
      </a:dk2>
      <a:lt2>
        <a:srgbClr val="EAEAEA"/>
      </a:lt2>
      <a:accent1>
        <a:srgbClr val="0066CC"/>
      </a:accent1>
      <a:accent2>
        <a:srgbClr val="990000"/>
      </a:accent2>
      <a:accent3>
        <a:srgbClr val="FFFFFF"/>
      </a:accent3>
      <a:accent4>
        <a:srgbClr val="000000"/>
      </a:accent4>
      <a:accent5>
        <a:srgbClr val="AAB8E2"/>
      </a:accent5>
      <a:accent6>
        <a:srgbClr val="8A0000"/>
      </a:accent6>
      <a:hlink>
        <a:srgbClr val="000000"/>
      </a:hlink>
      <a:folHlink>
        <a:srgbClr val="7F7F7F"/>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00 Template">
  <a:themeElements>
    <a:clrScheme name="Custom 1">
      <a:dk1>
        <a:srgbClr val="000000"/>
      </a:dk1>
      <a:lt1>
        <a:srgbClr val="FFFFFF"/>
      </a:lt1>
      <a:dk2>
        <a:srgbClr val="000000"/>
      </a:dk2>
      <a:lt2>
        <a:srgbClr val="EAEAEA"/>
      </a:lt2>
      <a:accent1>
        <a:srgbClr val="0066CC"/>
      </a:accent1>
      <a:accent2>
        <a:srgbClr val="990000"/>
      </a:accent2>
      <a:accent3>
        <a:srgbClr val="FFFFFF"/>
      </a:accent3>
      <a:accent4>
        <a:srgbClr val="000000"/>
      </a:accent4>
      <a:accent5>
        <a:srgbClr val="AAB8E2"/>
      </a:accent5>
      <a:accent6>
        <a:srgbClr val="8A0000"/>
      </a:accent6>
      <a:hlink>
        <a:srgbClr val="000000"/>
      </a:hlink>
      <a:folHlink>
        <a:srgbClr val="7F7F7F"/>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809AE75C35604A94644E917F677AE4" ma:contentTypeVersion="0" ma:contentTypeDescription="Create a new document." ma:contentTypeScope="" ma:versionID="5cbcb43bc7855fbb668c7cab312725a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3BFDA-7E08-4B0E-8FD2-3978D920238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D7B2AF1-EE15-4DDD-BBD6-EA11A22D969D}">
  <ds:schemaRefs>
    <ds:schemaRef ds:uri="http://schemas.microsoft.com/sharepoint/v3/contenttype/forms"/>
  </ds:schemaRefs>
</ds:datastoreItem>
</file>

<file path=customXml/itemProps3.xml><?xml version="1.0" encoding="utf-8"?>
<ds:datastoreItem xmlns:ds="http://schemas.openxmlformats.org/officeDocument/2006/customXml" ds:itemID="{4B76C593-EA20-43EE-98D2-8F8CFDBA6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3146</TotalTime>
  <Words>830</Words>
  <Application>Microsoft Office PowerPoint</Application>
  <PresentationFormat>On-screen Show (4:3)</PresentationFormat>
  <Paragraphs>134</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Roboto</vt:lpstr>
      <vt:lpstr>Times New Roman</vt:lpstr>
      <vt:lpstr>Verdana</vt:lpstr>
      <vt:lpstr>Wingdings</vt:lpstr>
      <vt:lpstr>1_01 Cover Slide</vt:lpstr>
      <vt:lpstr>3_00 Template</vt:lpstr>
      <vt:lpstr>Drug Demand Reduction (DDR)</vt:lpstr>
      <vt:lpstr>Staff</vt:lpstr>
      <vt:lpstr>Location and Hours</vt:lpstr>
      <vt:lpstr>Purpose</vt:lpstr>
      <vt:lpstr>References</vt:lpstr>
      <vt:lpstr>1981 USS Nimitz Aviation Mishap</vt:lpstr>
      <vt:lpstr>Civilian Drug Testing</vt:lpstr>
      <vt:lpstr>Notification Process</vt:lpstr>
      <vt:lpstr>Notification Letter</vt:lpstr>
      <vt:lpstr>Chain of Custody Document</vt:lpstr>
      <vt:lpstr>Substances Tested For</vt:lpstr>
      <vt:lpstr>CBD and Hemp Just Say ‘No’</vt:lpstr>
      <vt:lpstr>Prescriptions</vt:lpstr>
      <vt:lpstr>Positive Results</vt:lpstr>
      <vt:lpstr>Support</vt:lpstr>
      <vt:lpstr>Questions??</vt:lpstr>
    </vt:vector>
  </TitlesOfParts>
  <Manager>craig.nielsen.1@us.af.mil</Manager>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Slide Deck</dc:title>
  <dc:creator>Sarah.Hanych;craig.nielsen.1@us.af.mil</dc:creator>
  <cp:lastModifiedBy>Lance Bertoldie</cp:lastModifiedBy>
  <cp:revision>255</cp:revision>
  <cp:lastPrinted>2018-08-27T22:09:19Z</cp:lastPrinted>
  <dcterms:created xsi:type="dcterms:W3CDTF">2013-05-07T14:21:16Z</dcterms:created>
  <dcterms:modified xsi:type="dcterms:W3CDTF">2023-07-13T21:19:53Z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0x01010033809AE75C35604A94644E917F677AE4</vt:lpwstr>
  </property>
</Properties>
</file>