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051" r:id="rId4"/>
    <p:sldMasterId id="2147488039" r:id="rId5"/>
    <p:sldMasterId id="2147488043" r:id="rId6"/>
  </p:sldMasterIdLst>
  <p:notesMasterIdLst>
    <p:notesMasterId r:id="rId20"/>
  </p:notesMasterIdLst>
  <p:handoutMasterIdLst>
    <p:handoutMasterId r:id="rId21"/>
  </p:handout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2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41341F5-5ED3-4822-B935-2D3FB30282C0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B08600"/>
    <a:srgbClr val="0000CC"/>
    <a:srgbClr val="FFFFC5"/>
    <a:srgbClr val="009900"/>
    <a:srgbClr val="E7F3FF"/>
    <a:srgbClr val="D5EAFF"/>
    <a:srgbClr val="B9DCFF"/>
    <a:srgbClr val="AFD7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86788" autoAdjust="0"/>
  </p:normalViewPr>
  <p:slideViewPr>
    <p:cSldViewPr>
      <p:cViewPr varScale="1">
        <p:scale>
          <a:sx n="61" d="100"/>
          <a:sy n="61" d="100"/>
        </p:scale>
        <p:origin x="10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354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0" rIns="91404" bIns="4570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5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4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0" rIns="91404" bIns="4570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5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0" rIns="91404" bIns="4570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5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4" tIns="45700" rIns="91404" bIns="4570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C0D3B6A-2C60-4BF5-B378-DFA42204FB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02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l" defTabSz="93147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4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>
            <a:lvl1pPr algn="r" defTabSz="93147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6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l" defTabSz="93147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37" tIns="46569" rIns="93137" bIns="46569" numCol="1" anchor="b" anchorCtr="0" compatLnSpc="1">
            <a:prstTxWarp prst="textNoShape">
              <a:avLst/>
            </a:prstTxWarp>
          </a:bodyPr>
          <a:lstStyle>
            <a:lvl1pPr algn="r" defTabSz="93147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BFDB979-5736-42C8-BA3E-5F998060CA8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8625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863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5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8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1" algn="l" defTabSz="9143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  <a:r>
              <a:rPr lang="en-US" baseline="0" dirty="0"/>
              <a:t> </a:t>
            </a:r>
          </a:p>
          <a:p>
            <a:r>
              <a:rPr lang="en-US" sz="1100" baseline="0" dirty="0"/>
              <a:t>Safety – Discuss Initial briefing required by OSHA and Yearly SF 55 updates by supervisor</a:t>
            </a:r>
          </a:p>
          <a:p>
            <a:r>
              <a:rPr lang="en-US" sz="1100" baseline="0" dirty="0"/>
              <a:t>Discuss Map and how industrial is a major part of our base production and hazards.</a:t>
            </a:r>
          </a:p>
          <a:p>
            <a:r>
              <a:rPr lang="en-US" sz="1100" baseline="0" dirty="0"/>
              <a:t>Not everyone works directly in an industrial area, but we are all affected by the industrial processes on base.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033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 There are several hazards other than Fire Safety to be concerned with: Toxic Vapors, Explosions, Flooding, Weather, Bomb Threats, and Active Shooter.  </a:t>
            </a:r>
          </a:p>
          <a:p>
            <a:r>
              <a:rPr lang="en-US" baseline="0" dirty="0"/>
              <a:t>Regardless of the threat, ALWAYS know the escape routes from your work area and use them!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7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An</a:t>
            </a:r>
            <a:r>
              <a:rPr lang="en-US" baseline="0" dirty="0"/>
              <a:t> e</a:t>
            </a:r>
            <a:r>
              <a:rPr lang="en-US" dirty="0"/>
              <a:t>scape Route is YOUR way of getting out of a building in an</a:t>
            </a:r>
            <a:r>
              <a:rPr lang="en-US" baseline="0" dirty="0"/>
              <a:t> emergency.</a:t>
            </a:r>
          </a:p>
          <a:p>
            <a:r>
              <a:rPr lang="en-US" baseline="0" dirty="0"/>
              <a:t>Familiarize yourself with all the ways out of your work area and building. </a:t>
            </a:r>
          </a:p>
          <a:p>
            <a:r>
              <a:rPr lang="en-US" baseline="0" dirty="0"/>
              <a:t>Express that it is the new employees responsibility to be the new set of eyes to make changes to existing hazards.  If it looks wrong, it probably is.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39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  <a:r>
              <a:rPr lang="en-US" baseline="0" dirty="0"/>
              <a:t> engage with the audience about 4 things that went wrong with the evacuation drill?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74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Evacuate</a:t>
            </a:r>
            <a:r>
              <a:rPr lang="en-US" baseline="0" dirty="0"/>
              <a:t> when they see smoke or fire, smell burning and when an alarm sounds.  Treat every alarm as an actual emergency.</a:t>
            </a:r>
          </a:p>
          <a:p>
            <a:r>
              <a:rPr lang="en-US" baseline="0" dirty="0"/>
              <a:t>Explain that dialing 9-1-1 from a cell phone goes off base.</a:t>
            </a:r>
          </a:p>
          <a:p>
            <a:r>
              <a:rPr lang="en-US" baseline="0" dirty="0"/>
              <a:t>Employee must understand their roll during an emergency.  Talk to supervisor for further clarification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74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1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Engage the group</a:t>
            </a:r>
            <a:r>
              <a:rPr lang="en-US" baseline="0" dirty="0"/>
              <a:t> to discuss 4 of the hazards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0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Reiterate</a:t>
            </a:r>
            <a:r>
              <a:rPr lang="en-US" baseline="0" dirty="0"/>
              <a:t> calling from a cell phone will go to an off base dispatch center.  </a:t>
            </a:r>
          </a:p>
          <a:p>
            <a:r>
              <a:rPr lang="en-US" baseline="0" dirty="0"/>
              <a:t>Pull stations should be activated while exiting the building</a:t>
            </a:r>
          </a:p>
          <a:p>
            <a:r>
              <a:rPr lang="en-US" baseline="0" dirty="0"/>
              <a:t>MNS is becoming common on base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3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This</a:t>
            </a:r>
            <a:r>
              <a:rPr lang="en-US" baseline="0" dirty="0"/>
              <a:t> is the most important slide.  Put emphasis on notifying building and calling 9-1-1.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FDB979-5736-42C8-BA3E-5F998060CA8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67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8753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en-US" baseline="0" dirty="0">
                <a:solidFill>
                  <a:schemeClr val="accent1">
                    <a:lumMod val="75000"/>
                  </a:schemeClr>
                </a:solidFill>
              </a:rPr>
              <a:t> on Us!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4419600" y="1447800"/>
            <a:ext cx="4495800" cy="266700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419600" y="4343400"/>
            <a:ext cx="4495800" cy="18288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sz="20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457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127000"/>
            <a:ext cx="6743700" cy="10207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8753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en-US" baseline="0" dirty="0">
                <a:solidFill>
                  <a:schemeClr val="accent1">
                    <a:lumMod val="75000"/>
                  </a:schemeClr>
                </a:solidFill>
              </a:rPr>
              <a:t> on Us!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-152400" y="-180109"/>
            <a:ext cx="9677400" cy="7010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1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27000"/>
            <a:ext cx="6781800" cy="10207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8753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en-US" baseline="0" dirty="0">
                <a:solidFill>
                  <a:schemeClr val="accent1">
                    <a:lumMod val="75000"/>
                  </a:schemeClr>
                </a:solidFill>
              </a:rPr>
              <a:t> on Us!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18753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en-US" baseline="0" dirty="0">
                <a:solidFill>
                  <a:schemeClr val="accent1">
                    <a:lumMod val="75000"/>
                  </a:schemeClr>
                </a:solidFill>
              </a:rPr>
              <a:t> on Us!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0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8753" y="64886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Count</a:t>
            </a:r>
            <a:r>
              <a:rPr lang="en-US" baseline="0" dirty="0">
                <a:solidFill>
                  <a:schemeClr val="accent1">
                    <a:lumMod val="75000"/>
                  </a:schemeClr>
                </a:solidFill>
              </a:rPr>
              <a:t> on Us!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1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1905000" cy="3381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7E85F-7DEE-4E08-B160-D7A249FFA5B2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1/20/2022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Count on Us!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A8865-3219-4DAC-B3D8-69368AFE6D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8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447800"/>
            <a:ext cx="4267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1905000" cy="3381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FOR OFFICIAL USE ONLY</a:t>
            </a: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6519862"/>
            <a:ext cx="9144000" cy="338138"/>
          </a:xfrm>
          <a:prstGeom prst="rect">
            <a:avLst/>
          </a:prstGeom>
          <a:ln/>
        </p:spPr>
        <p:txBody>
          <a:bodyPr/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Count on Us!</a:t>
            </a:r>
          </a:p>
        </p:txBody>
      </p:sp>
    </p:spTree>
    <p:extLst>
      <p:ext uri="{BB962C8B-B14F-4D97-AF65-F5344CB8AC3E}">
        <p14:creationId xmlns:p14="http://schemas.microsoft.com/office/powerpoint/2010/main" val="2064348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1905000" cy="3381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477000"/>
            <a:ext cx="259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19862"/>
            <a:ext cx="1905000" cy="3381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71EE1-4D2A-482D-BD9F-5F1D659C4B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6963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FOR OFFICIAL USE ONLY</a:t>
            </a:r>
          </a:p>
        </p:txBody>
      </p:sp>
      <p:sp>
        <p:nvSpPr>
          <p:cNvPr id="5331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19862"/>
            <a:ext cx="190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Dec 10</a:t>
            </a:r>
          </a:p>
        </p:txBody>
      </p:sp>
      <p:sp>
        <p:nvSpPr>
          <p:cNvPr id="53321" name="Rectangle 73"/>
          <p:cNvSpPr>
            <a:spLocks noChangeArrowheads="1"/>
          </p:cNvSpPr>
          <p:nvPr/>
        </p:nvSpPr>
        <p:spPr bwMode="auto">
          <a:xfrm flipV="1">
            <a:off x="0" y="6400800"/>
            <a:ext cx="91440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21176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7" rIns="91435" bIns="45717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8412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52" r:id="rId1"/>
    <p:sldLayoutId id="2147488053" r:id="rId2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73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345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518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690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23838" indent="-2238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74688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2pPr>
      <a:lvl3pPr marL="971550" indent="-1190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544638" indent="-1730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4pPr>
      <a:lvl5pPr marL="1944688" indent="-1158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5pPr>
      <a:lvl6pPr marL="2403331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6pPr>
      <a:lvl7pPr marL="2860504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7pPr>
      <a:lvl8pPr marL="3317675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8pPr>
      <a:lvl9pPr marL="3774848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231900" y="127000"/>
            <a:ext cx="67437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447800"/>
            <a:ext cx="868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316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2590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400" b="1" i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FOR OFFICIAL USE ONLY</a:t>
            </a:r>
          </a:p>
        </p:txBody>
      </p:sp>
      <p:sp>
        <p:nvSpPr>
          <p:cNvPr id="53317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19862"/>
            <a:ext cx="1905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7" rIns="91435" bIns="45717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Dec 10</a:t>
            </a:r>
          </a:p>
        </p:txBody>
      </p:sp>
      <p:sp>
        <p:nvSpPr>
          <p:cNvPr id="53320" name="Rectangle 72"/>
          <p:cNvSpPr>
            <a:spLocks noChangeArrowheads="1"/>
          </p:cNvSpPr>
          <p:nvPr/>
        </p:nvSpPr>
        <p:spPr bwMode="auto">
          <a:xfrm>
            <a:off x="923925" y="1212850"/>
            <a:ext cx="5095875" cy="74613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7" rIns="91435" bIns="45717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321" name="Rectangle 73"/>
          <p:cNvSpPr>
            <a:spLocks noChangeArrowheads="1"/>
          </p:cNvSpPr>
          <p:nvPr/>
        </p:nvSpPr>
        <p:spPr bwMode="auto">
          <a:xfrm flipV="1">
            <a:off x="0" y="6400800"/>
            <a:ext cx="9144000" cy="762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21176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7" rIns="91435" bIns="45717" anchor="ctr"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3322" name="Text Box 74"/>
          <p:cNvSpPr txBox="1">
            <a:spLocks noChangeArrowheads="1"/>
          </p:cNvSpPr>
          <p:nvPr/>
        </p:nvSpPr>
        <p:spPr bwMode="auto">
          <a:xfrm>
            <a:off x="5410200" y="1111250"/>
            <a:ext cx="36687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7" rIns="91435" bIns="45717">
            <a:spAutoFit/>
          </a:bodyPr>
          <a:lstStyle/>
          <a:p>
            <a:pPr algn="r" eaLnBrk="0" hangingPunct="0">
              <a:defRPr/>
            </a:pPr>
            <a:r>
              <a:rPr lang="en-US" sz="1100" b="1" i="1" dirty="0">
                <a:solidFill>
                  <a:srgbClr val="0066CC"/>
                </a:solidFill>
                <a:latin typeface="Times New Roman" pitchFamily="18" charset="0"/>
              </a:rPr>
              <a:t>7 5 T H   A I R   B A S E   W I N G</a:t>
            </a:r>
          </a:p>
        </p:txBody>
      </p:sp>
      <p:pic>
        <p:nvPicPr>
          <p:cNvPr id="26634" name="Picture 76" descr="smallaf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231900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7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75600" y="50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508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41" r:id="rId1"/>
    <p:sldLayoutId id="2147488049" r:id="rId2"/>
    <p:sldLayoutId id="2147488050" r:id="rId3"/>
    <p:sldLayoutId id="2147488040" r:id="rId4"/>
    <p:sldLayoutId id="2147488042" r:id="rId5"/>
    <p:sldLayoutId id="2147488054" r:id="rId6"/>
  </p:sldLayoutIdLst>
  <p:hf sldNum="0" hd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73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345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518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690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23838" indent="-2238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74688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2pPr>
      <a:lvl3pPr marL="971550" indent="-1190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544638" indent="-1730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4pPr>
      <a:lvl5pPr marL="1944688" indent="-1158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5pPr>
      <a:lvl6pPr marL="2403331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6pPr>
      <a:lvl7pPr marL="2860504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7pPr>
      <a:lvl8pPr marL="3317675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8pPr>
      <a:lvl9pPr marL="3774848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295400" y="1600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BLANK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4858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73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345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518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690" algn="l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223838" indent="-2238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674688" indent="-2270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2pPr>
      <a:lvl3pPr marL="971550" indent="-1190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544638" indent="-17303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>
          <a:solidFill>
            <a:schemeClr val="tx1"/>
          </a:solidFill>
          <a:latin typeface="+mn-lt"/>
        </a:defRPr>
      </a:lvl4pPr>
      <a:lvl5pPr marL="1944688" indent="-11588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5pPr>
      <a:lvl6pPr marL="2403331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6pPr>
      <a:lvl7pPr marL="2860504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7pPr>
      <a:lvl8pPr marL="3317675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8pPr>
      <a:lvl9pPr marL="3774848" indent="-117468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0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3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5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8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1" algn="l" defTabSz="9143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file:///C:\Users\ALS%20Staff\Desktop\Fire%20Safety\Fire%20Drill%20Vid.mp4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New Hire Initial 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Fire Safety 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and 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itchFamily="18" charset="0"/>
              </a:rPr>
              <a:t>Prevention Training</a:t>
            </a:r>
            <a:br>
              <a:rPr lang="en-US" dirty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Hill Fire &amp; Emergency Services</a:t>
            </a:r>
          </a:p>
          <a:p>
            <a:r>
              <a:rPr lang="en-US" dirty="0"/>
              <a:t>Fire Prevention</a:t>
            </a:r>
          </a:p>
          <a:p>
            <a:r>
              <a:rPr lang="en-US" dirty="0"/>
              <a:t>777-0236</a:t>
            </a:r>
          </a:p>
        </p:txBody>
      </p:sp>
    </p:spTree>
    <p:extLst>
      <p:ext uri="{BB962C8B-B14F-4D97-AF65-F5344CB8AC3E}">
        <p14:creationId xmlns:p14="http://schemas.microsoft.com/office/powerpoint/2010/main" val="3310780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democrats.assembly.ca.gov/articlefiles/657-smoke%20det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8495" y="3733800"/>
            <a:ext cx="1562099" cy="15620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7675" lvl="1" indent="282575"/>
            <a:r>
              <a:rPr lang="en-US" dirty="0"/>
              <a:t>Landline 9-1-1</a:t>
            </a:r>
          </a:p>
          <a:p>
            <a:pPr marL="2000250" lvl="1" indent="-282575"/>
            <a:r>
              <a:rPr lang="en-US" dirty="0"/>
              <a:t>Cellphone 9-1-1</a:t>
            </a:r>
          </a:p>
          <a:p>
            <a:pPr marL="2000250" lvl="1" indent="-282575"/>
            <a:endParaRPr lang="en-US" dirty="0"/>
          </a:p>
          <a:p>
            <a:pPr lvl="1"/>
            <a:endParaRPr lang="en-US" dirty="0"/>
          </a:p>
          <a:p>
            <a:pPr marL="1085850" lvl="1" indent="3998913"/>
            <a:endParaRPr lang="en-US" dirty="0"/>
          </a:p>
          <a:p>
            <a:pPr marL="4852988" lvl="1" indent="231775"/>
            <a:r>
              <a:rPr lang="en-US" dirty="0"/>
              <a:t>Fire alarm pull station</a:t>
            </a:r>
          </a:p>
          <a:p>
            <a:pPr marL="4852988" lvl="1" indent="231775"/>
            <a:endParaRPr lang="en-US" dirty="0"/>
          </a:p>
          <a:p>
            <a:pPr marL="3255963" lvl="1" indent="290513"/>
            <a:r>
              <a:rPr lang="en-US" dirty="0"/>
              <a:t>Device Activation</a:t>
            </a:r>
          </a:p>
          <a:p>
            <a:pPr marL="3255963" lvl="1" indent="290513"/>
            <a:endParaRPr lang="en-US" dirty="0"/>
          </a:p>
          <a:p>
            <a:pPr marL="461963" lvl="1" indent="220663"/>
            <a:endParaRPr lang="en-US" dirty="0"/>
          </a:p>
          <a:p>
            <a:pPr marL="461963" lvl="1" indent="220663"/>
            <a:r>
              <a:rPr lang="en-US" dirty="0"/>
              <a:t>Mass Notification System</a:t>
            </a:r>
          </a:p>
          <a:p>
            <a:pPr marL="1085850" lvl="1" indent="-171450"/>
            <a:endParaRPr lang="en-US" dirty="0"/>
          </a:p>
          <a:p>
            <a:pPr marL="1085850" lvl="1" indent="-17145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" y="1395235"/>
            <a:ext cx="2024062" cy="2024062"/>
          </a:xfrm>
          <a:prstGeom prst="rect">
            <a:avLst/>
          </a:prstGeom>
        </p:spPr>
      </p:pic>
      <p:pic>
        <p:nvPicPr>
          <p:cNvPr id="5" name="Picture 4" descr="http://www.utdallas.edu/ehs/images/Fire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1" y="2244618"/>
            <a:ext cx="1371599" cy="181339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" r="24079"/>
          <a:stretch/>
        </p:blipFill>
        <p:spPr>
          <a:xfrm>
            <a:off x="76200" y="4058016"/>
            <a:ext cx="1536690" cy="1011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000" r="28333" b="2000"/>
          <a:stretch/>
        </p:blipFill>
        <p:spPr>
          <a:xfrm>
            <a:off x="5257800" y="5007531"/>
            <a:ext cx="1050914" cy="1293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007530"/>
            <a:ext cx="1293433" cy="1293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8181" y="1447800"/>
            <a:ext cx="2112819" cy="14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8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Notification System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526963"/>
            <a:ext cx="8397875" cy="431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82575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2pPr>
            <a:lvl3pPr marL="1027113" indent="-223838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Pct val="8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151C77"/>
              </a:buClr>
              <a:buSzPct val="80000"/>
              <a:buFont typeface="Wingdings" pitchFamily="2" charset="2"/>
              <a:buChar char="n"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6818" r="15909" b="6818"/>
          <a:stretch/>
        </p:blipFill>
        <p:spPr>
          <a:xfrm>
            <a:off x="334756" y="1555237"/>
            <a:ext cx="2189747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6" t="3125" r="15625"/>
          <a:stretch/>
        </p:blipFill>
        <p:spPr>
          <a:xfrm>
            <a:off x="3429000" y="1526963"/>
            <a:ext cx="2286000" cy="2214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8" r="2841" b="8661"/>
          <a:stretch/>
        </p:blipFill>
        <p:spPr>
          <a:xfrm>
            <a:off x="6470079" y="1528960"/>
            <a:ext cx="2130618" cy="2212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56" y="4343400"/>
            <a:ext cx="2198935" cy="1649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897" y="4339325"/>
            <a:ext cx="2209800" cy="1657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9847" y="4038600"/>
            <a:ext cx="36085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Lucida Sans" panose="020B0602030504020204" pitchFamily="34" charset="0"/>
                <a:cs typeface="Mongolian Baiti" panose="03000500000000000000" pitchFamily="66" charset="0"/>
              </a:rPr>
              <a:t>Locate the MNS Panel (Usually Main entry point)</a:t>
            </a:r>
          </a:p>
          <a:p>
            <a:pPr marL="342900" indent="-342900">
              <a:buAutoNum type="arabicParenR"/>
            </a:pPr>
            <a:r>
              <a:rPr lang="en-US" dirty="0">
                <a:latin typeface="Lucida Sans" panose="020B0602030504020204" pitchFamily="34" charset="0"/>
                <a:cs typeface="Mongolian Baiti" panose="03000500000000000000" pitchFamily="66" charset="0"/>
              </a:rPr>
              <a:t>Select pre recorded Emergency Notification button</a:t>
            </a:r>
          </a:p>
          <a:p>
            <a:r>
              <a:rPr lang="en-US" dirty="0">
                <a:latin typeface="Lucida Sans" panose="020B0602030504020204" pitchFamily="34" charset="0"/>
                <a:cs typeface="Mongolian Baiti" panose="03000500000000000000" pitchFamily="66" charset="0"/>
              </a:rPr>
              <a:t>Or</a:t>
            </a:r>
          </a:p>
          <a:p>
            <a:pPr marL="342900" indent="-342900">
              <a:buFont typeface="+mj-lt"/>
              <a:buAutoNum type="arabicParenR" startAt="3"/>
            </a:pPr>
            <a:r>
              <a:rPr lang="en-US" dirty="0">
                <a:latin typeface="Lucida Sans" panose="020B0602030504020204" pitchFamily="34" charset="0"/>
                <a:cs typeface="Mongolian Baiti" panose="03000500000000000000" pitchFamily="66" charset="0"/>
              </a:rPr>
              <a:t>Key microphone and make PA announcement</a:t>
            </a:r>
          </a:p>
          <a:p>
            <a:pPr lvl="1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7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800600"/>
          </a:xfrm>
        </p:spPr>
        <p:txBody>
          <a:bodyPr/>
          <a:lstStyle/>
          <a:p>
            <a:r>
              <a:rPr lang="en-US" dirty="0"/>
              <a:t>Shout “</a:t>
            </a:r>
            <a:r>
              <a:rPr lang="en-US" dirty="0">
                <a:solidFill>
                  <a:srgbClr val="FF0000"/>
                </a:solidFill>
              </a:rPr>
              <a:t>FIRE – FIRE – FIRE</a:t>
            </a:r>
            <a:r>
              <a:rPr lang="en-US" dirty="0"/>
              <a:t>” </a:t>
            </a:r>
          </a:p>
          <a:p>
            <a:pPr lvl="1"/>
            <a:r>
              <a:rPr lang="en-US" dirty="0"/>
              <a:t>Until you can better notify occupants</a:t>
            </a:r>
          </a:p>
          <a:p>
            <a:r>
              <a:rPr lang="en-US" dirty="0"/>
              <a:t>Evacuate safely to the nearest exit</a:t>
            </a:r>
          </a:p>
          <a:p>
            <a:r>
              <a:rPr lang="en-US" dirty="0"/>
              <a:t>Initiate Pull Station or Emergency Notification System</a:t>
            </a:r>
          </a:p>
          <a:p>
            <a:r>
              <a:rPr lang="en-US" dirty="0"/>
              <a:t>Meet at your designated rally point </a:t>
            </a:r>
          </a:p>
          <a:p>
            <a:r>
              <a:rPr lang="en-US" dirty="0"/>
              <a:t>Call 911 and tell them “I am on Hill AFB”</a:t>
            </a:r>
          </a:p>
          <a:p>
            <a:pPr lvl="1"/>
            <a:r>
              <a:rPr lang="en-US" dirty="0"/>
              <a:t>Give location and any additional information</a:t>
            </a:r>
          </a:p>
          <a:p>
            <a:pPr lvl="2"/>
            <a:r>
              <a:rPr lang="en-US" dirty="0" err="1"/>
              <a:t>Ie</a:t>
            </a:r>
            <a:r>
              <a:rPr lang="en-US" dirty="0"/>
              <a:t>: where fire is located, what is on fire</a:t>
            </a:r>
          </a:p>
          <a:p>
            <a:r>
              <a:rPr lang="en-US" dirty="0"/>
              <a:t>Stay at rally point until released</a:t>
            </a:r>
          </a:p>
          <a:p>
            <a:r>
              <a:rPr lang="en-US" dirty="0"/>
              <a:t>DO NOT REENTER THE BUILDING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5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8839200" cy="497159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666" y="1524000"/>
            <a:ext cx="81408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ts val="25"/>
              </a:spcBef>
              <a:buNone/>
              <a:defRPr/>
            </a:pPr>
            <a:r>
              <a:rPr lang="en-US" altLang="en-US" sz="2400" b="1" kern="0" dirty="0">
                <a:solidFill>
                  <a:schemeClr val="bg1">
                    <a:lumMod val="95000"/>
                  </a:schemeClr>
                </a:solidFill>
              </a:rPr>
              <a:t>Hill AFB Fire Prevention Office 801-777-0236</a:t>
            </a:r>
          </a:p>
          <a:p>
            <a:pPr marL="0" lvl="0" indent="0" algn="ctr">
              <a:spcBef>
                <a:spcPts val="25"/>
              </a:spcBef>
              <a:buNone/>
              <a:defRPr/>
            </a:pPr>
            <a:r>
              <a:rPr lang="en-US" altLang="en-US" sz="2400" b="1" kern="0" dirty="0">
                <a:solidFill>
                  <a:schemeClr val="bg1">
                    <a:lumMod val="95000"/>
                  </a:schemeClr>
                </a:solidFill>
              </a:rPr>
              <a:t>Hill AFB Fire Department 801-777-3021</a:t>
            </a:r>
          </a:p>
        </p:txBody>
      </p:sp>
      <p:sp>
        <p:nvSpPr>
          <p:cNvPr id="8" name="Rectangle 7"/>
          <p:cNvSpPr/>
          <p:nvPr/>
        </p:nvSpPr>
        <p:spPr>
          <a:xfrm>
            <a:off x="123092" y="5257800"/>
            <a:ext cx="883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kern="0" dirty="0">
                <a:solidFill>
                  <a:srgbClr val="000000"/>
                </a:solidFill>
                <a:latin typeface="Arial"/>
              </a:rPr>
              <a:t>Thank You and Have a Great Air Force Day!</a:t>
            </a:r>
          </a:p>
          <a:p>
            <a:pPr algn="ctr"/>
            <a:r>
              <a:rPr lang="en-US" sz="1600" b="1" kern="0" dirty="0">
                <a:solidFill>
                  <a:srgbClr val="000000"/>
                </a:solidFill>
                <a:latin typeface="Arial"/>
              </a:rPr>
              <a:t>Facebook @</a:t>
            </a:r>
            <a:r>
              <a:rPr lang="en-US" sz="1600" b="1" kern="0" dirty="0" err="1">
                <a:solidFill>
                  <a:srgbClr val="000000"/>
                </a:solidFill>
                <a:latin typeface="Arial"/>
              </a:rPr>
              <a:t>HillFD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7811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r>
              <a:rPr lang="en-US" dirty="0"/>
              <a:t>Additional Hazards</a:t>
            </a:r>
          </a:p>
          <a:p>
            <a:r>
              <a:rPr lang="en-US" dirty="0"/>
              <a:t>Escape Route </a:t>
            </a:r>
          </a:p>
          <a:p>
            <a:r>
              <a:rPr lang="en-US" dirty="0"/>
              <a:t>Evacuation</a:t>
            </a:r>
          </a:p>
          <a:p>
            <a:r>
              <a:rPr lang="en-US" dirty="0"/>
              <a:t>Hazard Trends</a:t>
            </a:r>
          </a:p>
          <a:p>
            <a:r>
              <a:rPr lang="en-US" dirty="0"/>
              <a:t>Notification</a:t>
            </a:r>
          </a:p>
          <a:p>
            <a:r>
              <a:rPr lang="en-US" dirty="0"/>
              <a:t>Mass Notification Systems</a:t>
            </a:r>
          </a:p>
          <a:p>
            <a:r>
              <a:rPr lang="en-US" dirty="0"/>
              <a:t>Hill AFB Bottom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178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" t="9231" r="1992" b="10968"/>
          <a:stretch/>
        </p:blipFill>
        <p:spPr>
          <a:xfrm>
            <a:off x="4267200" y="1352549"/>
            <a:ext cx="4724400" cy="5048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Industrial Complex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" y="3505200"/>
            <a:ext cx="4257677" cy="28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80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Hazards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730" y="4649036"/>
            <a:ext cx="2688270" cy="17379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189" y="3974760"/>
            <a:ext cx="2466720" cy="1740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38" y="1298179"/>
            <a:ext cx="4868262" cy="27361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1" t="1521" r="10732"/>
          <a:stretch/>
        </p:blipFill>
        <p:spPr>
          <a:xfrm>
            <a:off x="19583" y="1371600"/>
            <a:ext cx="2534134" cy="4433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4" t="7778" r="6854"/>
          <a:stretch/>
        </p:blipFill>
        <p:spPr>
          <a:xfrm>
            <a:off x="2467044" y="1599801"/>
            <a:ext cx="2002145" cy="4800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081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Escape Routes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9099" y="1447800"/>
            <a:ext cx="8984901" cy="4800600"/>
          </a:xfrm>
        </p:spPr>
        <p:txBody>
          <a:bodyPr/>
          <a:lstStyle/>
          <a:p>
            <a:r>
              <a:rPr lang="en-US" dirty="0"/>
              <a:t>What are they?</a:t>
            </a:r>
          </a:p>
          <a:p>
            <a:pPr algn="ctr" defTabSz="790575"/>
            <a:r>
              <a:rPr lang="en-US" dirty="0"/>
              <a:t>Where are they?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Are they clear?</a:t>
            </a:r>
          </a:p>
          <a:p>
            <a:endParaRPr lang="en-US" dirty="0"/>
          </a:p>
          <a:p>
            <a:r>
              <a:rPr lang="en-US" dirty="0"/>
              <a:t>Are they accessible?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96828"/>
            <a:ext cx="2362200" cy="3150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70" y="3643108"/>
            <a:ext cx="2487106" cy="2680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2442865" cy="38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97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Fire Drill Vid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90600" y="1524000"/>
            <a:ext cx="7010400" cy="3943350"/>
          </a:xfrm>
          <a:prstGeom prst="rect">
            <a:avLst/>
          </a:prstGeom>
        </p:spPr>
      </p:pic>
      <p:pic>
        <p:nvPicPr>
          <p:cNvPr id="4" name="Fire Drill Vid">
            <a:hlinkClick r:id="" action="ppaction://media"/>
            <a:extLst>
              <a:ext uri="{FF2B5EF4-FFF2-40B4-BE49-F238E27FC236}">
                <a16:creationId xmlns:a16="http://schemas.microsoft.com/office/drawing/2014/main" id="{D3E7DDDC-0AF2-4FF3-BB7D-F0F71126F3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1091486"/>
            <a:ext cx="8686800" cy="4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99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86800" cy="4876800"/>
          </a:xfrm>
        </p:spPr>
        <p:txBody>
          <a:bodyPr/>
          <a:lstStyle/>
          <a:p>
            <a:r>
              <a:rPr lang="en-US" dirty="0"/>
              <a:t>Get out every time: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2" t="19048" r="18368" b="7483"/>
          <a:stretch/>
        </p:blipFill>
        <p:spPr>
          <a:xfrm>
            <a:off x="6146800" y="1469179"/>
            <a:ext cx="2768600" cy="2177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r="28194"/>
          <a:stretch/>
        </p:blipFill>
        <p:spPr>
          <a:xfrm>
            <a:off x="457200" y="1828800"/>
            <a:ext cx="1371600" cy="1818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 descr="spectralert-hornst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832485"/>
            <a:ext cx="12573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08721"/>
            <a:ext cx="3169444" cy="14382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3" y="4573547"/>
            <a:ext cx="2500344" cy="16668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5"/>
          <a:stretch/>
        </p:blipFill>
        <p:spPr>
          <a:xfrm>
            <a:off x="6429375" y="4573547"/>
            <a:ext cx="2486025" cy="16668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2815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Evacuate?</a:t>
            </a:r>
          </a:p>
        </p:txBody>
      </p:sp>
      <p:pic>
        <p:nvPicPr>
          <p:cNvPr id="4" name="Hill FES Fire Extignuisher PSA Compress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6700" y="1600200"/>
            <a:ext cx="8686800" cy="4581525"/>
          </a:xfrm>
        </p:spPr>
      </p:pic>
    </p:spTree>
    <p:extLst>
      <p:ext uri="{BB962C8B-B14F-4D97-AF65-F5344CB8AC3E}">
        <p14:creationId xmlns:p14="http://schemas.microsoft.com/office/powerpoint/2010/main" val="21228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 Trends</a:t>
            </a:r>
          </a:p>
        </p:txBody>
      </p:sp>
      <p:pic>
        <p:nvPicPr>
          <p:cNvPr id="5" name="Picture 10" descr="Stock Photo titled: Overloaded Electrical Outlet With No Room For More Plugs, USE OF THIS IMAGE WITHOUT PERMISSION IS PROHIB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0792" y="4683091"/>
            <a:ext cx="2461921" cy="1672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8" descr="Fire Safety Photos 0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325309"/>
            <a:ext cx="1981200" cy="1356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841" y="1325308"/>
            <a:ext cx="2395957" cy="1789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59865" y="1334778"/>
            <a:ext cx="2019667" cy="1349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812" y="2861067"/>
            <a:ext cx="2483240" cy="18411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65" y="1325309"/>
            <a:ext cx="1828800" cy="1373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94" y="2675654"/>
            <a:ext cx="1932403" cy="1285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85" y="2700125"/>
            <a:ext cx="1326533" cy="1326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" y="2691564"/>
            <a:ext cx="1986211" cy="13252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/>
          <a:stretch/>
        </p:blipFill>
        <p:spPr>
          <a:xfrm>
            <a:off x="2393230" y="4016846"/>
            <a:ext cx="2070053" cy="2344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60" y="3961581"/>
            <a:ext cx="1806132" cy="23942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9576" y="2681752"/>
            <a:ext cx="1904760" cy="1428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9" y="3993568"/>
            <a:ext cx="1975168" cy="23623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3887968"/>
      </p:ext>
    </p:extLst>
  </p:cSld>
  <p:clrMapOvr>
    <a:masterClrMapping/>
  </p:clrMapOvr>
</p:sld>
</file>

<file path=ppt/theme/theme1.xml><?xml version="1.0" encoding="utf-8"?>
<a:theme xmlns:a="http://schemas.openxmlformats.org/drawingml/2006/main" name="01 Cover Slid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0066CC"/>
      </a:accent1>
      <a:accent2>
        <a:srgbClr val="990000"/>
      </a:accent2>
      <a:accent3>
        <a:srgbClr val="FFFFFF"/>
      </a:accent3>
      <a:accent4>
        <a:srgbClr val="000000"/>
      </a:accent4>
      <a:accent5>
        <a:srgbClr val="AAB8E2"/>
      </a:accent5>
      <a:accent6>
        <a:srgbClr val="8A0000"/>
      </a:accent6>
      <a:hlink>
        <a:srgbClr val="000000"/>
      </a:hlink>
      <a:folHlink>
        <a:srgbClr val="7F7F7F"/>
      </a:folHlink>
    </a:clrScheme>
    <a:fontScheme name="Bold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00 Templat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0066CC"/>
      </a:accent1>
      <a:accent2>
        <a:srgbClr val="990000"/>
      </a:accent2>
      <a:accent3>
        <a:srgbClr val="FFFFFF"/>
      </a:accent3>
      <a:accent4>
        <a:srgbClr val="000000"/>
      </a:accent4>
      <a:accent5>
        <a:srgbClr val="AAB8E2"/>
      </a:accent5>
      <a:accent6>
        <a:srgbClr val="8A0000"/>
      </a:accent6>
      <a:hlink>
        <a:srgbClr val="000000"/>
      </a:hlink>
      <a:folHlink>
        <a:srgbClr val="7F7F7F"/>
      </a:folHlink>
    </a:clrScheme>
    <a:fontScheme name="Bold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01 Blank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AEAEA"/>
      </a:lt2>
      <a:accent1>
        <a:srgbClr val="0066CC"/>
      </a:accent1>
      <a:accent2>
        <a:srgbClr val="990000"/>
      </a:accent2>
      <a:accent3>
        <a:srgbClr val="FFFFFF"/>
      </a:accent3>
      <a:accent4>
        <a:srgbClr val="000000"/>
      </a:accent4>
      <a:accent5>
        <a:srgbClr val="AAB8E2"/>
      </a:accent5>
      <a:accent6>
        <a:srgbClr val="8A0000"/>
      </a:accent6>
      <a:hlink>
        <a:srgbClr val="000000"/>
      </a:hlink>
      <a:folHlink>
        <a:srgbClr val="7F7F7F"/>
      </a:folHlink>
    </a:clrScheme>
    <a:fontScheme name="Bold Strip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CBDB221C30DD47AA6E9CE89E47A04D" ma:contentTypeVersion="" ma:contentTypeDescription="Create a new document." ma:contentTypeScope="" ma:versionID="a286b211b02f67f080ee221fa0cde7d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2384c6cc0088fcedbaf6edaf557def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9C2151-789F-47A7-8CB8-5447A27670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35D8E6-685B-408D-B09D-BD55DB07819D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B2847E3-E66F-47BA-85EC-96263FB617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68791</TotalTime>
  <Words>520</Words>
  <Application>Microsoft Office PowerPoint</Application>
  <PresentationFormat>On-screen Show (4:3)</PresentationFormat>
  <Paragraphs>100</Paragraphs>
  <Slides>13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Lucida Sans</vt:lpstr>
      <vt:lpstr>Times New Roman</vt:lpstr>
      <vt:lpstr>Verdana</vt:lpstr>
      <vt:lpstr>Wingdings</vt:lpstr>
      <vt:lpstr>01 Cover Slide</vt:lpstr>
      <vt:lpstr>00 Template</vt:lpstr>
      <vt:lpstr>01 Blank</vt:lpstr>
      <vt:lpstr>New Hire Initial  Fire Safety  and  Prevention Training </vt:lpstr>
      <vt:lpstr>Overview</vt:lpstr>
      <vt:lpstr>Purpose</vt:lpstr>
      <vt:lpstr>Additional Hazards</vt:lpstr>
      <vt:lpstr>Escape Routes</vt:lpstr>
      <vt:lpstr>Evacuation</vt:lpstr>
      <vt:lpstr>Evacuation</vt:lpstr>
      <vt:lpstr>Why Evacuate?</vt:lpstr>
      <vt:lpstr>Hazard Trends</vt:lpstr>
      <vt:lpstr>Notification</vt:lpstr>
      <vt:lpstr>Mass Notification System</vt:lpstr>
      <vt:lpstr>The Bottom Line</vt:lpstr>
      <vt:lpstr>Questions?</vt:lpstr>
    </vt:vector>
  </TitlesOfParts>
  <Company>75 ABW/XP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 ABW Slide Template, Feb 2011</dc:title>
  <dc:creator>david.decembly</dc:creator>
  <cp:lastModifiedBy>martin kulikowski</cp:lastModifiedBy>
  <cp:revision>5134</cp:revision>
  <cp:lastPrinted>2018-01-02T17:23:47Z</cp:lastPrinted>
  <dcterms:created xsi:type="dcterms:W3CDTF">2006-04-18T12:50:43Z</dcterms:created>
  <dcterms:modified xsi:type="dcterms:W3CDTF">2022-01-20T19:46:18Z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0x010100FCCBDB221C30DD47AA6E9CE89E47A04D</vt:lpwstr>
  </property>
</Properties>
</file>